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9" r:id="rId5"/>
    <p:sldId id="270" r:id="rId6"/>
    <p:sldId id="271" r:id="rId7"/>
    <p:sldId id="272" r:id="rId8"/>
    <p:sldId id="273" r:id="rId9"/>
    <p:sldId id="267" r:id="rId10"/>
    <p:sldId id="274" r:id="rId11"/>
    <p:sldId id="275" r:id="rId12"/>
    <p:sldId id="277" r:id="rId13"/>
    <p:sldId id="257" r:id="rId14"/>
    <p:sldId id="258" r:id="rId15"/>
    <p:sldId id="261" r:id="rId16"/>
    <p:sldId id="260" r:id="rId17"/>
    <p:sldId id="262" r:id="rId18"/>
    <p:sldId id="263" r:id="rId19"/>
    <p:sldId id="265" r:id="rId20"/>
    <p:sldId id="279" r:id="rId21"/>
    <p:sldId id="278" r:id="rId22"/>
    <p:sldId id="276" r:id="rId23"/>
  </p:sldIdLst>
  <p:sldSz cx="12192000" cy="6858000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494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14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7687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45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818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08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37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919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44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600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259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365A0-D470-401C-8215-F462A46ACE94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496ED-3FB1-42DE-99FA-1A76BEBF1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72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2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0831" y="976545"/>
            <a:ext cx="9960746" cy="319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«Детский сад №117 «Улыбка»</a:t>
            </a: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открытых дверей для воспитателей 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«Современные подходы к развитию познавательной активности детей старшего дошкольного возраста»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0172" y="5235014"/>
            <a:ext cx="1412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1175657" y="612845"/>
            <a:ext cx="10136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Задачи, которые решаются с помощью данного кейса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175657" y="1609751"/>
            <a:ext cx="8169153" cy="234070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Количество, счет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навыки количественного и порядкового счета в пределах 10;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понимание отношений между числами натурального ряда, умение увеличивать и уменьшать каждое число на 1;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 составом чисел в пределах 10;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на наглядной основе решать простые арифметические задачи на сложение и вычитание 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271451" y="4132217"/>
            <a:ext cx="8169153" cy="13628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делить предмет на несколько равных частей;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устанавливать отношение целого и части, находить части целого и целое по известным частям;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сравнивать вес предметов (тяжелее – легче) путем взвешивания на весах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6507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1175657" y="612845"/>
            <a:ext cx="10136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Задачи, которые решаются с помощью данного кейса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100831" y="1285480"/>
            <a:ext cx="8169153" cy="13685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уточнять знания известных геометрических фигур;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анализировать форму предметов в целом и отдельных их частей;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воссоздавать сложные по форме предметы из отдельных частей по контурным образцам, по описанию, представлению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100831" y="2741920"/>
            <a:ext cx="8169153" cy="17807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в пространстве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ориентироваться на ограниченной площади с помощью игры-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ходилки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отражать в речи пространственные предлоги (внизу – вверху и т.д.);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определять направление движения в пространстве: слева – направо и т.д. с помощью мини-робота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Вее-Воt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«Умная пчела»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175657" y="4635338"/>
            <a:ext cx="8169153" cy="1033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во времени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использовать в речи понятия «раньше», «позже» и т.д. с помощью дидактических игр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3861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6">
            <a:extLst>
              <a:ext uri="{FF2B5EF4-FFF2-40B4-BE49-F238E27FC236}">
                <a16:creationId xmlns:a16="http://schemas.microsoft.com/office/drawing/2014/main" xmlns="" id="{FB8BC875-7BA1-4917-B85B-A26E03F28AC4}"/>
              </a:ext>
            </a:extLst>
          </p:cNvPr>
          <p:cNvSpPr/>
          <p:nvPr/>
        </p:nvSpPr>
        <p:spPr>
          <a:xfrm>
            <a:off x="2807796" y="722406"/>
            <a:ext cx="6230983" cy="600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кейсом</a:t>
            </a:r>
          </a:p>
        </p:txBody>
      </p:sp>
      <p:sp>
        <p:nvSpPr>
          <p:cNvPr id="4" name="Прямоугольник: скругленные углы 6">
            <a:extLst>
              <a:ext uri="{FF2B5EF4-FFF2-40B4-BE49-F238E27FC236}">
                <a16:creationId xmlns:a16="http://schemas.microsoft.com/office/drawing/2014/main" xmlns="" id="{CBA3C845-7FE7-41E4-8C07-67C86411E83A}"/>
              </a:ext>
            </a:extLst>
          </p:cNvPr>
          <p:cNvSpPr/>
          <p:nvPr/>
        </p:nvSpPr>
        <p:spPr>
          <a:xfrm>
            <a:off x="724925" y="2230446"/>
            <a:ext cx="2865266" cy="82589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в игровую ситуацию</a:t>
            </a:r>
          </a:p>
        </p:txBody>
      </p:sp>
      <p:sp>
        <p:nvSpPr>
          <p:cNvPr id="5" name="Прямоугольник: скругленные углы 6">
            <a:extLst>
              <a:ext uri="{FF2B5EF4-FFF2-40B4-BE49-F238E27FC236}">
                <a16:creationId xmlns:a16="http://schemas.microsoft.com/office/drawing/2014/main" xmlns="" id="{3773890A-5C93-415E-AFF3-E0C7695E027A}"/>
              </a:ext>
            </a:extLst>
          </p:cNvPr>
          <p:cNvSpPr/>
          <p:nvPr/>
        </p:nvSpPr>
        <p:spPr>
          <a:xfrm>
            <a:off x="4344128" y="2246426"/>
            <a:ext cx="3158318" cy="80991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проблемы и цели поиска</a:t>
            </a:r>
          </a:p>
        </p:txBody>
      </p:sp>
      <p:sp>
        <p:nvSpPr>
          <p:cNvPr id="6" name="Прямоугольник: скругленные углы 6">
            <a:extLst>
              <a:ext uri="{FF2B5EF4-FFF2-40B4-BE49-F238E27FC236}">
                <a16:creationId xmlns:a16="http://schemas.microsoft.com/office/drawing/2014/main" xmlns="" id="{6943878A-7DC3-40A5-AD70-51F2D79FF385}"/>
              </a:ext>
            </a:extLst>
          </p:cNvPr>
          <p:cNvSpPr/>
          <p:nvPr/>
        </p:nvSpPr>
        <p:spPr>
          <a:xfrm>
            <a:off x="8198359" y="2213758"/>
            <a:ext cx="3177182" cy="8425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деятельности детей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3592CB3D-321A-4700-8A59-BC3176E0819E}"/>
              </a:ext>
            </a:extLst>
          </p:cNvPr>
          <p:cNvSpPr/>
          <p:nvPr/>
        </p:nvSpPr>
        <p:spPr>
          <a:xfrm>
            <a:off x="1553592" y="4493937"/>
            <a:ext cx="3771362" cy="9658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действий</a:t>
            </a:r>
          </a:p>
        </p:txBody>
      </p:sp>
      <p:sp>
        <p:nvSpPr>
          <p:cNvPr id="8" name="Прямоугольник: скругленные углы 6">
            <a:extLst>
              <a:ext uri="{FF2B5EF4-FFF2-40B4-BE49-F238E27FC236}">
                <a16:creationId xmlns:a16="http://schemas.microsoft.com/office/drawing/2014/main" xmlns="" id="{D7FD4015-B832-4B13-A502-1DEC40E5CC93}"/>
              </a:ext>
            </a:extLst>
          </p:cNvPr>
          <p:cNvSpPr/>
          <p:nvPr/>
        </p:nvSpPr>
        <p:spPr>
          <a:xfrm>
            <a:off x="6791333" y="4493937"/>
            <a:ext cx="4127948" cy="8938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308992CC-D73A-45F1-A921-06ADBE192CC7}"/>
              </a:ext>
            </a:extLst>
          </p:cNvPr>
          <p:cNvSpPr/>
          <p:nvPr/>
        </p:nvSpPr>
        <p:spPr>
          <a:xfrm>
            <a:off x="3632267" y="2560625"/>
            <a:ext cx="682849" cy="148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xmlns="" id="{730C899E-C2FE-4956-A6D5-9E3BD8C9F230}"/>
              </a:ext>
            </a:extLst>
          </p:cNvPr>
          <p:cNvSpPr/>
          <p:nvPr/>
        </p:nvSpPr>
        <p:spPr>
          <a:xfrm>
            <a:off x="7515510" y="2506145"/>
            <a:ext cx="682849" cy="1488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xmlns="" id="{9DCC1CC8-B190-4140-9E37-AB572393F8C5}"/>
              </a:ext>
            </a:extLst>
          </p:cNvPr>
          <p:cNvSpPr/>
          <p:nvPr/>
        </p:nvSpPr>
        <p:spPr>
          <a:xfrm rot="9793643" flipV="1">
            <a:off x="3780555" y="3692654"/>
            <a:ext cx="4660829" cy="1654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xmlns="" id="{ABBCF164-5FCC-4E58-AC4D-7F2610631C4D}"/>
              </a:ext>
            </a:extLst>
          </p:cNvPr>
          <p:cNvSpPr/>
          <p:nvPr/>
        </p:nvSpPr>
        <p:spPr>
          <a:xfrm>
            <a:off x="5324954" y="4895286"/>
            <a:ext cx="1466379" cy="145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8880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Марина\IMG-a499c1c86a61c07519d95fe72379c65d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09258" y="645728"/>
            <a:ext cx="5075734" cy="4687169"/>
          </a:xfrm>
          <a:prstGeom prst="rect">
            <a:avLst/>
          </a:prstGeom>
          <a:noFill/>
        </p:spPr>
      </p:pic>
      <p:sp>
        <p:nvSpPr>
          <p:cNvPr id="4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2862603" y="5394643"/>
            <a:ext cx="5969044" cy="6954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в игровую ситуацию с помощью  мультипликационных героев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Марина\IMG-62c2033a9426258d87a7c67acee1f0ad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61811" y="818605"/>
            <a:ext cx="6116673" cy="4580709"/>
          </a:xfrm>
          <a:prstGeom prst="rect">
            <a:avLst/>
          </a:prstGeom>
          <a:noFill/>
        </p:spPr>
      </p:pic>
      <p:sp>
        <p:nvSpPr>
          <p:cNvPr id="6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4153989" y="5468983"/>
            <a:ext cx="3876617" cy="42481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Внутреннее содержимое кейса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Марина\IMG-562014e22c6d46cd06d50fc4a99fd42d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63634" y="716955"/>
            <a:ext cx="8027385" cy="4410558"/>
          </a:xfrm>
          <a:prstGeom prst="rect">
            <a:avLst/>
          </a:prstGeom>
          <a:noFill/>
        </p:spPr>
      </p:pic>
      <p:sp>
        <p:nvSpPr>
          <p:cNvPr id="4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2438399" y="5207726"/>
            <a:ext cx="7236823" cy="8882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ширмы на закрепление состава числа: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мячи в корзину», «Расставь цветы в вазу»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702270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Марина\IMG-271cc631daeb914b9cff445ffe832750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2623" y="783038"/>
            <a:ext cx="9360388" cy="4340646"/>
          </a:xfrm>
          <a:prstGeom prst="rect">
            <a:avLst/>
          </a:prstGeom>
          <a:noFill/>
        </p:spPr>
      </p:pic>
      <p:sp>
        <p:nvSpPr>
          <p:cNvPr id="4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2612570" y="5193352"/>
            <a:ext cx="7236823" cy="8882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ширмы на составление и решение арифметических задач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на вывод\image-30-04-21-07-07-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83117" y="693771"/>
            <a:ext cx="8347386" cy="4693058"/>
          </a:xfrm>
          <a:prstGeom prst="rect">
            <a:avLst/>
          </a:prstGeom>
          <a:noFill/>
        </p:spPr>
      </p:pic>
      <p:sp>
        <p:nvSpPr>
          <p:cNvPr id="4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3100252" y="5468983"/>
            <a:ext cx="6230983" cy="600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«Программирование Пчелы»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Марина\IMG-30da1cf55abae3df6d296a42976724f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1898" y="837282"/>
            <a:ext cx="3978467" cy="4792337"/>
          </a:xfrm>
          <a:prstGeom prst="rect">
            <a:avLst/>
          </a:prstGeom>
          <a:noFill/>
        </p:spPr>
      </p:pic>
      <p:pic>
        <p:nvPicPr>
          <p:cNvPr id="7172" name="Picture 4" descr="C:\Users\User\Desktop\Марина\IMG-0405280b6629c9a489940f0b16b6c58a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74185" y="837282"/>
            <a:ext cx="3851871" cy="4715218"/>
          </a:xfrm>
          <a:prstGeom prst="rect">
            <a:avLst/>
          </a:prstGeom>
          <a:noFill/>
        </p:spPr>
      </p:pic>
      <p:sp>
        <p:nvSpPr>
          <p:cNvPr id="5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3074126" y="5640635"/>
            <a:ext cx="6230983" cy="600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«Раздели торт на части»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Марина\IMG-e2b936346d92a365c66e7e818430e06e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041409" y="625629"/>
            <a:ext cx="4253494" cy="1784731"/>
          </a:xfrm>
          <a:prstGeom prst="rect">
            <a:avLst/>
          </a:prstGeom>
          <a:noFill/>
        </p:spPr>
      </p:pic>
      <p:pic>
        <p:nvPicPr>
          <p:cNvPr id="9218" name="Picture 2" descr="C:\Users\User\Desktop\Марина\IMG-09b663627eb7de63319afc0c1ce9bb74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8483" y="2919809"/>
            <a:ext cx="3519343" cy="2639507"/>
          </a:xfrm>
          <a:prstGeom prst="rect">
            <a:avLst/>
          </a:prstGeom>
          <a:noFill/>
        </p:spPr>
      </p:pic>
      <p:pic>
        <p:nvPicPr>
          <p:cNvPr id="9219" name="Picture 3" descr="C:\Users\User\Desktop\Марина\IMG-d73fff5c26072e481b28a22c0bc7bf62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57578" y="1074390"/>
            <a:ext cx="4832731" cy="2919470"/>
          </a:xfrm>
          <a:prstGeom prst="rect">
            <a:avLst/>
          </a:prstGeom>
          <a:noFill/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180424" y="2456044"/>
            <a:ext cx="3975463" cy="41808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«Математический поезд»</a:t>
            </a:r>
          </a:p>
        </p:txBody>
      </p:sp>
      <p:sp>
        <p:nvSpPr>
          <p:cNvPr id="9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6257578" y="4089654"/>
            <a:ext cx="4932935" cy="134449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«Числовые весы», «Крестики-нолики на новый лад», «Когда это бывает», «Подбери предмет такой же формы»</a:t>
            </a:r>
          </a:p>
        </p:txBody>
      </p:sp>
      <p:sp>
        <p:nvSpPr>
          <p:cNvPr id="10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869325" y="5493420"/>
            <a:ext cx="4597658" cy="7152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«Кто в домике живет?»,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«Составь пример», «Кто где сидит?»</a:t>
            </a:r>
          </a:p>
        </p:txBody>
      </p:sp>
    </p:spTree>
    <p:extLst>
      <p:ext uri="{BB962C8B-B14F-4D97-AF65-F5344CB8AC3E}">
        <p14:creationId xmlns:p14="http://schemas.microsoft.com/office/powerpoint/2010/main" xmlns="" val="48288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2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2876365" y="612845"/>
            <a:ext cx="5513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Познавательная активность  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A6D45626-640D-49F7-AC42-1F6386A2D887}"/>
              </a:ext>
            </a:extLst>
          </p:cNvPr>
          <p:cNvSpPr/>
          <p:nvPr/>
        </p:nvSpPr>
        <p:spPr>
          <a:xfrm>
            <a:off x="1789907" y="1413063"/>
            <a:ext cx="8174220" cy="11695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Познавательная активность -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важное качество, характеризующее психическое развитие дошкольника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(А.В. Петровский)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BB0EB952-046E-408A-AF60-B2ABF9D7F072}"/>
              </a:ext>
            </a:extLst>
          </p:cNvPr>
          <p:cNvSpPr/>
          <p:nvPr/>
        </p:nvSpPr>
        <p:spPr>
          <a:xfrm>
            <a:off x="2804583" y="4632625"/>
            <a:ext cx="6339417" cy="10099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Одним из основных побудителей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познавательной активности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является педагог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(Л. А. Беляева)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57E30AE7-FD70-4BE1-8043-A1903EFF646E}"/>
              </a:ext>
            </a:extLst>
          </p:cNvPr>
          <p:cNvSpPr/>
          <p:nvPr/>
        </p:nvSpPr>
        <p:spPr>
          <a:xfrm>
            <a:off x="1789907" y="2969236"/>
            <a:ext cx="8174220" cy="11695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Познавательная активность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это стремление к наиболее полному познанию предметов и явлений окружающего мира; сложное личностное образование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(Д.Б. Эльконин)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0240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6232887" y="4825098"/>
            <a:ext cx="4868090" cy="40930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игровых заданий</a:t>
            </a:r>
          </a:p>
        </p:txBody>
      </p:sp>
      <p:sp>
        <p:nvSpPr>
          <p:cNvPr id="10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051858" y="5301831"/>
            <a:ext cx="3750789" cy="4503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проблемы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A207759-51C1-4371-8CA2-981ACE3EA6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4810" y="1042838"/>
            <a:ext cx="4926167" cy="36946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BCA3764-956C-40B2-8C99-01081A1BC2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4393" y="720106"/>
            <a:ext cx="3385721" cy="451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7213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958454" y="3529522"/>
            <a:ext cx="3734952" cy="58305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ходилка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 к дому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Барбоскиных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9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6583940" y="3443112"/>
            <a:ext cx="3905453" cy="5507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«Угости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Барбоскиных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тортом»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FE8D886-B6DA-409D-B5BB-B4F154CC9A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2312" y="1001027"/>
            <a:ext cx="3322278" cy="24917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52C9D34-D29D-4174-8D54-DF974E9816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8799" y="1127589"/>
            <a:ext cx="3075733" cy="2306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234EA38-E114-40C3-890E-5098733E894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6430" y="4149365"/>
            <a:ext cx="2799001" cy="20992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5AFDAA75-6FFE-4C01-84A5-C1A0A78F862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4251" y="4028406"/>
            <a:ext cx="2960281" cy="2220210"/>
          </a:xfrm>
          <a:prstGeom prst="rect">
            <a:avLst/>
          </a:prstGeom>
        </p:spPr>
      </p:pic>
      <p:sp>
        <p:nvSpPr>
          <p:cNvPr id="11" name="Прямоугольник: скругленные углы 6">
            <a:extLst>
              <a:ext uri="{FF2B5EF4-FFF2-40B4-BE49-F238E27FC236}">
                <a16:creationId xmlns:a16="http://schemas.microsoft.com/office/drawing/2014/main" xmlns="" id="{FB8BC875-7BA1-4917-B85B-A26E03F28AC4}"/>
              </a:ext>
            </a:extLst>
          </p:cNvPr>
          <p:cNvSpPr/>
          <p:nvPr/>
        </p:nvSpPr>
        <p:spPr>
          <a:xfrm>
            <a:off x="3087189" y="663822"/>
            <a:ext cx="6230983" cy="6008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</a:t>
            </a:r>
          </a:p>
        </p:txBody>
      </p:sp>
    </p:spTree>
    <p:extLst>
      <p:ext uri="{BB962C8B-B14F-4D97-AF65-F5344CB8AC3E}">
        <p14:creationId xmlns:p14="http://schemas.microsoft.com/office/powerpoint/2010/main" xmlns="" val="4133014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940527" y="496389"/>
            <a:ext cx="10236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Результаты использования кейса 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Математики»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806303" y="1245327"/>
            <a:ext cx="10523843" cy="50596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   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достигли следующих результатов: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освоили количественный и порядковый счет в пределах 10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научились увеличивать и уменьшать каждое число на 1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знают состав чисел в пределах 10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умеют составлять и решать простые арифметические задачи на сложение и вычитание на наглядной основе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умеют делить предмет на несколько равных частей, устанавливать отношение целого и части, находить части целого и целое по известным частям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сравнивают вес предметов (тяжелее – легче) путем взвешивания на весах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анализируют форму предметов в целом и отдельных их частей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воссоздавают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сложные по форме предметы из отдельных частей по контурным образцам, по описанию, представлению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умеют ориентироваться на ограниченной площади с помощью игры-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ходилки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используют в речи пространственные предлоги (внизу – вверху и т.д.)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определяют направление движения в пространстве: слева – направо и т.д. с помощью мини-робота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Вее-Воt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«Умная пчела»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используют в речи понятия «раньше», «позже» и т.д. с помощью дидактических игр</a:t>
            </a:r>
          </a:p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68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2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2876365" y="612845"/>
            <a:ext cx="5513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856950" y="1197620"/>
            <a:ext cx="8165602" cy="15107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(п. 1.4.7.)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выделяет одним из принципов дошкольного образования «формирование познавательных интересов и познавательных действий ребенка в различных видах деятельности»</a:t>
            </a:r>
          </a:p>
          <a:p>
            <a:pPr algn="ctr"/>
            <a:endParaRPr lang="ru-RU" dirty="0"/>
          </a:p>
        </p:txBody>
      </p:sp>
      <p:pic>
        <p:nvPicPr>
          <p:cNvPr id="6" name="Picture 2" descr="C:\Users\User\Desktop\Марина\IMG-ca4b0cec2b30c7924c57dd49d4be6c88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85753" y="2708366"/>
            <a:ext cx="5507996" cy="3312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313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994299" y="612845"/>
            <a:ext cx="10182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 по формированию познавательной активности у детей старшего дошкольного возраста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723445" y="1793966"/>
            <a:ext cx="8165602" cy="38951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любознательности и воображения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умения видеть проблему, ставить вопросы, выдвигать гипотезы, находить оптимальные пути решения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способности самостоятельно выделять и формулировать цель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умения искать и выделять необходимую информацию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умения устанавливать причинно-следственные связи, наблюдать, экспериментировать, формулировать выводы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критического мышления, способности к принятию собственных решений с опорой на свои знания и умения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397430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0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994299" y="612845"/>
            <a:ext cx="10182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Эффективные методы развития познавательной активности у детей старшего дошкольного возраста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2454966" y="1753400"/>
            <a:ext cx="5853012" cy="37852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решение проблемных ситуаций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 познавательного цикла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демонстрация презентаций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исследовательская и проектная деятельности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экспериментирование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коллекционирование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с интерактивной доской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кейс-технологии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xmlns="" val="72643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1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8BC731-C588-4A7B-8D2B-25E6AF0C3DB8}"/>
              </a:ext>
            </a:extLst>
          </p:cNvPr>
          <p:cNvSpPr txBox="1"/>
          <p:nvPr/>
        </p:nvSpPr>
        <p:spPr>
          <a:xfrm>
            <a:off x="994299" y="612845"/>
            <a:ext cx="10182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Кейс-технология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810614" y="1141720"/>
            <a:ext cx="6347027" cy="15492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6984" y="1197620"/>
            <a:ext cx="61221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Кейс-технология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у слушателей новых качеств и умений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955110" y="2770708"/>
            <a:ext cx="6202531" cy="10368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 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произошло от латинского «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- запутанный, необычный случай; а также от английского «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- портфель, чемоданчик</a:t>
            </a:r>
          </a:p>
        </p:txBody>
      </p:sp>
      <p:sp>
        <p:nvSpPr>
          <p:cNvPr id="9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905049" y="3880150"/>
            <a:ext cx="6339840" cy="2265089"/>
          </a:xfrm>
          <a:prstGeom prst="roundRect">
            <a:avLst>
              <a:gd name="adj" fmla="val 1976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включает в себя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ситуацию – случай, проблема, история из реальной жизни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контекст ситуации – хронологический, исторический, контекст места, особенности действия или участников ситуации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комментарий ситуации, представленный автором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вопросы или задания для работы с кейсом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приложения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5106" y="1343883"/>
            <a:ext cx="3735511" cy="389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5356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701605" y="-2754464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2165617" y="1335919"/>
            <a:ext cx="2464526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</a:t>
            </a:r>
          </a:p>
        </p:txBody>
      </p:sp>
      <p:sp>
        <p:nvSpPr>
          <p:cNvPr id="9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486119" y="3159690"/>
            <a:ext cx="2464526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</a:p>
        </p:txBody>
      </p:sp>
      <p:sp>
        <p:nvSpPr>
          <p:cNvPr id="10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8514230" y="3085982"/>
            <a:ext cx="2464526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развитие»</a:t>
            </a:r>
          </a:p>
        </p:txBody>
      </p:sp>
      <p:sp>
        <p:nvSpPr>
          <p:cNvPr id="11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5115656" y="4991498"/>
            <a:ext cx="2464526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</a:t>
            </a:r>
          </a:p>
        </p:txBody>
      </p:sp>
      <p:sp>
        <p:nvSpPr>
          <p:cNvPr id="12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7700533" y="1309417"/>
            <a:ext cx="2464526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</a:p>
        </p:txBody>
      </p:sp>
      <p:sp>
        <p:nvSpPr>
          <p:cNvPr id="5" name="Овал 4"/>
          <p:cNvSpPr/>
          <p:nvPr/>
        </p:nvSpPr>
        <p:spPr>
          <a:xfrm>
            <a:off x="5373188" y="2577416"/>
            <a:ext cx="1726758" cy="158966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Кейсы</a:t>
            </a:r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4543678" y="2748505"/>
            <a:ext cx="236478" cy="1422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3875562">
            <a:off x="7250280" y="2030753"/>
            <a:ext cx="236478" cy="1054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125215" y="4167083"/>
            <a:ext cx="222704" cy="8305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7444362">
            <a:off x="4916437" y="2000372"/>
            <a:ext cx="236478" cy="1166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6200000">
            <a:off x="7703244" y="2782665"/>
            <a:ext cx="215947" cy="14225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5993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83254" y="-2661611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C3070BF-D78A-4CC5-AD88-EF0FA1E6D7E3}"/>
              </a:ext>
            </a:extLst>
          </p:cNvPr>
          <p:cNvSpPr/>
          <p:nvPr/>
        </p:nvSpPr>
        <p:spPr>
          <a:xfrm>
            <a:off x="1100831" y="1997839"/>
            <a:ext cx="804316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1463786" y="1318502"/>
            <a:ext cx="6586497" cy="9492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метод активного проблемно-ситуационного анализа, основанный на обучении путем решения конкретных задач-ситуаций (кейсов)</a:t>
            </a:r>
          </a:p>
        </p:txBody>
      </p:sp>
      <p:sp>
        <p:nvSpPr>
          <p:cNvPr id="12" name="Прямоугольник: скругленные углы 6">
            <a:extLst>
              <a:ext uri="{FF2B5EF4-FFF2-40B4-BE49-F238E27FC236}">
                <a16:creationId xmlns:a16="http://schemas.microsoft.com/office/drawing/2014/main" xmlns="" id="{5B246572-A0FB-4382-85EF-C3639954B78D}"/>
              </a:ext>
            </a:extLst>
          </p:cNvPr>
          <p:cNvSpPr/>
          <p:nvPr/>
        </p:nvSpPr>
        <p:spPr>
          <a:xfrm>
            <a:off x="4757035" y="2854896"/>
            <a:ext cx="6259307" cy="19488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предназначение кейс-технологии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развивать способность разрабатывать проблемы и находить их решение, учиться работать с информацией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акцент делается не на их выработку, а на сотворчество воспитателя и ребенка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6948" y="2854896"/>
            <a:ext cx="3149019" cy="236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519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677_7-p-fon-dlya-prezentatsii-po-matematike-dlya-d-8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72392" y="-2672390"/>
            <a:ext cx="684722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Марина\IMG-6be4e115e26abb9825e6279c5e06ae5a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32680" y="841823"/>
            <a:ext cx="3312368" cy="49685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1851" y="966651"/>
            <a:ext cx="6785551" cy="1543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Фролова Марина Борисовна,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воспитатель МБДОУ «Детский сад №117 «Улыбка», призер районного конкурса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 вершинам педагогического мастерства» 2021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6295" y="2906617"/>
            <a:ext cx="6775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Кейс 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Математики»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2617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918</Words>
  <Application>Microsoft Office PowerPoint</Application>
  <PresentationFormat>Произвольный</PresentationFormat>
  <Paragraphs>148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МОУ</dc:creator>
  <cp:lastModifiedBy>ААА</cp:lastModifiedBy>
  <cp:revision>35</cp:revision>
  <cp:lastPrinted>2022-03-31T09:33:16Z</cp:lastPrinted>
  <dcterms:created xsi:type="dcterms:W3CDTF">2021-05-12T13:09:00Z</dcterms:created>
  <dcterms:modified xsi:type="dcterms:W3CDTF">2022-10-03T21:34:51Z</dcterms:modified>
</cp:coreProperties>
</file>