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7556500" cy="10693400"/>
  <p:notesSz cx="7556500" cy="106934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232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10/8/2022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10/8/2022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10/8/2022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0517" y="721979"/>
            <a:ext cx="2905125" cy="92411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>
              <a:lnSpc>
                <a:spcPts val="1530"/>
              </a:lnSpc>
            </a:pPr>
            <a:r>
              <a:rPr sz="1400" spc="-5" dirty="0">
                <a:latin typeface="Times New Roman"/>
                <a:cs typeface="Times New Roman"/>
              </a:rPr>
              <a:t>ММу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9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r>
              <a:rPr sz="1400" spc="-5" dirty="0">
                <a:solidFill>
                  <a:srgbClr val="333333"/>
                </a:solidFill>
                <a:latin typeface="Times New Roman"/>
                <a:cs typeface="Times New Roman"/>
              </a:rPr>
              <a:t>2020г.</a:t>
            </a:r>
            <a:endParaRPr sz="14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58102" y="58102"/>
            <a:ext cx="7388225" cy="10541000"/>
            <a:chOff x="58102" y="58102"/>
            <a:chExt cx="7388225" cy="10541000"/>
          </a:xfrm>
        </p:grpSpPr>
        <p:sp>
          <p:nvSpPr>
            <p:cNvPr id="4" name="object 4"/>
            <p:cNvSpPr/>
            <p:nvPr/>
          </p:nvSpPr>
          <p:spPr>
            <a:xfrm>
              <a:off x="62864" y="62864"/>
              <a:ext cx="7378700" cy="10531475"/>
            </a:xfrm>
            <a:custGeom>
              <a:avLst/>
              <a:gdLst/>
              <a:ahLst/>
              <a:cxnLst/>
              <a:rect l="l" t="t" r="r" b="b"/>
              <a:pathLst>
                <a:path w="7378700" h="10531475">
                  <a:moveTo>
                    <a:pt x="7378700" y="0"/>
                  </a:moveTo>
                  <a:lnTo>
                    <a:pt x="0" y="0"/>
                  </a:lnTo>
                  <a:lnTo>
                    <a:pt x="0" y="10531475"/>
                  </a:lnTo>
                  <a:lnTo>
                    <a:pt x="7378700" y="10531475"/>
                  </a:lnTo>
                  <a:lnTo>
                    <a:pt x="7378700" y="0"/>
                  </a:lnTo>
                  <a:close/>
                </a:path>
              </a:pathLst>
            </a:custGeom>
            <a:solidFill>
              <a:srgbClr val="B6DD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2864" y="62864"/>
              <a:ext cx="7378700" cy="10531475"/>
            </a:xfrm>
            <a:custGeom>
              <a:avLst/>
              <a:gdLst/>
              <a:ahLst/>
              <a:cxnLst/>
              <a:rect l="l" t="t" r="r" b="b"/>
              <a:pathLst>
                <a:path w="7378700" h="10531475">
                  <a:moveTo>
                    <a:pt x="0" y="10531475"/>
                  </a:moveTo>
                  <a:lnTo>
                    <a:pt x="7378700" y="10531475"/>
                  </a:lnTo>
                  <a:lnTo>
                    <a:pt x="7378700" y="0"/>
                  </a:lnTo>
                  <a:lnTo>
                    <a:pt x="0" y="0"/>
                  </a:lnTo>
                  <a:lnTo>
                    <a:pt x="0" y="10531475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822756" y="84835"/>
            <a:ext cx="5857240" cy="4438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1645"/>
              </a:lnSpc>
              <a:spcBef>
                <a:spcPts val="100"/>
              </a:spcBef>
            </a:pPr>
            <a:r>
              <a:rPr sz="1400" spc="-5" dirty="0">
                <a:solidFill>
                  <a:srgbClr val="538DD3"/>
                </a:solidFill>
                <a:latin typeface="Times New Roman"/>
                <a:cs typeface="Times New Roman"/>
              </a:rPr>
              <a:t>Муниципальное</a:t>
            </a:r>
            <a:r>
              <a:rPr sz="1400" spc="15" dirty="0">
                <a:solidFill>
                  <a:srgbClr val="538DD3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38DD3"/>
                </a:solidFill>
                <a:latin typeface="Times New Roman"/>
                <a:cs typeface="Times New Roman"/>
              </a:rPr>
              <a:t>образовательное</a:t>
            </a:r>
            <a:r>
              <a:rPr sz="1400" spc="15" dirty="0">
                <a:solidFill>
                  <a:srgbClr val="538DD3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38DD3"/>
                </a:solidFill>
                <a:latin typeface="Times New Roman"/>
                <a:cs typeface="Times New Roman"/>
              </a:rPr>
              <a:t>учреждение</a:t>
            </a:r>
            <a:r>
              <a:rPr sz="1400" dirty="0">
                <a:solidFill>
                  <a:srgbClr val="538DD3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38DD3"/>
                </a:solidFill>
                <a:latin typeface="Times New Roman"/>
                <a:cs typeface="Times New Roman"/>
              </a:rPr>
              <a:t>дополнительного</a:t>
            </a:r>
            <a:r>
              <a:rPr sz="1400" spc="10" dirty="0">
                <a:solidFill>
                  <a:srgbClr val="538DD3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38DD3"/>
                </a:solidFill>
                <a:latin typeface="Times New Roman"/>
                <a:cs typeface="Times New Roman"/>
              </a:rPr>
              <a:t>образования</a:t>
            </a:r>
            <a:endParaRPr sz="1400">
              <a:latin typeface="Times New Roman"/>
              <a:cs typeface="Times New Roman"/>
            </a:endParaRPr>
          </a:p>
          <a:p>
            <a:pPr marL="3810" algn="ctr">
              <a:lnSpc>
                <a:spcPts val="1645"/>
              </a:lnSpc>
            </a:pPr>
            <a:r>
              <a:rPr sz="1400" spc="-5" dirty="0">
                <a:solidFill>
                  <a:srgbClr val="538DD3"/>
                </a:solidFill>
                <a:latin typeface="Times New Roman"/>
                <a:cs typeface="Times New Roman"/>
              </a:rPr>
              <a:t>«Районная детская</a:t>
            </a:r>
            <a:r>
              <a:rPr sz="1400" dirty="0">
                <a:solidFill>
                  <a:srgbClr val="538DD3"/>
                </a:solidFill>
                <a:latin typeface="Times New Roman"/>
                <a:cs typeface="Times New Roman"/>
              </a:rPr>
              <a:t> школа</a:t>
            </a:r>
            <a:r>
              <a:rPr sz="1400" spc="-15" dirty="0">
                <a:solidFill>
                  <a:srgbClr val="538DD3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38DD3"/>
                </a:solidFill>
                <a:latin typeface="Times New Roman"/>
                <a:cs typeface="Times New Roman"/>
              </a:rPr>
              <a:t>искусств»</a:t>
            </a:r>
            <a:endParaRPr sz="1400">
              <a:latin typeface="Times New Roman"/>
              <a:cs typeface="Times New Roma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461009" y="567740"/>
            <a:ext cx="6722109" cy="9502140"/>
            <a:chOff x="461009" y="567740"/>
            <a:chExt cx="6722109" cy="9502140"/>
          </a:xfrm>
        </p:grpSpPr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61009" y="567740"/>
              <a:ext cx="6721729" cy="950175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663574" y="1920239"/>
              <a:ext cx="6449060" cy="2620010"/>
            </a:xfrm>
            <a:custGeom>
              <a:avLst/>
              <a:gdLst/>
              <a:ahLst/>
              <a:cxnLst/>
              <a:rect l="l" t="t" r="r" b="b"/>
              <a:pathLst>
                <a:path w="6449059" h="2620010">
                  <a:moveTo>
                    <a:pt x="6449059" y="0"/>
                  </a:moveTo>
                  <a:lnTo>
                    <a:pt x="0" y="0"/>
                  </a:lnTo>
                  <a:lnTo>
                    <a:pt x="0" y="2620010"/>
                  </a:lnTo>
                  <a:lnTo>
                    <a:pt x="6449059" y="2620010"/>
                  </a:lnTo>
                  <a:lnTo>
                    <a:pt x="644905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63574" y="1920239"/>
              <a:ext cx="6449060" cy="2620010"/>
            </a:xfrm>
            <a:custGeom>
              <a:avLst/>
              <a:gdLst/>
              <a:ahLst/>
              <a:cxnLst/>
              <a:rect l="l" t="t" r="r" b="b"/>
              <a:pathLst>
                <a:path w="6449059" h="2620010">
                  <a:moveTo>
                    <a:pt x="0" y="2620010"/>
                  </a:moveTo>
                  <a:lnTo>
                    <a:pt x="6449059" y="2620010"/>
                  </a:lnTo>
                  <a:lnTo>
                    <a:pt x="6449059" y="0"/>
                  </a:lnTo>
                  <a:lnTo>
                    <a:pt x="0" y="0"/>
                  </a:lnTo>
                  <a:lnTo>
                    <a:pt x="0" y="262001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742492" y="1970785"/>
            <a:ext cx="6294120" cy="2519680"/>
          </a:xfrm>
          <a:prstGeom prst="rect">
            <a:avLst/>
          </a:prstGeom>
          <a:solidFill>
            <a:srgbClr val="B6DDE8"/>
          </a:solidFill>
        </p:spPr>
        <p:txBody>
          <a:bodyPr vert="horz" wrap="square" lIns="0" tIns="57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2800">
              <a:latin typeface="Times New Roman"/>
              <a:cs typeface="Times New Roman"/>
            </a:endParaRPr>
          </a:p>
          <a:p>
            <a:pPr marL="726440" marR="720090" algn="ctr">
              <a:lnSpc>
                <a:spcPts val="3220"/>
              </a:lnSpc>
            </a:pPr>
            <a:r>
              <a:rPr sz="2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Учебно-методическое пособие </a:t>
            </a:r>
            <a:r>
              <a:rPr sz="2800" b="1" spc="-6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по</a:t>
            </a:r>
            <a:r>
              <a:rPr sz="2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предмету</a:t>
            </a:r>
            <a:endParaRPr sz="2800">
              <a:latin typeface="Times New Roman"/>
              <a:cs typeface="Times New Roman"/>
            </a:endParaRPr>
          </a:p>
          <a:p>
            <a:pPr marL="81915" algn="ctr">
              <a:lnSpc>
                <a:spcPts val="3130"/>
              </a:lnSpc>
            </a:pPr>
            <a:r>
              <a:rPr sz="2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«Беседы</a:t>
            </a:r>
            <a:r>
              <a:rPr sz="2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об</a:t>
            </a:r>
            <a:r>
              <a:rPr sz="2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искусстве»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650">
              <a:latin typeface="Times New Roman"/>
              <a:cs typeface="Times New Roman"/>
            </a:endParaRPr>
          </a:p>
          <a:p>
            <a:pPr marL="87630" algn="ctr">
              <a:lnSpc>
                <a:spcPct val="100000"/>
              </a:lnSpc>
            </a:pPr>
            <a:r>
              <a:rPr sz="1800" spc="-5" dirty="0">
                <a:solidFill>
                  <a:srgbClr val="538DD3"/>
                </a:solidFill>
                <a:latin typeface="Times New Roman"/>
                <a:cs typeface="Times New Roman"/>
              </a:rPr>
              <a:t>(контрольно-измерительный</a:t>
            </a:r>
            <a:r>
              <a:rPr sz="1800" spc="5" dirty="0">
                <a:solidFill>
                  <a:srgbClr val="538DD3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538DD3"/>
                </a:solidFill>
                <a:latin typeface="Times New Roman"/>
                <a:cs typeface="Times New Roman"/>
              </a:rPr>
              <a:t>материал)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00653" y="695959"/>
            <a:ext cx="7023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latin typeface="Times New Roman"/>
                <a:cs typeface="Times New Roman"/>
              </a:rPr>
              <a:t>О</a:t>
            </a:r>
            <a:r>
              <a:rPr sz="1200" b="1" spc="5" dirty="0">
                <a:latin typeface="Times New Roman"/>
                <a:cs typeface="Times New Roman"/>
              </a:rPr>
              <a:t>Т</a:t>
            </a:r>
            <a:r>
              <a:rPr sz="1200" b="1" dirty="0">
                <a:latin typeface="Times New Roman"/>
                <a:cs typeface="Times New Roman"/>
              </a:rPr>
              <a:t>ВЕТЫ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1009192" y="1048511"/>
          <a:ext cx="5929630" cy="16421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9245"/>
                <a:gridCol w="4351655"/>
                <a:gridCol w="1258570"/>
              </a:tblGrid>
              <a:tr h="181609">
                <a:tc gridSpan="3">
                  <a:txBody>
                    <a:bodyPr/>
                    <a:lstStyle/>
                    <a:p>
                      <a:pPr marL="1270" algn="ctr">
                        <a:lnSpc>
                          <a:spcPts val="1330"/>
                        </a:lnSpc>
                      </a:pP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КЖ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81356"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3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А)</a:t>
                      </a:r>
                      <a:r>
                        <a:rPr sz="12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Портрет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79"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4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Б)</a:t>
                      </a:r>
                      <a:r>
                        <a:rPr sz="12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Пейзаж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5"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3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В)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Натюрморт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5"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3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Г)</a:t>
                      </a:r>
                      <a:r>
                        <a:rPr sz="12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Марина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6"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3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Д)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Батальный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жанр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5"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Е)</a:t>
                      </a: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Бытовой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жанр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5"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Ж)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исторический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жанр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79"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8.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З)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Анималистический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жанр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009192" y="3013201"/>
          <a:ext cx="5929630" cy="10966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9245"/>
                <a:gridCol w="4351655"/>
                <a:gridCol w="1258570"/>
              </a:tblGrid>
              <a:tr h="181355">
                <a:tc gridSpan="3"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КС</a:t>
                      </a:r>
                      <a:r>
                        <a:rPr sz="1200" b="1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81736"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3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А)</a:t>
                      </a:r>
                      <a:r>
                        <a:rPr sz="12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Акварель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4,</a:t>
                      </a:r>
                      <a:r>
                        <a:rPr sz="12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6"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3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Б)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Пастель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1,</a:t>
                      </a:r>
                      <a:r>
                        <a:rPr sz="12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5"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3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В)</a:t>
                      </a:r>
                      <a:r>
                        <a:rPr sz="12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Гуашь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2,</a:t>
                      </a:r>
                      <a:r>
                        <a:rPr sz="12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5"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3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Г)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Масляные</a:t>
                      </a: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краски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3,</a:t>
                      </a:r>
                      <a:r>
                        <a:rPr sz="12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1009192" y="4432426"/>
          <a:ext cx="5929630" cy="18230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9245"/>
                <a:gridCol w="4351655"/>
                <a:gridCol w="1258570"/>
              </a:tblGrid>
              <a:tr h="181356">
                <a:tc gridSpan="3"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КН</a:t>
                      </a:r>
                      <a:r>
                        <a:rPr sz="12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81355"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3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А)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Городецкая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роспись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6"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3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Б)</a:t>
                      </a:r>
                      <a:r>
                        <a:rPr sz="12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Хохлома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5"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3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В)</a:t>
                      </a:r>
                      <a:r>
                        <a:rPr sz="12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Гжель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4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Г)</a:t>
                      </a:r>
                      <a:r>
                        <a:rPr sz="12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Береста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5"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3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Д)</a:t>
                      </a: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Резьба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дереву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609"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Е)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Филимоновская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игрушка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5"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Ж)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Дымковская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игрушка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6"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8.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З)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Богородская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игрушка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9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79"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9.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4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И)</a:t>
                      </a:r>
                      <a:r>
                        <a:rPr sz="12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Матрешка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1009192" y="6578472"/>
          <a:ext cx="5929630" cy="12776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9245"/>
                <a:gridCol w="4351655"/>
                <a:gridCol w="1258570"/>
              </a:tblGrid>
              <a:tr h="181355">
                <a:tc gridSpan="3"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КР</a:t>
                      </a:r>
                      <a:r>
                        <a:rPr sz="1200" b="1" spc="2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81355"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3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А)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Иван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Купала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5"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3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Б)</a:t>
                      </a:r>
                      <a:r>
                        <a:rPr sz="1200" spc="25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Масленица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3,</a:t>
                      </a:r>
                      <a:r>
                        <a:rPr sz="12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6"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3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В)</a:t>
                      </a:r>
                      <a:r>
                        <a:rPr sz="1200" spc="2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Пасха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5"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3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Г)</a:t>
                      </a:r>
                      <a:r>
                        <a:rPr sz="1200" spc="25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Крещение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6"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3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Д)</a:t>
                      </a:r>
                      <a:r>
                        <a:rPr sz="1200" spc="229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Троица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3261"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45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Е)</a:t>
                      </a:r>
                      <a:r>
                        <a:rPr sz="1200" spc="2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Рождество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4,</a:t>
                      </a:r>
                      <a:r>
                        <a:rPr sz="12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1009192" y="8179053"/>
          <a:ext cx="5929630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9245"/>
                <a:gridCol w="4351655"/>
                <a:gridCol w="1258570"/>
              </a:tblGrid>
              <a:tr h="181356">
                <a:tc gridSpan="3"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КР</a:t>
                      </a:r>
                      <a:r>
                        <a:rPr sz="1200" b="1" spc="2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81355"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3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А)</a:t>
                      </a: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Геометрический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орнамент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5,</a:t>
                      </a:r>
                      <a:r>
                        <a:rPr sz="12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6"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3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Б)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Зооморфный орнамент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1,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3,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5"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3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В)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Растительный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орнамент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2,</a:t>
                      </a:r>
                      <a:r>
                        <a:rPr sz="12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21602" y="121602"/>
            <a:ext cx="7292975" cy="10414635"/>
            <a:chOff x="121602" y="121602"/>
            <a:chExt cx="7292975" cy="10414635"/>
          </a:xfrm>
        </p:grpSpPr>
        <p:sp>
          <p:nvSpPr>
            <p:cNvPr id="3" name="object 3"/>
            <p:cNvSpPr/>
            <p:nvPr/>
          </p:nvSpPr>
          <p:spPr>
            <a:xfrm>
              <a:off x="126364" y="126364"/>
              <a:ext cx="7283450" cy="10405110"/>
            </a:xfrm>
            <a:custGeom>
              <a:avLst/>
              <a:gdLst/>
              <a:ahLst/>
              <a:cxnLst/>
              <a:rect l="l" t="t" r="r" b="b"/>
              <a:pathLst>
                <a:path w="7283450" h="10405110">
                  <a:moveTo>
                    <a:pt x="7283450" y="0"/>
                  </a:moveTo>
                  <a:lnTo>
                    <a:pt x="0" y="0"/>
                  </a:lnTo>
                  <a:lnTo>
                    <a:pt x="0" y="10405110"/>
                  </a:lnTo>
                  <a:lnTo>
                    <a:pt x="7283450" y="10405110"/>
                  </a:lnTo>
                  <a:lnTo>
                    <a:pt x="7283450" y="0"/>
                  </a:lnTo>
                  <a:close/>
                </a:path>
              </a:pathLst>
            </a:custGeom>
            <a:solidFill>
              <a:srgbClr val="B6DD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26364" y="126364"/>
              <a:ext cx="7283450" cy="10405110"/>
            </a:xfrm>
            <a:custGeom>
              <a:avLst/>
              <a:gdLst/>
              <a:ahLst/>
              <a:cxnLst/>
              <a:rect l="l" t="t" r="r" b="b"/>
              <a:pathLst>
                <a:path w="7283450" h="10405110">
                  <a:moveTo>
                    <a:pt x="0" y="10405110"/>
                  </a:moveTo>
                  <a:lnTo>
                    <a:pt x="7283450" y="10405110"/>
                  </a:lnTo>
                  <a:lnTo>
                    <a:pt x="7283450" y="0"/>
                  </a:lnTo>
                  <a:lnTo>
                    <a:pt x="0" y="0"/>
                  </a:lnTo>
                  <a:lnTo>
                    <a:pt x="0" y="1040511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2894" y="441972"/>
              <a:ext cx="6980808" cy="961694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8120" y="689863"/>
            <a:ext cx="5969000" cy="37166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194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Times New Roman"/>
                <a:cs typeface="Times New Roman"/>
              </a:rPr>
              <a:t>ВВЕДЕНИЕ</a:t>
            </a:r>
            <a:endParaRPr sz="1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400" dirty="0">
              <a:latin typeface="Times New Roman"/>
              <a:cs typeface="Times New Roman"/>
            </a:endParaRPr>
          </a:p>
          <a:p>
            <a:pPr marL="12700" marR="8890" indent="269240" algn="just">
              <a:lnSpc>
                <a:spcPts val="1610"/>
              </a:lnSpc>
            </a:pPr>
            <a:r>
              <a:rPr sz="1400" spc="-5" dirty="0">
                <a:latin typeface="Times New Roman"/>
                <a:cs typeface="Times New Roman"/>
              </a:rPr>
              <a:t>Предмет</a:t>
            </a:r>
            <a:r>
              <a:rPr sz="1400" spc="34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«Беседы</a:t>
            </a:r>
            <a:r>
              <a:rPr sz="1400" spc="6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об  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искусстве»,</a:t>
            </a:r>
            <a:r>
              <a:rPr sz="1400" spc="6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  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художественной</a:t>
            </a:r>
            <a:r>
              <a:rPr sz="1400" spc="69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школе 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направлен </a:t>
            </a:r>
            <a:r>
              <a:rPr sz="1400" dirty="0">
                <a:latin typeface="Times New Roman"/>
                <a:cs typeface="Times New Roman"/>
              </a:rPr>
              <a:t>на </a:t>
            </a:r>
            <a:r>
              <a:rPr sz="1400" spc="-5" dirty="0">
                <a:latin typeface="Times New Roman"/>
                <a:cs typeface="Times New Roman"/>
              </a:rPr>
              <a:t>овладение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духовными</a:t>
            </a:r>
            <a:r>
              <a:rPr sz="1400" dirty="0">
                <a:latin typeface="Times New Roman"/>
                <a:cs typeface="Times New Roman"/>
              </a:rPr>
              <a:t> 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культурными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ценностями</a:t>
            </a:r>
            <a:r>
              <a:rPr sz="1400" spc="34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народов </a:t>
            </a:r>
            <a:r>
              <a:rPr sz="1400" dirty="0">
                <a:latin typeface="Times New Roman"/>
                <a:cs typeface="Times New Roman"/>
              </a:rPr>
              <a:t> мира,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формирование</a:t>
            </a:r>
            <a:r>
              <a:rPr sz="1400" dirty="0">
                <a:latin typeface="Times New Roman"/>
                <a:cs typeface="Times New Roman"/>
              </a:rPr>
              <a:t> у </a:t>
            </a:r>
            <a:r>
              <a:rPr sz="1400" spc="-5" dirty="0">
                <a:latin typeface="Times New Roman"/>
                <a:cs typeface="Times New Roman"/>
              </a:rPr>
              <a:t>обучающихся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эстетических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взглядов,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приобретение </a:t>
            </a:r>
            <a:r>
              <a:rPr sz="1400" dirty="0">
                <a:latin typeface="Times New Roman"/>
                <a:cs typeface="Times New Roman"/>
              </a:rPr>
              <a:t> навыков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восприятия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 </a:t>
            </a:r>
            <a:r>
              <a:rPr sz="1400" spc="-5" dirty="0">
                <a:latin typeface="Times New Roman"/>
                <a:cs typeface="Times New Roman"/>
              </a:rPr>
              <a:t>понимания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произведений.</a:t>
            </a:r>
            <a:endParaRPr sz="1400" dirty="0">
              <a:latin typeface="Times New Roman"/>
              <a:cs typeface="Times New Roman"/>
            </a:endParaRPr>
          </a:p>
          <a:p>
            <a:pPr marL="281940" algn="just">
              <a:lnSpc>
                <a:spcPts val="1530"/>
              </a:lnSpc>
            </a:pPr>
            <a:r>
              <a:rPr sz="1400" spc="-5" dirty="0">
                <a:latin typeface="Times New Roman"/>
                <a:cs typeface="Times New Roman"/>
              </a:rPr>
              <a:t>Одним</a:t>
            </a:r>
            <a:r>
              <a:rPr sz="1400" spc="9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из  </a:t>
            </a:r>
            <a:r>
              <a:rPr sz="1400" spc="28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важнейших</a:t>
            </a:r>
            <a:r>
              <a:rPr sz="1400" spc="994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условий</a:t>
            </a:r>
            <a:r>
              <a:rPr sz="1400" spc="99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успешного</a:t>
            </a:r>
            <a:r>
              <a:rPr sz="1400" spc="994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обучения</a:t>
            </a:r>
            <a:r>
              <a:rPr sz="1400" spc="9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  </a:t>
            </a:r>
            <a:r>
              <a:rPr sz="1400" spc="28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развития</a:t>
            </a:r>
            <a:endParaRPr sz="1400" dirty="0">
              <a:latin typeface="Times New Roman"/>
              <a:cs typeface="Times New Roman"/>
            </a:endParaRPr>
          </a:p>
          <a:p>
            <a:pPr marL="12700" marR="6350" algn="just">
              <a:lnSpc>
                <a:spcPct val="95800"/>
              </a:lnSpc>
              <a:spcBef>
                <a:spcPts val="40"/>
              </a:spcBef>
            </a:pPr>
            <a:r>
              <a:rPr sz="1400" spc="-5" dirty="0">
                <a:latin typeface="Times New Roman"/>
                <a:cs typeface="Times New Roman"/>
              </a:rPr>
              <a:t>мыслительной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активности</a:t>
            </a:r>
            <a:r>
              <a:rPr sz="1400" dirty="0">
                <a:latin typeface="Times New Roman"/>
                <a:cs typeface="Times New Roman"/>
              </a:rPr>
              <a:t> обучающихся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является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хорошо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продуманная 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организация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их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самостоятельной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работы.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Для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такой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работы</a:t>
            </a:r>
            <a:r>
              <a:rPr sz="1400" spc="3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на</a:t>
            </a:r>
            <a:r>
              <a:rPr sz="1400" spc="35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уроках 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хорошо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применять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контрольно</a:t>
            </a:r>
            <a:r>
              <a:rPr sz="1400" dirty="0">
                <a:latin typeface="Times New Roman"/>
                <a:cs typeface="Times New Roman"/>
              </a:rPr>
              <a:t> -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измерительные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материалы,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которые 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помогают не </a:t>
            </a:r>
            <a:r>
              <a:rPr sz="1400" dirty="0">
                <a:latin typeface="Times New Roman"/>
                <a:cs typeface="Times New Roman"/>
              </a:rPr>
              <a:t>только </a:t>
            </a:r>
            <a:r>
              <a:rPr sz="1400" spc="-5" dirty="0">
                <a:latin typeface="Times New Roman"/>
                <a:cs typeface="Times New Roman"/>
              </a:rPr>
              <a:t>определить качество знаний </a:t>
            </a:r>
            <a:r>
              <a:rPr sz="1400" dirty="0">
                <a:latin typeface="Times New Roman"/>
                <a:cs typeface="Times New Roman"/>
              </a:rPr>
              <a:t>и </a:t>
            </a:r>
            <a:r>
              <a:rPr sz="1400" spc="-5" dirty="0">
                <a:latin typeface="Times New Roman"/>
                <a:cs typeface="Times New Roman"/>
              </a:rPr>
              <a:t>умений обучающихся по 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предмету, </a:t>
            </a:r>
            <a:r>
              <a:rPr sz="1400" dirty="0">
                <a:latin typeface="Times New Roman"/>
                <a:cs typeface="Times New Roman"/>
              </a:rPr>
              <a:t>но и </a:t>
            </a:r>
            <a:r>
              <a:rPr sz="1400" spc="-5" dirty="0">
                <a:latin typeface="Times New Roman"/>
                <a:cs typeface="Times New Roman"/>
              </a:rPr>
              <a:t>быть </a:t>
            </a:r>
            <a:r>
              <a:rPr sz="1400" dirty="0">
                <a:latin typeface="Times New Roman"/>
                <a:cs typeface="Times New Roman"/>
              </a:rPr>
              <a:t>зрительной </a:t>
            </a:r>
            <a:r>
              <a:rPr sz="1400" spc="-5" dirty="0">
                <a:latin typeface="Times New Roman"/>
                <a:cs typeface="Times New Roman"/>
              </a:rPr>
              <a:t>опорой </a:t>
            </a:r>
            <a:r>
              <a:rPr sz="1400" dirty="0">
                <a:latin typeface="Times New Roman"/>
                <a:cs typeface="Times New Roman"/>
              </a:rPr>
              <a:t>к </a:t>
            </a:r>
            <a:r>
              <a:rPr sz="1400" spc="-5" dirty="0">
                <a:latin typeface="Times New Roman"/>
                <a:cs typeface="Times New Roman"/>
              </a:rPr>
              <a:t>рассказу учителя. </a:t>
            </a:r>
            <a:r>
              <a:rPr sz="1400" dirty="0">
                <a:latin typeface="Times New Roman"/>
                <a:cs typeface="Times New Roman"/>
              </a:rPr>
              <a:t>В </a:t>
            </a:r>
            <a:r>
              <a:rPr sz="1400" spc="-5" dirty="0">
                <a:latin typeface="Times New Roman"/>
                <a:cs typeface="Times New Roman"/>
              </a:rPr>
              <a:t>итоге чего 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ведение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учебного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процесса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становится</a:t>
            </a:r>
            <a:r>
              <a:rPr sz="1400" dirty="0">
                <a:latin typeface="Times New Roman"/>
                <a:cs typeface="Times New Roman"/>
              </a:rPr>
              <a:t> более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разнообразным,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повышает 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интерес обучающихся, развивает самостоятельность, творческий потенциал </a:t>
            </a:r>
            <a:r>
              <a:rPr sz="1400" dirty="0">
                <a:latin typeface="Times New Roman"/>
                <a:cs typeface="Times New Roman"/>
              </a:rPr>
              <a:t>и 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прочные знания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предмету.</a:t>
            </a:r>
            <a:endParaRPr sz="1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 dirty="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</a:pPr>
            <a:r>
              <a:rPr sz="1400" spc="-5" dirty="0">
                <a:latin typeface="Times New Roman"/>
                <a:cs typeface="Times New Roman"/>
              </a:rPr>
              <a:t>Ферзанова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Н.В.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02760" y="9598862"/>
            <a:ext cx="4997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2</a:t>
            </a:r>
            <a:r>
              <a:rPr sz="1400" spc="-10" dirty="0">
                <a:latin typeface="Times New Roman"/>
                <a:cs typeface="Times New Roman"/>
              </a:rPr>
              <a:t>02</a:t>
            </a:r>
            <a:r>
              <a:rPr sz="1400" dirty="0">
                <a:latin typeface="Times New Roman"/>
                <a:cs typeface="Times New Roman"/>
              </a:rPr>
              <a:t>0</a:t>
            </a:r>
            <a:r>
              <a:rPr sz="1400" spc="-5" dirty="0">
                <a:latin typeface="Times New Roman"/>
                <a:cs typeface="Times New Roman"/>
              </a:rPr>
              <a:t>г.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7314" y="3232276"/>
            <a:ext cx="2691765" cy="1786254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2650363" y="692911"/>
            <a:ext cx="280289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latin typeface="Times New Roman"/>
                <a:cs typeface="Times New Roman"/>
              </a:rPr>
              <a:t>Виды</a:t>
            </a:r>
            <a:r>
              <a:rPr sz="1400" b="1" spc="-25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изобразительного искусства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68120" y="1494790"/>
            <a:ext cx="1397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Times New Roman"/>
                <a:cs typeface="Times New Roman"/>
              </a:rPr>
              <a:t>1.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182236" y="1476502"/>
            <a:ext cx="2557145" cy="1234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1445" marR="1397635" indent="55880">
              <a:lnSpc>
                <a:spcPct val="110000"/>
              </a:lnSpc>
              <a:spcBef>
                <a:spcPts val="100"/>
              </a:spcBef>
            </a:pPr>
            <a:r>
              <a:rPr sz="1200" spc="-5" dirty="0">
                <a:latin typeface="Times New Roman"/>
                <a:cs typeface="Times New Roman"/>
              </a:rPr>
              <a:t>А)</a:t>
            </a:r>
            <a:r>
              <a:rPr sz="1200" spc="-7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Скульптура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Б)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Графика</a:t>
            </a:r>
            <a:endParaRPr sz="1200">
              <a:latin typeface="Times New Roman"/>
              <a:cs typeface="Times New Roman"/>
            </a:endParaRPr>
          </a:p>
          <a:p>
            <a:pPr marL="132715" marR="5080" indent="-120650">
              <a:lnSpc>
                <a:spcPct val="110000"/>
              </a:lnSpc>
            </a:pPr>
            <a:r>
              <a:rPr sz="1200" spc="-5" dirty="0">
                <a:latin typeface="Times New Roman"/>
                <a:cs typeface="Times New Roman"/>
              </a:rPr>
              <a:t>В) Декоративно-прикладное искусство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Г)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Живопись</a:t>
            </a:r>
            <a:endParaRPr sz="1200">
              <a:latin typeface="Times New Roman"/>
              <a:cs typeface="Times New Roman"/>
            </a:endParaRPr>
          </a:p>
          <a:p>
            <a:pPr marL="120650" marR="501015" indent="-71755">
              <a:lnSpc>
                <a:spcPct val="110000"/>
              </a:lnSpc>
              <a:spcBef>
                <a:spcPts val="10"/>
              </a:spcBef>
            </a:pPr>
            <a:r>
              <a:rPr sz="1200" spc="-5" dirty="0">
                <a:latin typeface="Times New Roman"/>
                <a:cs typeface="Times New Roman"/>
              </a:rPr>
              <a:t>Д) Монументальное искусство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Е)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Архитектура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85640" y="3032506"/>
            <a:ext cx="1333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2.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79997" y="3679062"/>
            <a:ext cx="1333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3.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17650" y="4971414"/>
            <a:ext cx="13335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4.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659504" y="6587108"/>
            <a:ext cx="13335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5.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983985" y="7556372"/>
            <a:ext cx="1333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6.</a:t>
            </a:r>
            <a:endParaRPr sz="11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590550" y="1687956"/>
            <a:ext cx="6319520" cy="8444865"/>
            <a:chOff x="590550" y="1687956"/>
            <a:chExt cx="6319520" cy="8444865"/>
          </a:xfrm>
        </p:grpSpPr>
        <p:pic>
          <p:nvPicPr>
            <p:cNvPr id="12" name="object 12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8409" y="3869689"/>
              <a:ext cx="1851660" cy="2477135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0440" y="1687956"/>
              <a:ext cx="2424430" cy="160782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0550" y="5191378"/>
              <a:ext cx="2057400" cy="276224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80559" y="7783639"/>
              <a:ext cx="2345690" cy="2348865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49829" y="6774560"/>
              <a:ext cx="2613660" cy="1686560"/>
            </a:xfrm>
            <a:prstGeom prst="rect">
              <a:avLst/>
            </a:prstGeom>
          </p:spPr>
        </p:pic>
      </p:grpSp>
      <p:sp>
        <p:nvSpPr>
          <p:cNvPr id="17" name="object 17"/>
          <p:cNvSpPr txBox="1"/>
          <p:nvPr/>
        </p:nvSpPr>
        <p:spPr>
          <a:xfrm>
            <a:off x="850900" y="609599"/>
            <a:ext cx="882650" cy="473075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28575" rIns="0" bIns="0" rtlCol="0">
            <a:spAutoFit/>
          </a:bodyPr>
          <a:lstStyle/>
          <a:p>
            <a:pPr marL="97155">
              <a:lnSpc>
                <a:spcPct val="100000"/>
              </a:lnSpc>
              <a:spcBef>
                <a:spcPts val="225"/>
              </a:spcBef>
            </a:pPr>
            <a:r>
              <a:rPr sz="2200" spc="-5" dirty="0">
                <a:latin typeface="Times New Roman"/>
                <a:cs typeface="Times New Roman"/>
              </a:rPr>
              <a:t>КВ</a:t>
            </a:r>
            <a:r>
              <a:rPr sz="2200" spc="-4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1</a:t>
            </a:r>
            <a:endParaRPr sz="2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72639" y="692911"/>
            <a:ext cx="295656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latin typeface="Times New Roman"/>
                <a:cs typeface="Times New Roman"/>
              </a:rPr>
              <a:t>Жанры</a:t>
            </a:r>
            <a:r>
              <a:rPr sz="1400" b="1" spc="-25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изобразительного искусства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58309" y="1061973"/>
            <a:ext cx="1333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3.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471930" y="1383537"/>
            <a:ext cx="1333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1.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843910" y="2435098"/>
            <a:ext cx="12192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Times New Roman"/>
                <a:cs typeface="Times New Roman"/>
              </a:rPr>
              <a:t>2.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438391" y="2435098"/>
            <a:ext cx="12192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Times New Roman"/>
                <a:cs typeface="Times New Roman"/>
              </a:rPr>
              <a:t>4.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68120" y="4497451"/>
            <a:ext cx="63944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Times New Roman"/>
                <a:cs typeface="Times New Roman"/>
              </a:rPr>
              <a:t>А)</a:t>
            </a:r>
            <a:r>
              <a:rPr sz="1000" spc="-50" dirty="0">
                <a:latin typeface="Times New Roman"/>
                <a:cs typeface="Times New Roman"/>
              </a:rPr>
              <a:t> </a:t>
            </a:r>
            <a:r>
              <a:rPr sz="1000" spc="-5" dirty="0">
                <a:latin typeface="Times New Roman"/>
                <a:cs typeface="Times New Roman"/>
              </a:rPr>
              <a:t>Портрет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68120" y="4791582"/>
            <a:ext cx="58229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Times New Roman"/>
                <a:cs typeface="Times New Roman"/>
              </a:rPr>
              <a:t>Б)</a:t>
            </a:r>
            <a:r>
              <a:rPr sz="1000" spc="-45" dirty="0">
                <a:latin typeface="Times New Roman"/>
                <a:cs typeface="Times New Roman"/>
              </a:rPr>
              <a:t> </a:t>
            </a:r>
            <a:r>
              <a:rPr sz="1000" spc="-10" dirty="0">
                <a:latin typeface="Times New Roman"/>
                <a:cs typeface="Times New Roman"/>
              </a:rPr>
              <a:t>Пейзаж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822316" y="4791582"/>
            <a:ext cx="12192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Times New Roman"/>
                <a:cs typeface="Times New Roman"/>
              </a:rPr>
              <a:t>5.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68120" y="5087238"/>
            <a:ext cx="1549400" cy="16516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Times New Roman"/>
                <a:cs typeface="Times New Roman"/>
              </a:rPr>
              <a:t>В)</a:t>
            </a:r>
            <a:r>
              <a:rPr sz="1000" spc="-30" dirty="0">
                <a:latin typeface="Times New Roman"/>
                <a:cs typeface="Times New Roman"/>
              </a:rPr>
              <a:t> </a:t>
            </a:r>
            <a:r>
              <a:rPr sz="1000" spc="-5" dirty="0">
                <a:latin typeface="Times New Roman"/>
                <a:cs typeface="Times New Roman"/>
              </a:rPr>
              <a:t>Натюрморт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9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000" spc="-5" dirty="0">
                <a:latin typeface="Times New Roman"/>
                <a:cs typeface="Times New Roman"/>
              </a:rPr>
              <a:t>Г)</a:t>
            </a:r>
            <a:r>
              <a:rPr sz="1000" spc="-30" dirty="0">
                <a:latin typeface="Times New Roman"/>
                <a:cs typeface="Times New Roman"/>
              </a:rPr>
              <a:t> </a:t>
            </a:r>
            <a:r>
              <a:rPr sz="1000" spc="-10" dirty="0">
                <a:latin typeface="Times New Roman"/>
                <a:cs typeface="Times New Roman"/>
              </a:rPr>
              <a:t>Марина</a:t>
            </a:r>
            <a:endParaRPr sz="1000">
              <a:latin typeface="Times New Roman"/>
              <a:cs typeface="Times New Roman"/>
            </a:endParaRPr>
          </a:p>
          <a:p>
            <a:pPr marL="12700" marR="479425">
              <a:lnSpc>
                <a:spcPct val="193000"/>
              </a:lnSpc>
              <a:spcBef>
                <a:spcPts val="10"/>
              </a:spcBef>
            </a:pPr>
            <a:r>
              <a:rPr sz="1000" spc="-5" dirty="0">
                <a:latin typeface="Times New Roman"/>
                <a:cs typeface="Times New Roman"/>
              </a:rPr>
              <a:t>Д)</a:t>
            </a:r>
            <a:r>
              <a:rPr sz="1000" spc="-35" dirty="0">
                <a:latin typeface="Times New Roman"/>
                <a:cs typeface="Times New Roman"/>
              </a:rPr>
              <a:t> </a:t>
            </a:r>
            <a:r>
              <a:rPr sz="1000" spc="-5" dirty="0">
                <a:latin typeface="Times New Roman"/>
                <a:cs typeface="Times New Roman"/>
              </a:rPr>
              <a:t>Батальный</a:t>
            </a:r>
            <a:r>
              <a:rPr sz="1000" spc="-30" dirty="0">
                <a:latin typeface="Times New Roman"/>
                <a:cs typeface="Times New Roman"/>
              </a:rPr>
              <a:t> </a:t>
            </a:r>
            <a:r>
              <a:rPr sz="1000" spc="-5" dirty="0">
                <a:latin typeface="Times New Roman"/>
                <a:cs typeface="Times New Roman"/>
              </a:rPr>
              <a:t>жанр </a:t>
            </a:r>
            <a:r>
              <a:rPr sz="1000" spc="-235" dirty="0">
                <a:latin typeface="Times New Roman"/>
                <a:cs typeface="Times New Roman"/>
              </a:rPr>
              <a:t> </a:t>
            </a:r>
            <a:r>
              <a:rPr sz="1000" spc="-5" dirty="0">
                <a:latin typeface="Times New Roman"/>
                <a:cs typeface="Times New Roman"/>
              </a:rPr>
              <a:t>Е)</a:t>
            </a:r>
            <a:r>
              <a:rPr sz="1000" spc="-10" dirty="0">
                <a:latin typeface="Times New Roman"/>
                <a:cs typeface="Times New Roman"/>
              </a:rPr>
              <a:t> </a:t>
            </a:r>
            <a:r>
              <a:rPr sz="1000" spc="-5" dirty="0">
                <a:latin typeface="Times New Roman"/>
                <a:cs typeface="Times New Roman"/>
              </a:rPr>
              <a:t>Бытовой</a:t>
            </a:r>
            <a:r>
              <a:rPr sz="1000" spc="-20" dirty="0">
                <a:latin typeface="Times New Roman"/>
                <a:cs typeface="Times New Roman"/>
              </a:rPr>
              <a:t> </a:t>
            </a:r>
            <a:r>
              <a:rPr sz="1000" spc="-5" dirty="0">
                <a:latin typeface="Times New Roman"/>
                <a:cs typeface="Times New Roman"/>
              </a:rPr>
              <a:t>жанр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9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000" spc="-5" dirty="0">
                <a:latin typeface="Times New Roman"/>
                <a:cs typeface="Times New Roman"/>
              </a:rPr>
              <a:t>Ж)</a:t>
            </a:r>
            <a:r>
              <a:rPr sz="1000" spc="-25" dirty="0">
                <a:latin typeface="Times New Roman"/>
                <a:cs typeface="Times New Roman"/>
              </a:rPr>
              <a:t> </a:t>
            </a:r>
            <a:r>
              <a:rPr sz="1000" spc="-5" dirty="0">
                <a:latin typeface="Times New Roman"/>
                <a:cs typeface="Times New Roman"/>
              </a:rPr>
              <a:t>Исторический</a:t>
            </a:r>
            <a:r>
              <a:rPr sz="1000" spc="-20" dirty="0">
                <a:latin typeface="Times New Roman"/>
                <a:cs typeface="Times New Roman"/>
              </a:rPr>
              <a:t> </a:t>
            </a:r>
            <a:r>
              <a:rPr sz="1000" spc="-5" dirty="0">
                <a:latin typeface="Times New Roman"/>
                <a:cs typeface="Times New Roman"/>
              </a:rPr>
              <a:t>жанр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9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000" dirty="0">
                <a:latin typeface="Times New Roman"/>
                <a:cs typeface="Times New Roman"/>
              </a:rPr>
              <a:t>З)</a:t>
            </a:r>
            <a:r>
              <a:rPr sz="1000" spc="215" dirty="0">
                <a:latin typeface="Times New Roman"/>
                <a:cs typeface="Times New Roman"/>
              </a:rPr>
              <a:t> </a:t>
            </a:r>
            <a:r>
              <a:rPr sz="1000" spc="-5" dirty="0">
                <a:latin typeface="Times New Roman"/>
                <a:cs typeface="Times New Roman"/>
              </a:rPr>
              <a:t>Анималистический</a:t>
            </a:r>
            <a:r>
              <a:rPr sz="1000" spc="-20" dirty="0">
                <a:latin typeface="Times New Roman"/>
                <a:cs typeface="Times New Roman"/>
              </a:rPr>
              <a:t> </a:t>
            </a:r>
            <a:r>
              <a:rPr sz="1000" spc="-5" dirty="0">
                <a:latin typeface="Times New Roman"/>
                <a:cs typeface="Times New Roman"/>
              </a:rPr>
              <a:t>жанр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68120" y="7150988"/>
            <a:ext cx="12192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Times New Roman"/>
                <a:cs typeface="Times New Roman"/>
              </a:rPr>
              <a:t>6.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800980" y="7150988"/>
            <a:ext cx="12192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Times New Roman"/>
                <a:cs typeface="Times New Roman"/>
              </a:rPr>
              <a:t>8.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907919" y="7741157"/>
            <a:ext cx="12192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Times New Roman"/>
                <a:cs typeface="Times New Roman"/>
              </a:rPr>
              <a:t>7.</a:t>
            </a:r>
            <a:endParaRPr sz="1000">
              <a:latin typeface="Times New Roman"/>
              <a:cs typeface="Times New Roman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457200" y="1409191"/>
            <a:ext cx="6678930" cy="3091815"/>
            <a:chOff x="457200" y="1409191"/>
            <a:chExt cx="6678930" cy="3091815"/>
          </a:xfrm>
        </p:grpSpPr>
        <p:pic>
          <p:nvPicPr>
            <p:cNvPr id="15" name="object 15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0" y="1624075"/>
              <a:ext cx="2030730" cy="1447800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48250" y="2595625"/>
              <a:ext cx="2087879" cy="190499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57600" y="1409191"/>
              <a:ext cx="2171700" cy="182752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04950" y="2728975"/>
              <a:ext cx="2533650" cy="1771649"/>
            </a:xfrm>
            <a:prstGeom prst="rect">
              <a:avLst/>
            </a:prstGeom>
          </p:spPr>
        </p:pic>
      </p:grpSp>
      <p:grpSp>
        <p:nvGrpSpPr>
          <p:cNvPr id="19" name="object 19"/>
          <p:cNvGrpSpPr/>
          <p:nvPr/>
        </p:nvGrpSpPr>
        <p:grpSpPr>
          <a:xfrm>
            <a:off x="361950" y="7320026"/>
            <a:ext cx="6762750" cy="3107690"/>
            <a:chOff x="361950" y="7320026"/>
            <a:chExt cx="6762750" cy="3107690"/>
          </a:xfrm>
        </p:grpSpPr>
        <p:pic>
          <p:nvPicPr>
            <p:cNvPr id="20" name="object 2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305050" y="7986801"/>
              <a:ext cx="1925574" cy="2440305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1950" y="7320026"/>
              <a:ext cx="2000250" cy="1295399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790950" y="7320026"/>
              <a:ext cx="3333750" cy="1809750"/>
            </a:xfrm>
            <a:prstGeom prst="rect">
              <a:avLst/>
            </a:prstGeom>
          </p:spPr>
        </p:pic>
      </p:grpSp>
      <p:pic>
        <p:nvPicPr>
          <p:cNvPr id="23" name="object 23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8904" y="4957952"/>
            <a:ext cx="3185795" cy="1905000"/>
          </a:xfrm>
          <a:prstGeom prst="rect">
            <a:avLst/>
          </a:prstGeom>
        </p:spPr>
      </p:pic>
      <p:sp>
        <p:nvSpPr>
          <p:cNvPr id="24" name="object 24"/>
          <p:cNvSpPr txBox="1"/>
          <p:nvPr/>
        </p:nvSpPr>
        <p:spPr>
          <a:xfrm>
            <a:off x="1003300" y="761999"/>
            <a:ext cx="882650" cy="473075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28575" rIns="0" bIns="0" rtlCol="0">
            <a:spAutoFit/>
          </a:bodyPr>
          <a:lstStyle/>
          <a:p>
            <a:pPr marL="97155">
              <a:lnSpc>
                <a:spcPct val="100000"/>
              </a:lnSpc>
              <a:spcBef>
                <a:spcPts val="225"/>
              </a:spcBef>
            </a:pPr>
            <a:r>
              <a:rPr sz="2200" spc="-10" dirty="0">
                <a:latin typeface="Times New Roman"/>
                <a:cs typeface="Times New Roman"/>
              </a:rPr>
              <a:t>КЖ</a:t>
            </a:r>
            <a:r>
              <a:rPr sz="2200" spc="-4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2</a:t>
            </a:r>
            <a:endParaRPr sz="2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52698" y="692911"/>
            <a:ext cx="1996439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Times New Roman"/>
                <a:cs typeface="Times New Roman"/>
              </a:rPr>
              <a:t>Способы</a:t>
            </a:r>
            <a:r>
              <a:rPr sz="1400" b="1" spc="-25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работы</a:t>
            </a:r>
            <a:r>
              <a:rPr sz="1400" b="1" spc="-25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цветом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8120" y="1061973"/>
            <a:ext cx="1333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1.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811907" y="1061973"/>
            <a:ext cx="1333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2.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97121" y="1061973"/>
            <a:ext cx="1333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3.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172961" y="1061973"/>
            <a:ext cx="1333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4.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68120" y="3647058"/>
            <a:ext cx="1333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5.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450460" y="4261841"/>
            <a:ext cx="2546985" cy="12020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946785" marR="692785" indent="-48895" algn="just">
              <a:lnSpc>
                <a:spcPct val="110400"/>
              </a:lnSpc>
              <a:spcBef>
                <a:spcPts val="105"/>
              </a:spcBef>
            </a:pPr>
            <a:r>
              <a:rPr sz="1400" spc="-5" dirty="0">
                <a:latin typeface="Times New Roman"/>
                <a:cs typeface="Times New Roman"/>
              </a:rPr>
              <a:t>А)</a:t>
            </a:r>
            <a:r>
              <a:rPr sz="1400" spc="-6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Акварель </a:t>
            </a:r>
            <a:r>
              <a:rPr sz="1400" spc="-34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Б) Пастель 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В)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Гуашь</a:t>
            </a:r>
            <a:endParaRPr sz="1400">
              <a:latin typeface="Times New Roman"/>
              <a:cs typeface="Times New Roman"/>
            </a:endParaRPr>
          </a:p>
          <a:p>
            <a:pPr marL="986790" algn="just">
              <a:lnSpc>
                <a:spcPct val="100000"/>
              </a:lnSpc>
              <a:spcBef>
                <a:spcPts val="165"/>
              </a:spcBef>
            </a:pPr>
            <a:r>
              <a:rPr sz="1400" dirty="0">
                <a:latin typeface="Times New Roman"/>
                <a:cs typeface="Times New Roman"/>
              </a:rPr>
              <a:t>Г)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Масляные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краски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70"/>
              </a:spcBef>
            </a:pPr>
            <a:r>
              <a:rPr sz="1400" spc="5" dirty="0">
                <a:latin typeface="Times New Roman"/>
                <a:cs typeface="Times New Roman"/>
              </a:rPr>
              <a:t>6.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68120" y="6439280"/>
            <a:ext cx="13335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7.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268973" y="6439280"/>
            <a:ext cx="13335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8.</a:t>
            </a:r>
            <a:endParaRPr sz="1100">
              <a:latin typeface="Calibri"/>
              <a:cs typeface="Calibri"/>
            </a:endParaRPr>
          </a:p>
        </p:txBody>
      </p:sp>
      <p:pic>
        <p:nvPicPr>
          <p:cNvPr id="11" name="object 1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360" y="1254251"/>
            <a:ext cx="1447165" cy="2158365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636269" y="3869689"/>
            <a:ext cx="6630034" cy="6092190"/>
            <a:chOff x="636269" y="3869689"/>
            <a:chExt cx="6630034" cy="6092190"/>
          </a:xfrm>
        </p:grpSpPr>
        <p:pic>
          <p:nvPicPr>
            <p:cNvPr id="13" name="object 13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6269" y="3869689"/>
              <a:ext cx="3333623" cy="2384552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29609" y="6751002"/>
              <a:ext cx="4036695" cy="2838450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57755" y="5486399"/>
              <a:ext cx="3010662" cy="2158364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1679" y="6751002"/>
              <a:ext cx="2245360" cy="3210560"/>
            </a:xfrm>
            <a:prstGeom prst="rect">
              <a:avLst/>
            </a:prstGeom>
          </p:spPr>
        </p:pic>
      </p:grpSp>
      <p:pic>
        <p:nvPicPr>
          <p:cNvPr id="17" name="object 17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835" y="1254251"/>
            <a:ext cx="1586230" cy="2243454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4220" y="1254251"/>
            <a:ext cx="1536700" cy="2051685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7965" y="1254251"/>
            <a:ext cx="1733550" cy="2253615"/>
          </a:xfrm>
          <a:prstGeom prst="rect">
            <a:avLst/>
          </a:prstGeom>
        </p:spPr>
      </p:pic>
      <p:sp>
        <p:nvSpPr>
          <p:cNvPr id="20" name="object 20"/>
          <p:cNvSpPr txBox="1"/>
          <p:nvPr/>
        </p:nvSpPr>
        <p:spPr>
          <a:xfrm>
            <a:off x="850900" y="644524"/>
            <a:ext cx="882650" cy="473075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28575" rIns="0" bIns="0" rtlCol="0">
            <a:spAutoFit/>
          </a:bodyPr>
          <a:lstStyle/>
          <a:p>
            <a:pPr marL="97155">
              <a:lnSpc>
                <a:spcPct val="100000"/>
              </a:lnSpc>
              <a:spcBef>
                <a:spcPts val="225"/>
              </a:spcBef>
            </a:pPr>
            <a:r>
              <a:rPr sz="2200" spc="-10" dirty="0">
                <a:latin typeface="Times New Roman"/>
                <a:cs typeface="Times New Roman"/>
              </a:rPr>
              <a:t>КС</a:t>
            </a:r>
            <a:r>
              <a:rPr sz="2200" spc="-4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3</a:t>
            </a:r>
            <a:endParaRPr sz="2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79775" y="692911"/>
            <a:ext cx="15411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Times New Roman"/>
                <a:cs typeface="Times New Roman"/>
              </a:rPr>
              <a:t>Народные</a:t>
            </a:r>
            <a:r>
              <a:rPr sz="1400" b="1" spc="-45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ремесла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8120" y="1424685"/>
            <a:ext cx="5315585" cy="930275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 marR="5080" algn="just">
              <a:lnSpc>
                <a:spcPts val="1380"/>
              </a:lnSpc>
              <a:spcBef>
                <a:spcPts val="195"/>
              </a:spcBef>
            </a:pPr>
            <a:r>
              <a:rPr sz="1200" spc="-5" dirty="0">
                <a:latin typeface="Times New Roman"/>
                <a:cs typeface="Times New Roman"/>
              </a:rPr>
              <a:t>А) Городецкая роспись, Б)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Хохлома,</a:t>
            </a:r>
            <a:r>
              <a:rPr sz="1200" dirty="0">
                <a:latin typeface="Times New Roman"/>
                <a:cs typeface="Times New Roman"/>
              </a:rPr>
              <a:t> В) </a:t>
            </a:r>
            <a:r>
              <a:rPr sz="1200" spc="-5" dirty="0">
                <a:latin typeface="Times New Roman"/>
                <a:cs typeface="Times New Roman"/>
              </a:rPr>
              <a:t>Гжель, Г) Береста,</a:t>
            </a:r>
            <a:r>
              <a:rPr sz="1200" spc="29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Д) Резьба </a:t>
            </a:r>
            <a:r>
              <a:rPr sz="1200" dirty="0">
                <a:latin typeface="Times New Roman"/>
                <a:cs typeface="Times New Roman"/>
              </a:rPr>
              <a:t>по </a:t>
            </a:r>
            <a:r>
              <a:rPr sz="1200" spc="-5" dirty="0">
                <a:latin typeface="Times New Roman"/>
                <a:cs typeface="Times New Roman"/>
              </a:rPr>
              <a:t>дереву,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Е) </a:t>
            </a:r>
            <a:r>
              <a:rPr sz="1200" spc="-5" dirty="0">
                <a:latin typeface="Times New Roman"/>
                <a:cs typeface="Times New Roman"/>
              </a:rPr>
              <a:t>Филимоновская игрушка,</a:t>
            </a:r>
            <a:r>
              <a:rPr sz="1200" dirty="0">
                <a:latin typeface="Times New Roman"/>
                <a:cs typeface="Times New Roman"/>
              </a:rPr>
              <a:t> Ж) </a:t>
            </a:r>
            <a:r>
              <a:rPr sz="1200" spc="-5" dirty="0">
                <a:latin typeface="Times New Roman"/>
                <a:cs typeface="Times New Roman"/>
              </a:rPr>
              <a:t>Дымковская игрушка,</a:t>
            </a:r>
            <a:r>
              <a:rPr sz="1200" dirty="0">
                <a:latin typeface="Times New Roman"/>
                <a:cs typeface="Times New Roman"/>
              </a:rPr>
              <a:t> З) Богородская </a:t>
            </a:r>
            <a:r>
              <a:rPr sz="1200" spc="-5" dirty="0">
                <a:latin typeface="Times New Roman"/>
                <a:cs typeface="Times New Roman"/>
              </a:rPr>
              <a:t>игрушка,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И)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Матрешка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1.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85640" y="2537206"/>
            <a:ext cx="1333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2.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041897" y="2537206"/>
            <a:ext cx="1333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3.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17650" y="4153026"/>
            <a:ext cx="13271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4.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85640" y="4799202"/>
            <a:ext cx="13335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5.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403340" y="5768720"/>
            <a:ext cx="13335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6.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68120" y="6414896"/>
            <a:ext cx="13335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7.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621404" y="7384160"/>
            <a:ext cx="13335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8.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022085" y="8353805"/>
            <a:ext cx="1333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9.</a:t>
            </a:r>
            <a:endParaRPr sz="1100">
              <a:latin typeface="Calibri"/>
              <a:cs typeface="Calibri"/>
            </a:endParaRPr>
          </a:p>
        </p:txBody>
      </p:sp>
      <p:pic>
        <p:nvPicPr>
          <p:cNvPr id="12" name="object 1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0650" y="2849371"/>
            <a:ext cx="2019300" cy="1523999"/>
          </a:xfrm>
          <a:prstGeom prst="rect">
            <a:avLst/>
          </a:prstGeom>
        </p:spPr>
      </p:pic>
      <p:grpSp>
        <p:nvGrpSpPr>
          <p:cNvPr id="13" name="object 13"/>
          <p:cNvGrpSpPr/>
          <p:nvPr/>
        </p:nvGrpSpPr>
        <p:grpSpPr>
          <a:xfrm>
            <a:off x="742950" y="2411221"/>
            <a:ext cx="6477000" cy="7620634"/>
            <a:chOff x="742950" y="2411221"/>
            <a:chExt cx="6477000" cy="7620634"/>
          </a:xfrm>
        </p:grpSpPr>
        <p:pic>
          <p:nvPicPr>
            <p:cNvPr id="14" name="object 14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9464" y="2411221"/>
              <a:ext cx="2390775" cy="1590675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00400" y="2849371"/>
              <a:ext cx="1800225" cy="180974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4475" y="5954140"/>
              <a:ext cx="1895475" cy="1905000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67150" y="5020944"/>
              <a:ext cx="1657350" cy="1695450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00020" y="7592555"/>
              <a:ext cx="2300605" cy="2305050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2950" y="6583171"/>
              <a:ext cx="2247900" cy="1866900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5040" y="4374133"/>
              <a:ext cx="2625979" cy="1775587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48200" y="8640635"/>
              <a:ext cx="2457450" cy="1390650"/>
            </a:xfrm>
            <a:prstGeom prst="rect">
              <a:avLst/>
            </a:prstGeom>
          </p:spPr>
        </p:pic>
      </p:grpSp>
      <p:sp>
        <p:nvSpPr>
          <p:cNvPr id="22" name="object 22"/>
          <p:cNvSpPr txBox="1"/>
          <p:nvPr/>
        </p:nvSpPr>
        <p:spPr>
          <a:xfrm>
            <a:off x="1022350" y="781049"/>
            <a:ext cx="882650" cy="473075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29209" rIns="0" bIns="0" rtlCol="0">
            <a:spAutoFit/>
          </a:bodyPr>
          <a:lstStyle/>
          <a:p>
            <a:pPr marL="96520">
              <a:lnSpc>
                <a:spcPct val="100000"/>
              </a:lnSpc>
              <a:spcBef>
                <a:spcPts val="229"/>
              </a:spcBef>
            </a:pPr>
            <a:r>
              <a:rPr sz="2200" spc="-10" dirty="0">
                <a:latin typeface="Times New Roman"/>
                <a:cs typeface="Times New Roman"/>
              </a:rPr>
              <a:t>КН</a:t>
            </a:r>
            <a:r>
              <a:rPr sz="2200" spc="-4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4</a:t>
            </a:r>
            <a:endParaRPr sz="2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23617" y="692911"/>
            <a:ext cx="4057650" cy="6038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Times New Roman"/>
                <a:cs typeface="Times New Roman"/>
              </a:rPr>
              <a:t>Русские</a:t>
            </a:r>
            <a:r>
              <a:rPr sz="1400" b="1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праздники</a:t>
            </a:r>
            <a:r>
              <a:rPr sz="1400" b="1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как</a:t>
            </a:r>
            <a:r>
              <a:rPr sz="1400" b="1" dirty="0">
                <a:latin typeface="Times New Roman"/>
                <a:cs typeface="Times New Roman"/>
              </a:rPr>
              <a:t> часть </a:t>
            </a:r>
            <a:r>
              <a:rPr sz="1400" b="1" spc="-5" dirty="0">
                <a:latin typeface="Times New Roman"/>
                <a:cs typeface="Times New Roman"/>
              </a:rPr>
              <a:t>народной</a:t>
            </a:r>
            <a:r>
              <a:rPr sz="1400" b="1" spc="10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культуры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50">
              <a:latin typeface="Times New Roman"/>
              <a:cs typeface="Times New Roman"/>
            </a:endParaRPr>
          </a:p>
          <a:p>
            <a:pPr marL="352425">
              <a:lnSpc>
                <a:spcPct val="100000"/>
              </a:lnSpc>
              <a:tabLst>
                <a:tab pos="2791460" algn="l"/>
              </a:tabLst>
            </a:pPr>
            <a:r>
              <a:rPr sz="1100" dirty="0">
                <a:latin typeface="Times New Roman"/>
                <a:cs typeface="Times New Roman"/>
              </a:rPr>
              <a:t>1.	2.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8236" y="1260094"/>
            <a:ext cx="1237615" cy="1262380"/>
          </a:xfrm>
          <a:prstGeom prst="rect">
            <a:avLst/>
          </a:prstGeom>
        </p:spPr>
        <p:txBody>
          <a:bodyPr vert="horz" wrap="square" lIns="0" tIns="21590" rIns="0" bIns="0" rtlCol="0">
            <a:spAutoFit/>
          </a:bodyPr>
          <a:lstStyle/>
          <a:p>
            <a:pPr marL="12700" marR="5080">
              <a:lnSpc>
                <a:spcPct val="96100"/>
              </a:lnSpc>
              <a:spcBef>
                <a:spcPts val="170"/>
              </a:spcBef>
            </a:pPr>
            <a:r>
              <a:rPr sz="1400" spc="-5" dirty="0">
                <a:latin typeface="Times New Roman"/>
                <a:cs typeface="Times New Roman"/>
              </a:rPr>
              <a:t>А)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Иван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Купала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Б)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Масленица </a:t>
            </a:r>
            <a:r>
              <a:rPr sz="1400" dirty="0">
                <a:latin typeface="Times New Roman"/>
                <a:cs typeface="Times New Roman"/>
              </a:rPr>
              <a:t> В)</a:t>
            </a:r>
            <a:r>
              <a:rPr sz="1400" spc="3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Пасха</a:t>
            </a:r>
            <a:endParaRPr sz="1400">
              <a:latin typeface="Times New Roman"/>
              <a:cs typeface="Times New Roman"/>
            </a:endParaRPr>
          </a:p>
          <a:p>
            <a:pPr marL="12700" marR="193040">
              <a:lnSpc>
                <a:spcPts val="1610"/>
              </a:lnSpc>
              <a:spcBef>
                <a:spcPts val="40"/>
              </a:spcBef>
            </a:pPr>
            <a:r>
              <a:rPr sz="1400" dirty="0">
                <a:latin typeface="Times New Roman"/>
                <a:cs typeface="Times New Roman"/>
              </a:rPr>
              <a:t>Г)</a:t>
            </a:r>
            <a:r>
              <a:rPr sz="1400" spc="28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Крещение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Д)</a:t>
            </a:r>
            <a:r>
              <a:rPr sz="1400" spc="32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Троица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65"/>
              </a:lnSpc>
            </a:pPr>
            <a:r>
              <a:rPr sz="1400" spc="-5" dirty="0">
                <a:latin typeface="Times New Roman"/>
                <a:cs typeface="Times New Roman"/>
              </a:rPr>
              <a:t>Е)</a:t>
            </a:r>
            <a:r>
              <a:rPr sz="1400" spc="29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Рождество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68120" y="3142233"/>
            <a:ext cx="1333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3.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64404" y="3142233"/>
            <a:ext cx="1333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4.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6097" y="5081142"/>
            <a:ext cx="13335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6.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68751" y="5404484"/>
            <a:ext cx="13335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5.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68120" y="7666481"/>
            <a:ext cx="1333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7.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497704" y="7666481"/>
            <a:ext cx="1333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8.</a:t>
            </a:r>
            <a:endParaRPr sz="11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4850" y="1358899"/>
            <a:ext cx="2400300" cy="1676400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4850" y="3454272"/>
            <a:ext cx="2343150" cy="1600200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7150" y="7886801"/>
            <a:ext cx="3143250" cy="2171700"/>
          </a:xfrm>
          <a:prstGeom prst="rect">
            <a:avLst/>
          </a:prstGeom>
        </p:spPr>
      </p:pic>
      <p:grpSp>
        <p:nvGrpSpPr>
          <p:cNvPr id="13" name="object 13"/>
          <p:cNvGrpSpPr/>
          <p:nvPr/>
        </p:nvGrpSpPr>
        <p:grpSpPr>
          <a:xfrm>
            <a:off x="647700" y="1358899"/>
            <a:ext cx="3472815" cy="6261735"/>
            <a:chOff x="647700" y="1358899"/>
            <a:chExt cx="3472815" cy="6261735"/>
          </a:xfrm>
        </p:grpSpPr>
        <p:pic>
          <p:nvPicPr>
            <p:cNvPr id="14" name="object 14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63015" y="5619876"/>
              <a:ext cx="2857500" cy="200024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28850" y="1358899"/>
              <a:ext cx="1885950" cy="2457450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7700" y="3448303"/>
              <a:ext cx="2409825" cy="2266950"/>
            </a:xfrm>
            <a:prstGeom prst="rect">
              <a:avLst/>
            </a:prstGeom>
          </p:spPr>
        </p:pic>
      </p:grpSp>
      <p:pic>
        <p:nvPicPr>
          <p:cNvPr id="17" name="object 17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4850" y="5397372"/>
            <a:ext cx="2343150" cy="2082800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050" y="7886801"/>
            <a:ext cx="2438400" cy="2438400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762000" y="723899"/>
            <a:ext cx="882650" cy="473075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28575" rIns="0" bIns="0" rtlCol="0">
            <a:spAutoFit/>
          </a:bodyPr>
          <a:lstStyle/>
          <a:p>
            <a:pPr marL="95885">
              <a:lnSpc>
                <a:spcPct val="100000"/>
              </a:lnSpc>
              <a:spcBef>
                <a:spcPts val="225"/>
              </a:spcBef>
            </a:pPr>
            <a:r>
              <a:rPr sz="2200" spc="-5" dirty="0">
                <a:latin typeface="Times New Roman"/>
                <a:cs typeface="Times New Roman"/>
              </a:rPr>
              <a:t>КР</a:t>
            </a:r>
            <a:r>
              <a:rPr sz="2200" spc="-4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5</a:t>
            </a:r>
            <a:endParaRPr sz="2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136519" y="692911"/>
            <a:ext cx="183007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Times New Roman"/>
                <a:cs typeface="Times New Roman"/>
              </a:rPr>
              <a:t>Орнамент</a:t>
            </a:r>
            <a:r>
              <a:rPr sz="1400" b="1" spc="-25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по</a:t>
            </a:r>
            <a:r>
              <a:rPr sz="1400" b="1" spc="-35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мотивам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918586" y="1052830"/>
            <a:ext cx="2266315" cy="817244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065" marR="5080" algn="ctr">
              <a:lnSpc>
                <a:spcPts val="1610"/>
              </a:lnSpc>
              <a:spcBef>
                <a:spcPts val="215"/>
              </a:spcBef>
            </a:pPr>
            <a:r>
              <a:rPr sz="1400" spc="-5" dirty="0">
                <a:latin typeface="Times New Roman"/>
                <a:cs typeface="Times New Roman"/>
              </a:rPr>
              <a:t>А) Геометрический орнамент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Б)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Зооморфный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орнамент</a:t>
            </a:r>
            <a:endParaRPr sz="1400">
              <a:latin typeface="Times New Roman"/>
              <a:cs typeface="Times New Roman"/>
            </a:endParaRPr>
          </a:p>
          <a:p>
            <a:pPr algn="ctr">
              <a:lnSpc>
                <a:spcPts val="1565"/>
              </a:lnSpc>
            </a:pPr>
            <a:r>
              <a:rPr sz="1400" dirty="0">
                <a:latin typeface="Times New Roman"/>
                <a:cs typeface="Times New Roman"/>
              </a:rPr>
              <a:t>В)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Растительный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орнамент</a:t>
            </a:r>
            <a:endParaRPr sz="1400">
              <a:latin typeface="Times New Roman"/>
              <a:cs typeface="Times New Roman"/>
            </a:endParaRPr>
          </a:p>
          <a:p>
            <a:pPr marL="635" algn="ctr">
              <a:lnSpc>
                <a:spcPct val="100000"/>
              </a:lnSpc>
              <a:spcBef>
                <a:spcPts val="10"/>
              </a:spcBef>
            </a:pPr>
            <a:r>
              <a:rPr sz="1100" dirty="0">
                <a:latin typeface="Calibri"/>
                <a:cs typeface="Calibri"/>
              </a:rPr>
              <a:t>2.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68120" y="1999233"/>
            <a:ext cx="1333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1.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85640" y="3615054"/>
            <a:ext cx="1333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4.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68120" y="4261230"/>
            <a:ext cx="13335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3.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403216" y="5230494"/>
            <a:ext cx="13271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5.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68120" y="7169277"/>
            <a:ext cx="13335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6.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68120" y="8785097"/>
            <a:ext cx="1333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7.</a:t>
            </a:r>
            <a:endParaRPr sz="11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050" y="2197734"/>
            <a:ext cx="2590800" cy="1943100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450" y="4486147"/>
            <a:ext cx="2438400" cy="2438400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2555" y="7123176"/>
            <a:ext cx="5445760" cy="1424304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7300" y="8959608"/>
            <a:ext cx="5505450" cy="1371600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8550" y="3776471"/>
            <a:ext cx="2800350" cy="1501774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8550" y="1907031"/>
            <a:ext cx="3234342" cy="1695450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7150" y="5464301"/>
            <a:ext cx="2362200" cy="1509394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914400" y="803909"/>
            <a:ext cx="882650" cy="473075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29209" rIns="0" bIns="0" rtlCol="0">
            <a:spAutoFit/>
          </a:bodyPr>
          <a:lstStyle/>
          <a:p>
            <a:pPr marL="95885">
              <a:lnSpc>
                <a:spcPct val="100000"/>
              </a:lnSpc>
              <a:spcBef>
                <a:spcPts val="229"/>
              </a:spcBef>
            </a:pPr>
            <a:r>
              <a:rPr sz="2200" spc="-10" dirty="0">
                <a:latin typeface="Times New Roman"/>
                <a:cs typeface="Times New Roman"/>
              </a:rPr>
              <a:t>КО</a:t>
            </a:r>
            <a:r>
              <a:rPr sz="2200" spc="-4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6</a:t>
            </a:r>
            <a:endParaRPr sz="2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40958" y="692911"/>
            <a:ext cx="8959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i="1" spc="-10" dirty="0">
                <a:latin typeface="Times New Roman"/>
                <a:cs typeface="Times New Roman"/>
              </a:rPr>
              <a:t>П</a:t>
            </a:r>
            <a:r>
              <a:rPr sz="1100" i="1" dirty="0">
                <a:latin typeface="Times New Roman"/>
                <a:cs typeface="Times New Roman"/>
              </a:rPr>
              <a:t>рилож</a:t>
            </a:r>
            <a:r>
              <a:rPr sz="1100" i="1" spc="-10" dirty="0">
                <a:latin typeface="Times New Roman"/>
                <a:cs typeface="Times New Roman"/>
              </a:rPr>
              <a:t>е</a:t>
            </a:r>
            <a:r>
              <a:rPr sz="1100" i="1" dirty="0">
                <a:latin typeface="Times New Roman"/>
                <a:cs typeface="Times New Roman"/>
              </a:rPr>
              <a:t>ние</a:t>
            </a:r>
            <a:r>
              <a:rPr sz="1100" i="1" spc="-10" dirty="0">
                <a:latin typeface="Times New Roman"/>
                <a:cs typeface="Times New Roman"/>
              </a:rPr>
              <a:t> </a:t>
            </a:r>
            <a:r>
              <a:rPr sz="1100" i="1" dirty="0">
                <a:latin typeface="Times New Roman"/>
                <a:cs typeface="Times New Roman"/>
              </a:rPr>
              <a:t>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27173" y="1665985"/>
            <a:ext cx="4047490" cy="6350"/>
          </a:xfrm>
          <a:custGeom>
            <a:avLst/>
            <a:gdLst/>
            <a:ahLst/>
            <a:cxnLst/>
            <a:rect l="l" t="t" r="r" b="b"/>
            <a:pathLst>
              <a:path w="4047490" h="6350">
                <a:moveTo>
                  <a:pt x="4047109" y="0"/>
                </a:moveTo>
                <a:lnTo>
                  <a:pt x="0" y="0"/>
                </a:lnTo>
                <a:lnTo>
                  <a:pt x="0" y="6096"/>
                </a:lnTo>
                <a:lnTo>
                  <a:pt x="4047109" y="6096"/>
                </a:lnTo>
                <a:lnTo>
                  <a:pt x="40471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619880" y="1659381"/>
            <a:ext cx="8610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i="1" spc="-5" dirty="0">
                <a:latin typeface="Times New Roman"/>
                <a:cs typeface="Times New Roman"/>
              </a:rPr>
              <a:t>(Фамилия.Имя)</a:t>
            </a:r>
            <a:endParaRPr sz="1000">
              <a:latin typeface="Times New Roman"/>
              <a:cs typeface="Times New Roman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829360" y="2232913"/>
          <a:ext cx="6088380" cy="21799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8455"/>
                <a:gridCol w="4502785"/>
                <a:gridCol w="1237614"/>
              </a:tblGrid>
              <a:tr h="356616">
                <a:tc>
                  <a:txBody>
                    <a:bodyPr/>
                    <a:lstStyle/>
                    <a:p>
                      <a:pPr marL="66675">
                        <a:lnSpc>
                          <a:spcPts val="1345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№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305" marR="194310" indent="-210820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Ваш</a:t>
                      </a:r>
                      <a:r>
                        <a:rPr sz="12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вариант </a:t>
                      </a:r>
                      <a:r>
                        <a:rPr sz="1200" spc="-2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ответа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79">
                <a:tc>
                  <a:txBody>
                    <a:bodyPr/>
                    <a:lstStyle/>
                    <a:p>
                      <a:pPr marL="66675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5">
                <a:tc>
                  <a:txBody>
                    <a:bodyPr/>
                    <a:lstStyle/>
                    <a:p>
                      <a:pPr marL="66675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5">
                <a:tc>
                  <a:txBody>
                    <a:bodyPr/>
                    <a:lstStyle/>
                    <a:p>
                      <a:pPr marL="66675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6">
                <a:tc>
                  <a:txBody>
                    <a:bodyPr/>
                    <a:lstStyle/>
                    <a:p>
                      <a:pPr marL="66675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736">
                <a:tc>
                  <a:txBody>
                    <a:bodyPr/>
                    <a:lstStyle/>
                    <a:p>
                      <a:pPr marL="66675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5">
                <a:tc>
                  <a:txBody>
                    <a:bodyPr/>
                    <a:lstStyle/>
                    <a:p>
                      <a:pPr marL="66675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6">
                <a:tc>
                  <a:txBody>
                    <a:bodyPr/>
                    <a:lstStyle/>
                    <a:p>
                      <a:pPr marL="66675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79">
                <a:tc>
                  <a:txBody>
                    <a:bodyPr/>
                    <a:lstStyle/>
                    <a:p>
                      <a:pPr marL="66675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5">
                <a:tc>
                  <a:txBody>
                    <a:bodyPr/>
                    <a:lstStyle/>
                    <a:p>
                      <a:pPr marL="66675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9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6">
                <a:tc>
                  <a:txBody>
                    <a:bodyPr/>
                    <a:lstStyle/>
                    <a:p>
                      <a:pPr marL="66675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1068120" y="4384674"/>
            <a:ext cx="5969635" cy="21672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1940">
              <a:lnSpc>
                <a:spcPts val="1410"/>
              </a:lnSpc>
              <a:spcBef>
                <a:spcPts val="100"/>
              </a:spcBef>
            </a:pPr>
            <a:r>
              <a:rPr sz="1200" spc="-5" dirty="0">
                <a:latin typeface="Times New Roman"/>
                <a:cs typeface="Times New Roman"/>
              </a:rPr>
              <a:t>Перед</a:t>
            </a:r>
            <a:r>
              <a:rPr sz="1200" spc="47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вами</a:t>
            </a:r>
            <a:r>
              <a:rPr sz="1200" spc="48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представлены</a:t>
            </a:r>
            <a:r>
              <a:rPr sz="1200" spc="47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контрольно</a:t>
            </a:r>
            <a:r>
              <a:rPr sz="1200" spc="50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-</a:t>
            </a:r>
            <a:r>
              <a:rPr sz="1200" spc="47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измерительные</a:t>
            </a:r>
            <a:r>
              <a:rPr sz="1200" spc="46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материалы</a:t>
            </a:r>
            <a:r>
              <a:rPr sz="1200" spc="4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по</a:t>
            </a:r>
            <a:r>
              <a:rPr sz="1200" spc="47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предмету</a:t>
            </a:r>
            <a:endParaRPr sz="1200">
              <a:latin typeface="Times New Roman"/>
              <a:cs typeface="Times New Roman"/>
            </a:endParaRPr>
          </a:p>
          <a:p>
            <a:pPr marL="12700" marR="14604">
              <a:lnSpc>
                <a:spcPts val="1380"/>
              </a:lnSpc>
              <a:spcBef>
                <a:spcPts val="65"/>
              </a:spcBef>
            </a:pPr>
            <a:r>
              <a:rPr sz="1200" spc="-5" dirty="0">
                <a:latin typeface="Times New Roman"/>
                <a:cs typeface="Times New Roman"/>
              </a:rPr>
              <a:t>«Беседы</a:t>
            </a:r>
            <a:r>
              <a:rPr sz="1200" spc="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об</a:t>
            </a:r>
            <a:r>
              <a:rPr sz="1200" spc="4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искусстве».</a:t>
            </a:r>
            <a:r>
              <a:rPr sz="1200" spc="6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Каждая</a:t>
            </a:r>
            <a:r>
              <a:rPr sz="1200" spc="4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карточка</a:t>
            </a:r>
            <a:r>
              <a:rPr sz="1200" spc="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содержит</a:t>
            </a:r>
            <a:r>
              <a:rPr sz="1200" spc="4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несколько</a:t>
            </a:r>
            <a:r>
              <a:rPr sz="1200" spc="4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пронумерованных</a:t>
            </a:r>
            <a:r>
              <a:rPr sz="1200" spc="5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картинок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  <a:r>
              <a:rPr sz="1200" spc="-5" dirty="0">
                <a:latin typeface="Times New Roman"/>
                <a:cs typeface="Times New Roman"/>
              </a:rPr>
              <a:t> терминов</a:t>
            </a:r>
            <a:r>
              <a:rPr sz="1200" dirty="0">
                <a:latin typeface="Times New Roman"/>
                <a:cs typeface="Times New Roman"/>
              </a:rPr>
              <a:t> под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буквенным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обозначением.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315"/>
              </a:lnSpc>
            </a:pPr>
            <a:r>
              <a:rPr sz="1200" spc="-5" dirty="0">
                <a:latin typeface="Times New Roman"/>
                <a:cs typeface="Times New Roman"/>
              </a:rPr>
              <a:t>Для </a:t>
            </a:r>
            <a:r>
              <a:rPr sz="1200" dirty="0">
                <a:latin typeface="Times New Roman"/>
                <a:cs typeface="Times New Roman"/>
              </a:rPr>
              <a:t>того чтобы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воспользоваться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этим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материалом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нужно:</a:t>
            </a:r>
            <a:endParaRPr sz="1200">
              <a:latin typeface="Times New Roman"/>
              <a:cs typeface="Times New Roman"/>
            </a:endParaRPr>
          </a:p>
          <a:p>
            <a:pPr marL="100965" indent="-88900">
              <a:lnSpc>
                <a:spcPts val="1380"/>
              </a:lnSpc>
              <a:buChar char="-"/>
              <a:tabLst>
                <a:tab pos="101600" algn="l"/>
              </a:tabLst>
            </a:pPr>
            <a:r>
              <a:rPr sz="1200" spc="-5" dirty="0">
                <a:latin typeface="Times New Roman"/>
                <a:cs typeface="Times New Roman"/>
              </a:rPr>
              <a:t>вписать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номер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карточки;</a:t>
            </a:r>
            <a:endParaRPr sz="1200">
              <a:latin typeface="Times New Roman"/>
              <a:cs typeface="Times New Roman"/>
            </a:endParaRPr>
          </a:p>
          <a:p>
            <a:pPr marL="100965" indent="-88900">
              <a:lnSpc>
                <a:spcPts val="1380"/>
              </a:lnSpc>
              <a:buChar char="-"/>
              <a:tabLst>
                <a:tab pos="101600" algn="l"/>
              </a:tabLst>
            </a:pPr>
            <a:r>
              <a:rPr sz="1200" spc="-5" dirty="0">
                <a:latin typeface="Times New Roman"/>
                <a:cs typeface="Times New Roman"/>
              </a:rPr>
              <a:t>фамилию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имя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обучающегося;</a:t>
            </a:r>
            <a:endParaRPr sz="1200">
              <a:latin typeface="Times New Roman"/>
              <a:cs typeface="Times New Roman"/>
            </a:endParaRPr>
          </a:p>
          <a:p>
            <a:pPr marL="12700" marR="10160">
              <a:lnSpc>
                <a:spcPts val="1380"/>
              </a:lnSpc>
              <a:spcBef>
                <a:spcPts val="65"/>
              </a:spcBef>
              <a:buChar char="-"/>
              <a:tabLst>
                <a:tab pos="136525" algn="l"/>
                <a:tab pos="3884295" algn="l"/>
              </a:tabLst>
            </a:pPr>
            <a:r>
              <a:rPr sz="1200" spc="-5" dirty="0">
                <a:latin typeface="Times New Roman"/>
                <a:cs typeface="Times New Roman"/>
              </a:rPr>
              <a:t>заполнить</a:t>
            </a:r>
            <a:r>
              <a:rPr sz="1200" spc="29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вторую</a:t>
            </a:r>
            <a:r>
              <a:rPr sz="1200" spc="295" dirty="0">
                <a:latin typeface="Times New Roman"/>
                <a:cs typeface="Times New Roman"/>
              </a:rPr>
              <a:t> </a:t>
            </a:r>
            <a:r>
              <a:rPr sz="1200" spc="5" dirty="0">
                <a:latin typeface="Times New Roman"/>
                <a:cs typeface="Times New Roman"/>
              </a:rPr>
              <a:t>колонку</a:t>
            </a:r>
            <a:r>
              <a:rPr sz="1200" spc="25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последовательно</a:t>
            </a:r>
            <a:r>
              <a:rPr sz="1200" spc="29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букву</a:t>
            </a:r>
            <a:r>
              <a:rPr sz="1200" spc="29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	</a:t>
            </a:r>
            <a:r>
              <a:rPr sz="1200" spc="-5" dirty="0">
                <a:latin typeface="Times New Roman"/>
                <a:cs typeface="Times New Roman"/>
              </a:rPr>
              <a:t>термин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(термин,</a:t>
            </a:r>
            <a:r>
              <a:rPr sz="1200" spc="24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обучающиеся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тоже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записывают,</a:t>
            </a:r>
            <a:r>
              <a:rPr sz="1200" dirty="0">
                <a:latin typeface="Times New Roman"/>
                <a:cs typeface="Times New Roman"/>
              </a:rPr>
              <a:t> для </a:t>
            </a:r>
            <a:r>
              <a:rPr sz="1200" spc="-5" dirty="0">
                <a:latin typeface="Times New Roman"/>
                <a:cs typeface="Times New Roman"/>
              </a:rPr>
              <a:t>закрепления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материала);</a:t>
            </a: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ts val="1380"/>
              </a:lnSpc>
              <a:buChar char="-"/>
              <a:tabLst>
                <a:tab pos="118110" algn="l"/>
              </a:tabLst>
            </a:pPr>
            <a:r>
              <a:rPr sz="1200" spc="-5" dirty="0">
                <a:latin typeface="Times New Roman"/>
                <a:cs typeface="Times New Roman"/>
              </a:rPr>
              <a:t>заполнить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третью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колонку,</a:t>
            </a:r>
            <a:r>
              <a:rPr sz="1200" spc="29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вписав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цифру</a:t>
            </a:r>
            <a:r>
              <a:rPr sz="1200" spc="1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той</a:t>
            </a:r>
            <a:r>
              <a:rPr sz="1200" spc="1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картинки,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которая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подходит</a:t>
            </a:r>
            <a:r>
              <a:rPr sz="1200" spc="1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под</a:t>
            </a:r>
            <a:r>
              <a:rPr sz="1200" spc="1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данное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определение.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200" b="1" spc="-5" dirty="0">
                <a:latin typeface="Times New Roman"/>
                <a:cs typeface="Times New Roman"/>
              </a:rPr>
              <a:t>НАПРИМЕР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648836" y="6702932"/>
            <a:ext cx="80327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latin typeface="Times New Roman"/>
                <a:cs typeface="Times New Roman"/>
              </a:rPr>
              <a:t>Иванов</a:t>
            </a:r>
            <a:r>
              <a:rPr sz="1100" spc="-5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Иван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027173" y="7031101"/>
            <a:ext cx="4047490" cy="6350"/>
          </a:xfrm>
          <a:custGeom>
            <a:avLst/>
            <a:gdLst/>
            <a:ahLst/>
            <a:cxnLst/>
            <a:rect l="l" t="t" r="r" b="b"/>
            <a:pathLst>
              <a:path w="4047490" h="6350">
                <a:moveTo>
                  <a:pt x="4047109" y="0"/>
                </a:moveTo>
                <a:lnTo>
                  <a:pt x="0" y="0"/>
                </a:lnTo>
                <a:lnTo>
                  <a:pt x="0" y="6095"/>
                </a:lnTo>
                <a:lnTo>
                  <a:pt x="4047109" y="6095"/>
                </a:lnTo>
                <a:lnTo>
                  <a:pt x="40471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625977" y="7026020"/>
            <a:ext cx="848994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i="1" spc="-5" dirty="0">
                <a:latin typeface="Times New Roman"/>
                <a:cs typeface="Times New Roman"/>
              </a:rPr>
              <a:t>(фамилия.Имя)</a:t>
            </a:r>
            <a:endParaRPr sz="1000">
              <a:latin typeface="Times New Roman"/>
              <a:cs typeface="Times New Roman"/>
            </a:endParaRPr>
          </a:p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829360" y="7599553"/>
          <a:ext cx="6088380" cy="21799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8455"/>
                <a:gridCol w="4502785"/>
                <a:gridCol w="1237614"/>
              </a:tblGrid>
              <a:tr h="356997">
                <a:tc>
                  <a:txBody>
                    <a:bodyPr/>
                    <a:lstStyle/>
                    <a:p>
                      <a:pPr marL="66675">
                        <a:lnSpc>
                          <a:spcPts val="1345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№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Впишите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буква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определение</a:t>
                      </a:r>
                      <a:r>
                        <a:rPr sz="12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–термин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305" marR="194310" indent="-210820">
                        <a:lnSpc>
                          <a:spcPts val="138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Ваш</a:t>
                      </a:r>
                      <a:r>
                        <a:rPr sz="12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вариант </a:t>
                      </a:r>
                      <a:r>
                        <a:rPr sz="1200" spc="-2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ответа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6">
                <a:tc>
                  <a:txBody>
                    <a:bodyPr/>
                    <a:lstStyle/>
                    <a:p>
                      <a:pPr marL="66675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33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А)</a:t>
                      </a:r>
                      <a:r>
                        <a:rPr sz="12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скульптура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6">
                <a:tc>
                  <a:txBody>
                    <a:bodyPr/>
                    <a:lstStyle/>
                    <a:p>
                      <a:pPr marL="66675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33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Б)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графика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79">
                <a:tc>
                  <a:txBody>
                    <a:bodyPr/>
                    <a:lstStyle/>
                    <a:p>
                      <a:pPr marL="66675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34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В) декоративно-прикладное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искусство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6">
                <a:tc>
                  <a:txBody>
                    <a:bodyPr/>
                    <a:lstStyle/>
                    <a:p>
                      <a:pPr marL="66675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33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Г)</a:t>
                      </a:r>
                      <a:r>
                        <a:rPr sz="12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живопись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5">
                <a:tc>
                  <a:txBody>
                    <a:bodyPr/>
                    <a:lstStyle/>
                    <a:p>
                      <a:pPr marL="66675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33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Д)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монументальное искусство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6">
                <a:tc>
                  <a:txBody>
                    <a:bodyPr/>
                    <a:lstStyle/>
                    <a:p>
                      <a:pPr marL="66675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Е)</a:t>
                      </a:r>
                      <a:r>
                        <a:rPr sz="12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архитектура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5">
                <a:tc>
                  <a:txBody>
                    <a:bodyPr/>
                    <a:lstStyle/>
                    <a:p>
                      <a:pPr marL="66675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6">
                <a:tc>
                  <a:txBody>
                    <a:bodyPr/>
                    <a:lstStyle/>
                    <a:p>
                      <a:pPr marL="66675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28">
                <a:tc>
                  <a:txBody>
                    <a:bodyPr/>
                    <a:lstStyle/>
                    <a:p>
                      <a:pPr marL="66675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9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356">
                <a:tc>
                  <a:txBody>
                    <a:bodyPr/>
                    <a:lstStyle/>
                    <a:p>
                      <a:pPr marL="66675">
                        <a:lnSpc>
                          <a:spcPts val="133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1" name="object 11"/>
          <p:cNvSpPr/>
          <p:nvPr/>
        </p:nvSpPr>
        <p:spPr>
          <a:xfrm>
            <a:off x="850900" y="1412874"/>
            <a:ext cx="882650" cy="473075"/>
          </a:xfrm>
          <a:custGeom>
            <a:avLst/>
            <a:gdLst/>
            <a:ahLst/>
            <a:cxnLst/>
            <a:rect l="l" t="t" r="r" b="b"/>
            <a:pathLst>
              <a:path w="882650" h="473075">
                <a:moveTo>
                  <a:pt x="0" y="473075"/>
                </a:moveTo>
                <a:lnTo>
                  <a:pt x="882650" y="473075"/>
                </a:lnTo>
                <a:lnTo>
                  <a:pt x="882650" y="0"/>
                </a:lnTo>
                <a:lnTo>
                  <a:pt x="0" y="0"/>
                </a:lnTo>
                <a:lnTo>
                  <a:pt x="0" y="473075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850900" y="6778625"/>
            <a:ext cx="882650" cy="473075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30480" rIns="0" bIns="0" rtlCol="0">
            <a:spAutoFit/>
          </a:bodyPr>
          <a:lstStyle/>
          <a:p>
            <a:pPr marL="97155">
              <a:lnSpc>
                <a:spcPct val="100000"/>
              </a:lnSpc>
              <a:spcBef>
                <a:spcPts val="240"/>
              </a:spcBef>
            </a:pPr>
            <a:r>
              <a:rPr sz="2000" dirty="0">
                <a:latin typeface="Times New Roman"/>
                <a:cs typeface="Times New Roman"/>
              </a:rPr>
              <a:t>кв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1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719</Words>
  <Application>Microsoft Office PowerPoint</Application>
  <PresentationFormat>Произвольный</PresentationFormat>
  <Paragraphs>287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Calibri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Home</cp:lastModifiedBy>
  <cp:revision>1</cp:revision>
  <dcterms:created xsi:type="dcterms:W3CDTF">2022-10-08T11:44:57Z</dcterms:created>
  <dcterms:modified xsi:type="dcterms:W3CDTF">2022-10-08T12:00:27Z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2020-12-08T00:00:00Z</vt:filetime>
  </property>
  <property fmtid="{D5CDD505-2E9C-101B-9397-08002B2CF9AE}" pid="3" name="Creator">
    <vt:lpwstr>Microsoft® Office Word 2007</vt:lpwstr>
  </property>
  <property fmtid="{D5CDD505-2E9C-101B-9397-08002B2CF9AE}" pid="4" name="LastSaved">
    <vt:filetime>2022-10-08T00:00:00Z</vt:filetime>
  </property>
</Properties>
</file>