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75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D2E1-48F5-44CB-A3E8-8DD22135C53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51E-DFE3-4990-AF11-C4B1D4C3F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491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D2E1-48F5-44CB-A3E8-8DD22135C53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51E-DFE3-4990-AF11-C4B1D4C3F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000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D2E1-48F5-44CB-A3E8-8DD22135C53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51E-DFE3-4990-AF11-C4B1D4C3F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28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D2E1-48F5-44CB-A3E8-8DD22135C53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51E-DFE3-4990-AF11-C4B1D4C3F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440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D2E1-48F5-44CB-A3E8-8DD22135C53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51E-DFE3-4990-AF11-C4B1D4C3F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310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D2E1-48F5-44CB-A3E8-8DD22135C53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51E-DFE3-4990-AF11-C4B1D4C3F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572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D2E1-48F5-44CB-A3E8-8DD22135C53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51E-DFE3-4990-AF11-C4B1D4C3F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399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D2E1-48F5-44CB-A3E8-8DD22135C53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51E-DFE3-4990-AF11-C4B1D4C3F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157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D2E1-48F5-44CB-A3E8-8DD22135C53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51E-DFE3-4990-AF11-C4B1D4C3F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07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D2E1-48F5-44CB-A3E8-8DD22135C53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51E-DFE3-4990-AF11-C4B1D4C3F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80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7D2E1-48F5-44CB-A3E8-8DD22135C53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5651E-DFE3-4990-AF11-C4B1D4C3F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7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7D2E1-48F5-44CB-A3E8-8DD22135C53F}" type="datetimeFigureOut">
              <a:rPr lang="ru-RU" smtClean="0"/>
              <a:t>18.10.2022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5651E-DFE3-4990-AF11-C4B1D4C3F5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24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Азбука – к мудрости ступенька</a:t>
            </a:r>
            <a:endParaRPr lang="ru-RU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Путешествие к истокам</a:t>
            </a:r>
            <a:endParaRPr lang="ru-RU" sz="36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3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356" y="0"/>
            <a:ext cx="43652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4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25813"/>
          </a:xfrm>
        </p:spPr>
        <p:txBody>
          <a:bodyPr/>
          <a:lstStyle/>
          <a:p>
            <a:pPr lvl="0"/>
            <a:r>
              <a:rPr lang="ru-RU" b="1" dirty="0">
                <a:solidFill>
                  <a:srgbClr val="FF0000"/>
                </a:solidFill>
                <a:latin typeface="+mn-lt"/>
              </a:rPr>
              <a:t>Кем была создана славянская азбука, которой мы пользуемся сейчас?</a:t>
            </a:r>
            <a:br>
              <a:rPr lang="ru-RU" b="1" dirty="0">
                <a:solidFill>
                  <a:srgbClr val="FF0000"/>
                </a:solidFill>
                <a:latin typeface="+mn-lt"/>
              </a:rPr>
            </a:br>
            <a:r>
              <a:rPr lang="ru-RU" b="1" dirty="0">
                <a:solidFill>
                  <a:srgbClr val="FF0000"/>
                </a:solidFill>
                <a:latin typeface="+mn-lt"/>
              </a:rPr>
              <a:t>В каком году была создана кириллица?</a:t>
            </a:r>
            <a:br>
              <a:rPr lang="ru-RU" b="1" dirty="0">
                <a:solidFill>
                  <a:srgbClr val="FF0000"/>
                </a:solidFill>
                <a:latin typeface="+mn-lt"/>
              </a:rPr>
            </a:br>
            <a:r>
              <a:rPr lang="ru-RU" b="1" dirty="0">
                <a:solidFill>
                  <a:srgbClr val="FF0000"/>
                </a:solidFill>
                <a:latin typeface="+mn-lt"/>
              </a:rPr>
              <a:t>Когда возникла письменная речь?</a:t>
            </a:r>
            <a:br>
              <a:rPr lang="ru-RU" b="1" dirty="0">
                <a:solidFill>
                  <a:srgbClr val="FF0000"/>
                </a:solidFill>
                <a:latin typeface="+mn-lt"/>
              </a:rPr>
            </a:br>
            <a:r>
              <a:rPr lang="ru-RU" b="1" dirty="0">
                <a:solidFill>
                  <a:srgbClr val="FF0000"/>
                </a:solidFill>
                <a:latin typeface="+mn-lt"/>
              </a:rPr>
              <a:t>Сколько букв было в славянской азбуке?</a:t>
            </a:r>
            <a:br>
              <a:rPr lang="ru-RU" b="1" dirty="0">
                <a:solidFill>
                  <a:srgbClr val="FF0000"/>
                </a:solidFill>
                <a:latin typeface="+mn-lt"/>
              </a:rPr>
            </a:br>
            <a:r>
              <a:rPr lang="ru-RU" b="1" dirty="0">
                <a:solidFill>
                  <a:srgbClr val="FF0000"/>
                </a:solidFill>
                <a:latin typeface="+mn-lt"/>
              </a:rPr>
              <a:t>Какие буквы безвозвратно исчезли?</a:t>
            </a:r>
            <a:br>
              <a:rPr lang="ru-RU" b="1" dirty="0">
                <a:solidFill>
                  <a:srgbClr val="FF0000"/>
                </a:solidFill>
                <a:latin typeface="+mn-lt"/>
              </a:rPr>
            </a:br>
            <a:r>
              <a:rPr lang="ru-RU" b="1" dirty="0">
                <a:solidFill>
                  <a:srgbClr val="FF0000"/>
                </a:solidFill>
                <a:latin typeface="+mn-lt"/>
              </a:rPr>
              <a:t>Почему эти буквы исчезли?</a:t>
            </a:r>
            <a:br>
              <a:rPr lang="ru-RU" b="1" dirty="0">
                <a:solidFill>
                  <a:srgbClr val="FF0000"/>
                </a:solidFill>
                <a:latin typeface="+mn-lt"/>
              </a:rPr>
            </a:b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985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4264"/>
          </a:xfrm>
        </p:spPr>
        <p:txBody>
          <a:bodyPr>
            <a:noAutofit/>
          </a:bodyPr>
          <a:lstStyle/>
          <a:p>
            <a:pPr algn="ctr"/>
            <a:r>
              <a:rPr lang="ru-RU" sz="6600" i="1" dirty="0">
                <a:solidFill>
                  <a:srgbClr val="FF0000"/>
                </a:solidFill>
                <a:latin typeface="+mn-lt"/>
              </a:rPr>
              <a:t>Послание к славянам</a:t>
            </a:r>
            <a:endParaRPr lang="ru-RU" sz="6600" i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29390"/>
            <a:ext cx="10515600" cy="538146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1200" b="1" dirty="0">
                <a:solidFill>
                  <a:srgbClr val="FF0000"/>
                </a:solidFill>
              </a:rPr>
              <a:t>Аз – я</a:t>
            </a:r>
          </a:p>
          <a:p>
            <a:pPr marL="0" indent="0">
              <a:buNone/>
            </a:pPr>
            <a:r>
              <a:rPr lang="ru-RU" sz="11200" b="1" dirty="0">
                <a:solidFill>
                  <a:srgbClr val="FF0000"/>
                </a:solidFill>
              </a:rPr>
              <a:t>Буки – Бог, буквы</a:t>
            </a:r>
          </a:p>
          <a:p>
            <a:pPr marL="0" indent="0">
              <a:buNone/>
            </a:pPr>
            <a:r>
              <a:rPr lang="ru-RU" sz="11200" b="1" dirty="0">
                <a:solidFill>
                  <a:srgbClr val="FF0000"/>
                </a:solidFill>
              </a:rPr>
              <a:t>Веди – ведать, знать</a:t>
            </a:r>
          </a:p>
          <a:p>
            <a:pPr marL="0" indent="0">
              <a:buNone/>
            </a:pPr>
            <a:r>
              <a:rPr lang="ru-RU" sz="11200" b="1" dirty="0">
                <a:solidFill>
                  <a:srgbClr val="FF0000"/>
                </a:solidFill>
              </a:rPr>
              <a:t>Глагол – говорить, передавать мудрость</a:t>
            </a:r>
          </a:p>
          <a:p>
            <a:pPr marL="0" indent="0">
              <a:buNone/>
            </a:pPr>
            <a:r>
              <a:rPr lang="ru-RU" sz="11200" b="1" dirty="0">
                <a:solidFill>
                  <a:srgbClr val="FF0000"/>
                </a:solidFill>
              </a:rPr>
              <a:t>Добро – добро, развитие, достаток, накопление</a:t>
            </a:r>
          </a:p>
          <a:p>
            <a:pPr marL="0" indent="0">
              <a:buNone/>
            </a:pPr>
            <a:r>
              <a:rPr lang="ru-RU" sz="11200" b="1" dirty="0">
                <a:solidFill>
                  <a:srgbClr val="FF0000"/>
                </a:solidFill>
              </a:rPr>
              <a:t>Есть – суть, содержание, бытие</a:t>
            </a:r>
          </a:p>
          <a:p>
            <a:pPr marL="0" indent="0">
              <a:buNone/>
            </a:pPr>
            <a:r>
              <a:rPr lang="ru-RU" sz="11200" b="1" dirty="0">
                <a:solidFill>
                  <a:srgbClr val="FF0000"/>
                </a:solidFill>
              </a:rPr>
              <a:t>Живете – жизнь</a:t>
            </a:r>
          </a:p>
          <a:p>
            <a:pPr marL="0" indent="0">
              <a:buNone/>
            </a:pPr>
            <a:r>
              <a:rPr lang="ru-RU" sz="11200" b="1" dirty="0">
                <a:solidFill>
                  <a:srgbClr val="FF0000"/>
                </a:solidFill>
              </a:rPr>
              <a:t>Зело – сверх, весьма, очень, </a:t>
            </a:r>
            <a:r>
              <a:rPr lang="ru-RU" sz="11200" b="1" dirty="0" smtClean="0">
                <a:solidFill>
                  <a:srgbClr val="FF0000"/>
                </a:solidFill>
              </a:rPr>
              <a:t>неизведанное, превышающее</a:t>
            </a:r>
            <a:r>
              <a:rPr lang="ru-RU" sz="11200" b="1" dirty="0">
                <a:solidFill>
                  <a:srgbClr val="FF0000"/>
                </a:solidFill>
              </a:rPr>
              <a:t>, сильное</a:t>
            </a:r>
          </a:p>
          <a:p>
            <a:pPr marL="0" indent="0">
              <a:buNone/>
            </a:pPr>
            <a:r>
              <a:rPr lang="ru-RU" sz="11200" b="1" dirty="0">
                <a:solidFill>
                  <a:srgbClr val="FF0000"/>
                </a:solidFill>
              </a:rPr>
              <a:t>Земля – земля, </a:t>
            </a:r>
            <a:r>
              <a:rPr lang="ru-RU" sz="11200" b="1" dirty="0" smtClean="0">
                <a:solidFill>
                  <a:srgbClr val="FF0000"/>
                </a:solidFill>
              </a:rPr>
              <a:t>почва</a:t>
            </a:r>
          </a:p>
          <a:p>
            <a:pPr marL="0" indent="0">
              <a:buNone/>
            </a:pPr>
            <a:r>
              <a:rPr lang="ru-RU" sz="11200" b="1" dirty="0">
                <a:solidFill>
                  <a:srgbClr val="FF0000"/>
                </a:solidFill>
              </a:rPr>
              <a:t>И – и</a:t>
            </a:r>
          </a:p>
          <a:p>
            <a:pPr marL="0" indent="0">
              <a:buNone/>
            </a:pPr>
            <a:r>
              <a:rPr lang="ru-RU" sz="11200" b="1" dirty="0">
                <a:solidFill>
                  <a:srgbClr val="FF0000"/>
                </a:solidFill>
              </a:rPr>
              <a:t>Како – как</a:t>
            </a:r>
          </a:p>
          <a:p>
            <a:pPr marL="0" indent="0">
              <a:buNone/>
            </a:pPr>
            <a:r>
              <a:rPr lang="ru-RU" sz="11200" b="1" dirty="0">
                <a:solidFill>
                  <a:srgbClr val="FF0000"/>
                </a:solidFill>
              </a:rPr>
              <a:t>Люди – люди</a:t>
            </a:r>
          </a:p>
          <a:p>
            <a:pPr marL="0" indent="0">
              <a:buNone/>
            </a:pPr>
            <a:endParaRPr lang="ru-RU" sz="10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467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9156"/>
          </a:xfrm>
        </p:spPr>
        <p:txBody>
          <a:bodyPr>
            <a:noAutofit/>
          </a:bodyPr>
          <a:lstStyle/>
          <a:p>
            <a:pPr algn="ctr"/>
            <a:r>
              <a:rPr lang="ru-RU" sz="6600" i="1" dirty="0">
                <a:solidFill>
                  <a:srgbClr val="FF0000"/>
                </a:solidFill>
                <a:latin typeface="+mn-lt"/>
              </a:rPr>
              <a:t>Послание к славянам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94282"/>
            <a:ext cx="10515600" cy="50826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Мыслете </a:t>
            </a:r>
            <a:r>
              <a:rPr lang="ru-RU" b="1" dirty="0">
                <a:solidFill>
                  <a:srgbClr val="FF0000"/>
                </a:solidFill>
              </a:rPr>
              <a:t>– мыслить, думать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Наш – наш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Он – он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Покой – покой, бытие, жизнь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Рцы – говорить (сравни: речь, </a:t>
            </a:r>
            <a:r>
              <a:rPr lang="ru-RU" b="1" dirty="0" smtClean="0">
                <a:solidFill>
                  <a:srgbClr val="FF0000"/>
                </a:solidFill>
              </a:rPr>
              <a:t>изречение)Слово </a:t>
            </a:r>
            <a:r>
              <a:rPr lang="ru-RU" b="1" dirty="0">
                <a:solidFill>
                  <a:srgbClr val="FF0000"/>
                </a:solidFill>
              </a:rPr>
              <a:t>– слово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Твёрдо – </a:t>
            </a:r>
            <a:r>
              <a:rPr lang="ru-RU" b="1" dirty="0" smtClean="0">
                <a:solidFill>
                  <a:srgbClr val="FF0000"/>
                </a:solidFill>
              </a:rPr>
              <a:t>твёрдо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Ук - 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Ферт – оплодотворяет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Цы – точи, проникай, вникай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Ять – постичь, иметь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24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4147"/>
          </a:xfrm>
        </p:spPr>
        <p:txBody>
          <a:bodyPr>
            <a:noAutofit/>
          </a:bodyPr>
          <a:lstStyle/>
          <a:p>
            <a:pPr algn="ctr"/>
            <a:r>
              <a:rPr lang="ru-RU" sz="6600" i="1" dirty="0" smtClean="0">
                <a:solidFill>
                  <a:srgbClr val="FF0000"/>
                </a:solidFill>
                <a:latin typeface="+mn-lt"/>
              </a:rPr>
              <a:t>Послание к славянам</a:t>
            </a:r>
            <a:endParaRPr lang="ru-RU" sz="66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4007"/>
            <a:ext cx="10515600" cy="46629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6000" b="1" dirty="0">
                <a:solidFill>
                  <a:srgbClr val="FF0000"/>
                </a:solidFill>
              </a:rPr>
              <a:t>Я знаю буквы (Бога). Говори доброе, хорошее. Живите землёй. И как люди думают, такова их жизнь. Говори слово твёрдо, внятно, отчётливо</a:t>
            </a:r>
            <a:r>
              <a:rPr lang="ru-RU" sz="6000" b="1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28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1825625"/>
            <a:ext cx="452827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200" b="1" dirty="0">
                <a:solidFill>
                  <a:srgbClr val="FF0000"/>
                </a:solidFill>
              </a:rPr>
              <a:t>Стоять фертом.</a:t>
            </a:r>
          </a:p>
          <a:p>
            <a:r>
              <a:rPr lang="ru-RU" sz="4200" b="1" dirty="0" smtClean="0">
                <a:solidFill>
                  <a:srgbClr val="FF0000"/>
                </a:solidFill>
              </a:rPr>
              <a:t>Знать </a:t>
            </a:r>
            <a:r>
              <a:rPr lang="ru-RU" sz="4200" b="1" dirty="0">
                <a:solidFill>
                  <a:srgbClr val="FF0000"/>
                </a:solidFill>
              </a:rPr>
              <a:t>на ять.</a:t>
            </a:r>
          </a:p>
          <a:p>
            <a:r>
              <a:rPr lang="ru-RU" sz="4200" b="1" dirty="0" smtClean="0">
                <a:solidFill>
                  <a:srgbClr val="FF0000"/>
                </a:solidFill>
              </a:rPr>
              <a:t>Прописать </a:t>
            </a:r>
            <a:r>
              <a:rPr lang="ru-RU" sz="4200" b="1" dirty="0">
                <a:solidFill>
                  <a:srgbClr val="FF0000"/>
                </a:solidFill>
              </a:rPr>
              <a:t>ижицу.</a:t>
            </a:r>
          </a:p>
          <a:p>
            <a:r>
              <a:rPr lang="ru-RU" sz="4200" b="1" dirty="0" smtClean="0">
                <a:solidFill>
                  <a:srgbClr val="FF0000"/>
                </a:solidFill>
              </a:rPr>
              <a:t>Дать </a:t>
            </a:r>
            <a:r>
              <a:rPr lang="ru-RU" sz="4200" b="1" dirty="0">
                <a:solidFill>
                  <a:srgbClr val="FF0000"/>
                </a:solidFill>
              </a:rPr>
              <a:t>добро.</a:t>
            </a:r>
          </a:p>
          <a:p>
            <a:r>
              <a:rPr lang="ru-RU" sz="4200" b="1" dirty="0" smtClean="0">
                <a:solidFill>
                  <a:srgbClr val="FF0000"/>
                </a:solidFill>
              </a:rPr>
              <a:t>От </a:t>
            </a:r>
            <a:r>
              <a:rPr lang="ru-RU" sz="4200" b="1" dirty="0">
                <a:solidFill>
                  <a:srgbClr val="FF0000"/>
                </a:solidFill>
              </a:rPr>
              <a:t>аза до ижицы.</a:t>
            </a:r>
          </a:p>
          <a:p>
            <a:r>
              <a:rPr lang="ru-RU" sz="4200" b="1" dirty="0" smtClean="0">
                <a:solidFill>
                  <a:srgbClr val="FF0000"/>
                </a:solidFill>
              </a:rPr>
              <a:t>Начинать </a:t>
            </a:r>
            <a:r>
              <a:rPr lang="ru-RU" sz="4200" b="1" dirty="0">
                <a:solidFill>
                  <a:srgbClr val="FF0000"/>
                </a:solidFill>
              </a:rPr>
              <a:t>с азов.</a:t>
            </a:r>
          </a:p>
        </p:txBody>
      </p:sp>
    </p:spTree>
    <p:extLst>
      <p:ext uri="{BB962C8B-B14F-4D97-AF65-F5344CB8AC3E}">
        <p14:creationId xmlns:p14="http://schemas.microsoft.com/office/powerpoint/2010/main" val="51092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195</Words>
  <Application>Microsoft Office PowerPoint</Application>
  <PresentationFormat>Широкоэкранный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Тема Office</vt:lpstr>
      <vt:lpstr>Азбука – к мудрости ступенька</vt:lpstr>
      <vt:lpstr>Презентация PowerPoint</vt:lpstr>
      <vt:lpstr>Кем была создана славянская азбука, которой мы пользуемся сейчас? В каком году была создана кириллица? Когда возникла письменная речь? Сколько букв было в славянской азбуке? Какие буквы безвозвратно исчезли? Почему эти буквы исчезли? </vt:lpstr>
      <vt:lpstr>Послание к славянам</vt:lpstr>
      <vt:lpstr>Послание к славянам</vt:lpstr>
      <vt:lpstr>Послание к славянам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 – к мудрости ступенька</dc:title>
  <dc:creator>heccrbq</dc:creator>
  <cp:lastModifiedBy>heccrbq</cp:lastModifiedBy>
  <cp:revision>4</cp:revision>
  <dcterms:created xsi:type="dcterms:W3CDTF">2019-08-21T09:18:55Z</dcterms:created>
  <dcterms:modified xsi:type="dcterms:W3CDTF">2022-10-18T11:21:28Z</dcterms:modified>
</cp:coreProperties>
</file>