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sldIdLst>
    <p:sldId id="370" r:id="rId2"/>
    <p:sldId id="369" r:id="rId3"/>
    <p:sldId id="315" r:id="rId4"/>
    <p:sldId id="365" r:id="rId5"/>
    <p:sldId id="352" r:id="rId6"/>
    <p:sldId id="366" r:id="rId7"/>
    <p:sldId id="354" r:id="rId8"/>
    <p:sldId id="367" r:id="rId9"/>
    <p:sldId id="356" r:id="rId10"/>
    <p:sldId id="357" r:id="rId11"/>
    <p:sldId id="358" r:id="rId12"/>
    <p:sldId id="360" r:id="rId13"/>
    <p:sldId id="368" r:id="rId14"/>
    <p:sldId id="307" r:id="rId15"/>
    <p:sldId id="351" r:id="rId16"/>
    <p:sldId id="320" r:id="rId17"/>
    <p:sldId id="345" r:id="rId18"/>
    <p:sldId id="346" r:id="rId19"/>
    <p:sldId id="362" r:id="rId20"/>
    <p:sldId id="349" r:id="rId21"/>
    <p:sldId id="363" r:id="rId22"/>
    <p:sldId id="347" r:id="rId23"/>
    <p:sldId id="348" r:id="rId24"/>
    <p:sldId id="364" r:id="rId25"/>
    <p:sldId id="322" r:id="rId26"/>
    <p:sldId id="314" r:id="rId27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4737" autoAdjust="0"/>
    <p:restoredTop sz="94660"/>
  </p:normalViewPr>
  <p:slideViewPr>
    <p:cSldViewPr>
      <p:cViewPr>
        <p:scale>
          <a:sx n="82" d="100"/>
          <a:sy n="82" d="100"/>
        </p:scale>
        <p:origin x="-83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145476-7881-4E46-8BD5-470F3FCB15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FF2EF-BAFC-423E-882B-C48ED27D5E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BA5536-DA5F-4E92-B458-4B5F63A61D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47F3C-3BD4-4833-BE58-D527B459BD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99223-3890-4098-97A8-B1A5924823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AA1A5-6F5F-4B58-931C-E904DF739B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C90ED-B21D-4DA4-ADBA-68F1E9842A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BDDAA-8541-4C97-ACE0-6A98E56A87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369A-85D6-4F01-ACDA-6DF73D8124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10EEF-96A7-4684-8652-948F563BDD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12F89-61E4-4B37-9624-A80452DAC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4E862B-871D-4C34-AF4F-60F8457581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86;&#1085;&#1082;&#1091;&#1088;&#1089;\&#1091;&#1088;&#1086;&#1082;\&#1084;&#1086;&#1081;%20&#1091;&#1088;&#1086;&#1082;\&#1091;&#1088;&#1086;&#1082;\10%20-%20Unit%209b%20-%20Listening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" y="762000"/>
            <a:ext cx="9372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Asking </a:t>
            </a:r>
            <a:r>
              <a:rPr lang="en-US" sz="4800" b="1" dirty="0" smtClean="0"/>
              <a:t>the way</a:t>
            </a:r>
            <a:endParaRPr lang="ru-RU" sz="4800" b="1" dirty="0"/>
          </a:p>
        </p:txBody>
      </p:sp>
      <p:pic>
        <p:nvPicPr>
          <p:cNvPr id="6" name="Picture 2" descr="https://anglokids.files.wordpress.com/2014/08/5694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76525"/>
            <a:ext cx="5591175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056" y="228600"/>
            <a:ext cx="8886944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810000" y="3810000"/>
            <a:ext cx="33171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board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14800" y="3276600"/>
            <a:ext cx="2590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computer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3200" y="4343400"/>
            <a:ext cx="43839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toys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5105400"/>
            <a:ext cx="29361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16813" y="5714999"/>
            <a:ext cx="511037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8.30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2800" y="914400"/>
            <a:ext cx="2017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Put the mark</a:t>
            </a:r>
            <a:endParaRPr lang="ru-RU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3400" y="1447800"/>
          <a:ext cx="70104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800"/>
                <a:gridCol w="2336800"/>
                <a:gridCol w="2336800"/>
              </a:tblGrid>
              <a:tr h="1877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mistake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One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, t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wo mistakes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Three mistakes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75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edia.cdnandroid.com/af/33/34/cd/imagen-elektronnyj-dnevnik-spb-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4724400" cy="377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24384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5400" b="1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Today is the </a:t>
            </a:r>
            <a:r>
              <a:rPr lang="en-US" sz="5400" b="1" cap="none" dirty="0" smtClean="0">
                <a:solidFill>
                  <a:srgbClr val="FF0000"/>
                </a:solidFill>
                <a:effectLst/>
                <a:latin typeface="Arial" charset="0"/>
                <a:ea typeface="+mn-ea"/>
                <a:cs typeface="Arial" charset="0"/>
              </a:rPr>
              <a:t>2</a:t>
            </a:r>
            <a:r>
              <a:rPr lang="ru-RU" sz="5400" b="1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7</a:t>
            </a:r>
            <a:r>
              <a:rPr lang="en-US" sz="5400" b="1" baseline="30000" dirty="0" err="1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th</a:t>
            </a:r>
            <a:r>
              <a:rPr lang="en-US" sz="5400" b="1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sz="5400" b="1" cap="none" dirty="0" smtClean="0">
                <a:solidFill>
                  <a:srgbClr val="FF0000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5400" b="1" cap="none" dirty="0"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of </a:t>
            </a:r>
            <a:r>
              <a:rPr lang="en-US" sz="5400" b="1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April</a:t>
            </a:r>
            <a:r>
              <a:rPr lang="en-US" sz="4000" b="1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.</a:t>
            </a:r>
            <a:endParaRPr lang="ru-RU" sz="4000" b="1" cap="none" dirty="0">
              <a:solidFill>
                <a:srgbClr val="FF0000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590800"/>
            <a:ext cx="8686800" cy="2895600"/>
          </a:xfrm>
        </p:spPr>
        <p:txBody>
          <a:bodyPr>
            <a:normAutofit/>
          </a:bodyPr>
          <a:lstStyle/>
          <a:p>
            <a:pPr marL="0" indent="0" algn="ctr" eaLnBrk="1" hangingPunct="1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Today is  Friday.</a:t>
            </a:r>
            <a:endParaRPr lang="ru-RU" sz="6000" b="1" dirty="0" smtClean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endParaRPr lang="ru-RU" sz="4000" dirty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4400" b="1" u="sng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ChangeArrowheads="1"/>
          </p:cNvSpPr>
          <p:nvPr/>
        </p:nvSpPr>
        <p:spPr bwMode="auto">
          <a:xfrm>
            <a:off x="762000" y="4648200"/>
            <a:ext cx="2667000" cy="755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Thank you very much/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You are welcome.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435" name="AutoShape 6"/>
          <p:cNvCxnSpPr>
            <a:cxnSpLocks noChangeShapeType="1"/>
          </p:cNvCxnSpPr>
          <p:nvPr/>
        </p:nvCxnSpPr>
        <p:spPr bwMode="auto">
          <a:xfrm rot="16200000" flipH="1">
            <a:off x="4000500" y="2781300"/>
            <a:ext cx="1066800" cy="685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8436" name="AutoShape 5"/>
          <p:cNvCxnSpPr>
            <a:cxnSpLocks noChangeShapeType="1"/>
          </p:cNvCxnSpPr>
          <p:nvPr/>
        </p:nvCxnSpPr>
        <p:spPr bwMode="auto">
          <a:xfrm flipH="1">
            <a:off x="3429000" y="4114800"/>
            <a:ext cx="2098675" cy="9302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4953000" y="2971800"/>
            <a:ext cx="3962400" cy="2895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 Go up/down – </a:t>
            </a:r>
          </a:p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It’s on your right / left…</a:t>
            </a:r>
            <a:r>
              <a:rPr lang="ru-RU" b="1" dirty="0" smtClean="0">
                <a:latin typeface="Bookman Old Style" pitchFamily="18" charset="0"/>
                <a:cs typeface="Aharoni" pitchFamily="2" charset="-79"/>
              </a:rPr>
              <a:t> </a:t>
            </a:r>
            <a:endParaRPr lang="en-US" b="1" dirty="0" smtClean="0">
              <a:latin typeface="Bookman Old Style" pitchFamily="18" charset="0"/>
              <a:cs typeface="Aharoni" pitchFamily="2" charset="-79"/>
            </a:endParaRPr>
          </a:p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Turn left / right…</a:t>
            </a:r>
            <a:r>
              <a:rPr lang="ru-RU" b="1" dirty="0" smtClean="0">
                <a:latin typeface="Bookman Old Style" pitchFamily="18" charset="0"/>
                <a:cs typeface="Aharoni" pitchFamily="2" charset="-79"/>
              </a:rPr>
              <a:t> - </a:t>
            </a:r>
            <a:endParaRPr lang="en-US" b="1" dirty="0" smtClean="0">
              <a:latin typeface="Bookman Old Style" pitchFamily="18" charset="0"/>
              <a:cs typeface="Aharoni" pitchFamily="2" charset="-79"/>
            </a:endParaRPr>
          </a:p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It’s on the corner of</a:t>
            </a:r>
            <a:r>
              <a:rPr lang="ru-RU" b="1" dirty="0" smtClean="0">
                <a:latin typeface="Bookman Old Style" pitchFamily="18" charset="0"/>
                <a:cs typeface="Aharoni" pitchFamily="2" charset="-79"/>
              </a:rPr>
              <a:t> - ...</a:t>
            </a:r>
            <a:endParaRPr lang="en-US" b="1" dirty="0" smtClean="0">
              <a:latin typeface="Bookman Old Style" pitchFamily="18" charset="0"/>
              <a:cs typeface="Aharoni" pitchFamily="2" charset="-79"/>
            </a:endParaRPr>
          </a:p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It’s  near / opposite/ between …</a:t>
            </a:r>
            <a:r>
              <a:rPr lang="ru-RU" b="1" dirty="0" smtClean="0">
                <a:latin typeface="Bookman Old Style" pitchFamily="18" charset="0"/>
                <a:cs typeface="Aharoni" pitchFamily="2" charset="-79"/>
              </a:rPr>
              <a:t> - </a:t>
            </a:r>
            <a:endParaRPr lang="en-US" b="1" dirty="0" smtClean="0">
              <a:latin typeface="Bookman Old Style" pitchFamily="18" charset="0"/>
              <a:cs typeface="Aharoni" pitchFamily="2" charset="-79"/>
            </a:endParaRPr>
          </a:p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You can’t miss it.</a:t>
            </a:r>
            <a:endParaRPr lang="ru-RU" b="1" dirty="0" smtClean="0">
              <a:latin typeface="Bookman Old Style" pitchFamily="18" charset="0"/>
              <a:cs typeface="Aharoni" pitchFamily="2" charset="-79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228600" y="1752600"/>
            <a:ext cx="3810000" cy="1752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Where’ s the…?</a:t>
            </a:r>
          </a:p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Where exactly?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do I get to…?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Could you tell me how to get to…? Excuse me, how can I get to …?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828800" y="381000"/>
            <a:ext cx="5562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The dialogue chart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eaLnBrk="0" hangingPunct="0">
              <a:defRPr/>
            </a:pP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685800" y="1219199"/>
            <a:ext cx="28273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tabLst>
                <a:tab pos="3421063" algn="l"/>
              </a:tabLst>
            </a:pPr>
            <a:r>
              <a:rPr lang="en-US" sz="1400" dirty="0">
                <a:cs typeface="Times New Roman" pitchFamily="18" charset="0"/>
              </a:rPr>
              <a:t>1. 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Asking for a way</a:t>
            </a:r>
            <a:endParaRPr lang="ru-RU" sz="1100" dirty="0">
              <a:solidFill>
                <a:srgbClr val="002060"/>
              </a:solidFill>
            </a:endParaRPr>
          </a:p>
          <a:p>
            <a:pPr eaLnBrk="0" hangingPunct="0">
              <a:tabLst>
                <a:tab pos="3421063" algn="l"/>
              </a:tabLst>
            </a:pPr>
            <a:endParaRPr lang="ru-RU" dirty="0"/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4343400" y="1447800"/>
            <a:ext cx="46482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 eaLnBrk="0" hangingPunct="0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indent="449263" eaLnBrk="0" hangingPunct="0"/>
            <a:r>
              <a:rPr lang="en-US" sz="2000" b="1" dirty="0">
                <a:cs typeface="Times New Roman" pitchFamily="18" charset="0"/>
              </a:rPr>
              <a:t>2. 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Replying:  </a:t>
            </a:r>
            <a:endParaRPr lang="ru-RU" dirty="0">
              <a:solidFill>
                <a:srgbClr val="002060"/>
              </a:solidFill>
            </a:endParaRPr>
          </a:p>
          <a:p>
            <a:pPr indent="449263" eaLnBrk="0" hangingPunct="0"/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 Giving information</a:t>
            </a:r>
            <a:endParaRPr lang="ru-RU" dirty="0">
              <a:solidFill>
                <a:srgbClr val="002060"/>
              </a:solidFill>
            </a:endParaRPr>
          </a:p>
          <a:p>
            <a:pPr indent="449263" eaLnBrk="0" hangingPunct="0"/>
            <a:endParaRPr lang="ru-RU" dirty="0"/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762000" y="3733800"/>
            <a:ext cx="18923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eaLnBrk="0" hangingPunct="0"/>
            <a:r>
              <a:rPr lang="en-US" sz="2400" b="1" dirty="0">
                <a:cs typeface="Times New Roman" pitchFamily="18" charset="0"/>
              </a:rPr>
              <a:t>3. </a:t>
            </a:r>
            <a:r>
              <a:rPr lang="en-US" sz="2400" b="1" dirty="0">
                <a:solidFill>
                  <a:srgbClr val="002060"/>
                </a:solidFill>
                <a:cs typeface="Times New Roman" pitchFamily="18" charset="0"/>
              </a:rPr>
              <a:t>Thanking</a:t>
            </a:r>
            <a:endParaRPr lang="ru-RU" b="1" dirty="0">
              <a:solidFill>
                <a:srgbClr val="002060"/>
              </a:solidFill>
            </a:endParaRPr>
          </a:p>
          <a:p>
            <a:pPr eaLnBrk="0" hangingPunct="0"/>
            <a:endParaRPr lang="ru-RU" dirty="0"/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457200" y="57150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2000" b="1" dirty="0">
                <a:cs typeface="Times New Roman" pitchFamily="18" charset="0"/>
              </a:rPr>
              <a:t>  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3" grpId="0" animBg="1"/>
      <p:bldP spid="225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1" y="457200"/>
            <a:ext cx="5374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SB p.112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2" descr="http://первомайский.мс.рф/wa-data/public/shop/products/99/18/241899/images/558264/558264.75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981200"/>
            <a:ext cx="33528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pcmac.org/images/Users/mbharaj@lawrence.k12.ny.us/bus-anima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90600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0"/>
            <a:ext cx="8229599" cy="6063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Yes, there’s one on Eldon Road.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Where exactly?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Thank you.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Excuse me , is there a bakery near here?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It’s  near the supermarket. You can’t miss it.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You are welcome.</a:t>
            </a:r>
          </a:p>
          <a:p>
            <a:pPr>
              <a:buFontTx/>
              <a:buChar char="-"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0"/>
            <a:ext cx="8229599" cy="6063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Excuse me , is there a bakery near here?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Yes, there’s one on Eldon Road.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Where exactly?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It’s  near the supermarket. You can’t miss it.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Thank you.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You are welcome.</a:t>
            </a:r>
          </a:p>
          <a:p>
            <a:pPr>
              <a:buFontTx/>
              <a:buChar char="-"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edia.cdnandroid.com/af/33/34/cd/imagen-elektronnyj-dnevnik-spb-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4724400" cy="377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" y="762000"/>
            <a:ext cx="9372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Asking for/Giving directions</a:t>
            </a:r>
            <a:endParaRPr lang="ru-RU" sz="4800" b="1" dirty="0"/>
          </a:p>
        </p:txBody>
      </p:sp>
      <p:pic>
        <p:nvPicPr>
          <p:cNvPr id="6" name="Picture 2" descr="https://anglokids.files.wordpress.com/2014/08/5694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76525"/>
            <a:ext cx="5591175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85800"/>
            <a:ext cx="883920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Простите, вы не подскажите где находится магазин цветов?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Да, конечно. Идите вниз по улице 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Бэри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, поверните налево, идите вниз по 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Элдон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улице. Магазин цветов слева от вас.</a:t>
            </a:r>
          </a:p>
          <a:p>
            <a:pPr>
              <a:buFont typeface="Arial" pitchFamily="34" charset="0"/>
              <a:buChar char="•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Слева от меня?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Да, напротив супермаркета. Вы его не пропустите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Пожалуйста.</a:t>
            </a:r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edia.cdnandroid.com/af/33/34/cd/imagen-elektronnyj-dnevnik-spb-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4724400" cy="377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47800"/>
          </a:xfrm>
        </p:spPr>
        <p:txBody>
          <a:bodyPr/>
          <a:lstStyle/>
          <a:p>
            <a:pPr algn="ctr"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483" name="Picture 5" descr="C:\Users\Гузель\Desktop\hello_html_5aae38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371600"/>
            <a:ext cx="6801541" cy="374888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07613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7800" y="-1676400"/>
            <a:ext cx="3429000" cy="9144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0600" y="1219200"/>
            <a:ext cx="106680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Bank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edia.cdnandroid.com/af/33/34/cd/imagen-elektronnyj-dnevnik-spb-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4724400" cy="377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457200"/>
            <a:ext cx="5111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Homework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8801" y="1981200"/>
            <a:ext cx="5340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1397000"/>
          <a:ext cx="7848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3505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«3»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«4», «5»</a:t>
                      </a:r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cap="none" spc="5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SB p. 112 </a:t>
                      </a:r>
                      <a:r>
                        <a:rPr lang="ru-RU" sz="3600" b="1" cap="none" spc="5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№ 3 (письменно</a:t>
                      </a:r>
                      <a:r>
                        <a:rPr lang="ru-RU" sz="3600" b="1" cap="none" spc="50" baseline="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 составить диалог)</a:t>
                      </a:r>
                      <a:endParaRPr lang="ru-RU" sz="36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cap="none" spc="5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SB p. 112 </a:t>
                      </a:r>
                      <a:r>
                        <a:rPr lang="ru-RU" sz="3600" b="1" cap="none" spc="5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№ 3 (письменно</a:t>
                      </a:r>
                      <a:r>
                        <a:rPr lang="ru-RU" sz="3600" b="1" cap="none" spc="50" baseline="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 составить диалог и выучить)</a:t>
                      </a:r>
                      <a:endParaRPr lang="ru-RU" sz="36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- Can you explain the way to the place?</a:t>
            </a:r>
          </a:p>
          <a:p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- Can you ask the way? </a:t>
            </a:r>
          </a:p>
          <a:p>
            <a:endParaRPr lang="en-US" sz="36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- Do you understand what other people speak about?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07613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7800" y="-1676400"/>
            <a:ext cx="3429000" cy="9144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0600" y="1219200"/>
            <a:ext cx="106680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Bank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2800" y="914400"/>
            <a:ext cx="2017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Put the mark</a:t>
            </a:r>
            <a:endParaRPr lang="ru-RU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3400" y="1447800"/>
          <a:ext cx="70104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800"/>
                <a:gridCol w="2336800"/>
                <a:gridCol w="2336800"/>
              </a:tblGrid>
              <a:tr h="1877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mistake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One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, t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wo mistakes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Three mistakes</a:t>
                      </a:r>
                      <a:endParaRPr lang="ru-RU" sz="2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75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edia.cdnandroid.com/af/33/34/cd/imagen-elektronnyj-dnevnik-spb-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4724400" cy="377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07613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7800" y="-1676400"/>
            <a:ext cx="3429000" cy="9144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0600" y="1219200"/>
            <a:ext cx="106680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Bank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81000"/>
            <a:ext cx="59626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mbookvo.ru/wa-data/public/shop/products/10/26/2610/images/82432/82432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133600"/>
            <a:ext cx="2911219" cy="34861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0" y="609600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WB p.66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10 - Unit 9b - Listen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338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056" y="228600"/>
            <a:ext cx="8886944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4491029</TotalTime>
  <Words>342</Words>
  <Application>Microsoft Office PowerPoint</Application>
  <PresentationFormat>Экран (4:3)</PresentationFormat>
  <Paragraphs>82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Today is the 27th  of April.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149</cp:revision>
  <cp:lastPrinted>1601-01-01T00:00:00Z</cp:lastPrinted>
  <dcterms:created xsi:type="dcterms:W3CDTF">2011-01-24T17:14:40Z</dcterms:created>
  <dcterms:modified xsi:type="dcterms:W3CDTF">2018-04-27T04:31:43Z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