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6858000" cx="9144000"/>
  <p:notesSz cx="6797675" cy="9926625"/>
  <p:embeddedFontLst>
    <p:embeddedFont>
      <p:font typeface="Corbel"/>
      <p:regular r:id="rId13"/>
      <p:bold r:id="rId14"/>
      <p:italic r:id="rId15"/>
      <p:boldItalic r:id="rId16"/>
    </p:embeddedFont>
    <p:embeddedFont>
      <p:font typeface="Oswald"/>
      <p:regular r:id="rId17"/>
      <p:bold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19" roundtripDataSignature="AMtx7miHSkzfjin1AxIbdFdavcd3lmHwh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Corbel-regular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Corbel-italic.fntdata"/><Relationship Id="rId14" Type="http://schemas.openxmlformats.org/officeDocument/2006/relationships/font" Target="fonts/Corbel-bold.fntdata"/><Relationship Id="rId17" Type="http://schemas.openxmlformats.org/officeDocument/2006/relationships/font" Target="fonts/Oswald-regular.fntdata"/><Relationship Id="rId16" Type="http://schemas.openxmlformats.org/officeDocument/2006/relationships/font" Target="fonts/Corbel-boldItalic.fntdata"/><Relationship Id="rId5" Type="http://schemas.openxmlformats.org/officeDocument/2006/relationships/notesMaster" Target="notesMasters/notesMaster1.xml"/><Relationship Id="rId19" Type="http://customschemas.google.com/relationships/presentationmetadata" Target="metadata"/><Relationship Id="rId6" Type="http://schemas.openxmlformats.org/officeDocument/2006/relationships/slide" Target="slides/slide1.xml"/><Relationship Id="rId18" Type="http://schemas.openxmlformats.org/officeDocument/2006/relationships/font" Target="fonts/Oswald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917575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:notes"/>
          <p:cNvSpPr txBox="1"/>
          <p:nvPr>
            <p:ph idx="1" type="body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2" name="Google Shape;62;p1:notes"/>
          <p:cNvSpPr/>
          <p:nvPr>
            <p:ph idx="2" type="sldImg"/>
          </p:nvPr>
        </p:nvSpPr>
        <p:spPr>
          <a:xfrm>
            <a:off x="917575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:notes"/>
          <p:cNvSpPr txBox="1"/>
          <p:nvPr>
            <p:ph idx="1" type="body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9" name="Google Shape;69;p2:notes"/>
          <p:cNvSpPr/>
          <p:nvPr>
            <p:ph idx="2" type="sldImg"/>
          </p:nvPr>
        </p:nvSpPr>
        <p:spPr>
          <a:xfrm>
            <a:off x="917575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f56da067c5_0_137:notes"/>
          <p:cNvSpPr/>
          <p:nvPr>
            <p:ph idx="2" type="sldImg"/>
          </p:nvPr>
        </p:nvSpPr>
        <p:spPr>
          <a:xfrm>
            <a:off x="917575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f56da067c5_0_137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gf56da067c5_0_137:notes"/>
          <p:cNvSpPr txBox="1"/>
          <p:nvPr>
            <p:ph idx="12" type="sldNum"/>
          </p:nvPr>
        </p:nvSpPr>
        <p:spPr>
          <a:xfrm>
            <a:off x="3850443" y="9428583"/>
            <a:ext cx="2945700" cy="496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f5296a7585_2_0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gf5296a7585_2_0:notes"/>
          <p:cNvSpPr/>
          <p:nvPr>
            <p:ph idx="2" type="sldImg"/>
          </p:nvPr>
        </p:nvSpPr>
        <p:spPr>
          <a:xfrm>
            <a:off x="917575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f5296a7585_2_90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gf5296a7585_2_90:notes"/>
          <p:cNvSpPr/>
          <p:nvPr>
            <p:ph idx="2" type="sldImg"/>
          </p:nvPr>
        </p:nvSpPr>
        <p:spPr>
          <a:xfrm>
            <a:off x="917575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f56da067c5_0_0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gf56da067c5_0_0:notes"/>
          <p:cNvSpPr/>
          <p:nvPr>
            <p:ph idx="2" type="sldImg"/>
          </p:nvPr>
        </p:nvSpPr>
        <p:spPr>
          <a:xfrm>
            <a:off x="917575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63cd47dac1_1_51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5" name="Google Shape;105;g163cd47dac1_1_51:notes"/>
          <p:cNvSpPr/>
          <p:nvPr>
            <p:ph idx="2" type="sldImg"/>
          </p:nvPr>
        </p:nvSpPr>
        <p:spPr>
          <a:xfrm>
            <a:off x="917575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163cd47dac1_1_4"/>
          <p:cNvSpPr txBox="1"/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5" name="Google Shape;15;g163cd47dac1_1_4"/>
          <p:cNvSpPr txBox="1"/>
          <p:nvPr>
            <p:ph idx="1" type="subTitle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6" name="Google Shape;16;g163cd47dac1_1_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163cd47dac1_1_39"/>
          <p:cNvSpPr txBox="1"/>
          <p:nvPr>
            <p:ph hasCustomPrompt="1"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0" name="Google Shape;50;g163cd47dac1_1_39"/>
          <p:cNvSpPr txBox="1"/>
          <p:nvPr>
            <p:ph idx="1" type="body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1" name="Google Shape;51;g163cd47dac1_1_39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163cd47dac1_1_4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63cd47dac1_1_45"/>
          <p:cNvSpPr txBox="1"/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1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g163cd47dac1_1_45"/>
          <p:cNvSpPr txBox="1"/>
          <p:nvPr>
            <p:ph idx="1" type="body"/>
          </p:nvPr>
        </p:nvSpPr>
        <p:spPr>
          <a:xfrm>
            <a:off x="840000" y="1825625"/>
            <a:ext cx="76752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EDEDED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" name="Google Shape;57;g163cd47dac1_1_45"/>
          <p:cNvSpPr txBox="1"/>
          <p:nvPr>
            <p:ph idx="10" type="dt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g163cd47dac1_1_45"/>
          <p:cNvSpPr txBox="1"/>
          <p:nvPr>
            <p:ph idx="11" type="ftr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g163cd47dac1_1_45"/>
          <p:cNvSpPr txBox="1"/>
          <p:nvPr>
            <p:ph idx="12" type="sldNum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EDEDED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g163cd47dac1_1_8"/>
          <p:cNvSpPr txBox="1"/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g163cd47dac1_1_8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g163cd47dac1_1_11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g163cd47dac1_1_11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g163cd47dac1_1_1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g163cd47dac1_1_15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6" name="Google Shape;26;g163cd47dac1_1_15"/>
          <p:cNvSpPr txBox="1"/>
          <p:nvPr>
            <p:ph idx="1" type="body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g163cd47dac1_1_15"/>
          <p:cNvSpPr txBox="1"/>
          <p:nvPr>
            <p:ph idx="2" type="body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g163cd47dac1_1_15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g163cd47dac1_1_20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g163cd47dac1_1_2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g163cd47dac1_1_23"/>
          <p:cNvSpPr txBox="1"/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g163cd47dac1_1_23"/>
          <p:cNvSpPr txBox="1"/>
          <p:nvPr>
            <p:ph idx="1" type="body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g163cd47dac1_1_2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163cd47dac1_1_27"/>
          <p:cNvSpPr txBox="1"/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8" name="Google Shape;38;g163cd47dac1_1_27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g163cd47dac1_1_30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" name="Google Shape;41;g163cd47dac1_1_30"/>
          <p:cNvSpPr txBox="1"/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g163cd47dac1_1_30"/>
          <p:cNvSpPr txBox="1"/>
          <p:nvPr>
            <p:ph idx="1" type="subTitle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g163cd47dac1_1_30"/>
          <p:cNvSpPr txBox="1"/>
          <p:nvPr>
            <p:ph idx="2" type="body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4" name="Google Shape;44;g163cd47dac1_1_3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163cd47dac1_1_36"/>
          <p:cNvSpPr txBox="1"/>
          <p:nvPr>
            <p:ph idx="1" type="body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7" name="Google Shape;47;g163cd47dac1_1_36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63cd47dac1_1_0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" name="Google Shape;11;g163cd47dac1_1_0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2" name="Google Shape;12;g163cd47dac1_1_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gif"/><Relationship Id="rId4" Type="http://schemas.openxmlformats.org/officeDocument/2006/relationships/image" Target="../media/image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youtu.be/C4sC7JSmYXk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"/>
          <p:cNvSpPr txBox="1"/>
          <p:nvPr>
            <p:ph idx="1" type="subTitle"/>
          </p:nvPr>
        </p:nvSpPr>
        <p:spPr>
          <a:xfrm>
            <a:off x="616100" y="2047300"/>
            <a:ext cx="8375700" cy="4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24687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b="1" lang="ru-RU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ТЕОРИЯ 12</a:t>
            </a:r>
            <a:br>
              <a:rPr b="1" lang="ru-RU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endParaRPr b="1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6400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</a:pPr>
            <a:r>
              <a:rPr b="1" lang="ru-RU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ТЕМА:</a:t>
            </a:r>
            <a:r>
              <a:rPr b="1" lang="ru-RU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ru-RU" sz="36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СПОСОБЫ ПОЛУЧЕНИЯ АЛКЕНОВ.  ПРИМЕНЕНИЕ АЛКЕНОВ</a:t>
            </a:r>
            <a:endParaRPr sz="52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>
              <a:latin typeface="Times"/>
              <a:ea typeface="Times"/>
              <a:cs typeface="Times"/>
              <a:sym typeface="Times"/>
            </a:endParaRPr>
          </a:p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65" name="Google Shape;65;p1"/>
          <p:cNvSpPr txBox="1"/>
          <p:nvPr/>
        </p:nvSpPr>
        <p:spPr>
          <a:xfrm>
            <a:off x="271200" y="513075"/>
            <a:ext cx="8601600" cy="11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ru-RU" sz="1800" u="none" cap="none" strike="noStrike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Государственное бюджетное профессиональное образовательное учреждение</a:t>
            </a:r>
            <a:br>
              <a:rPr b="0" i="0" lang="ru-RU" sz="1800" u="none" cap="none" strike="noStrike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b="1" i="0" lang="ru-RU" sz="1800" u="none" cap="none" strike="noStrike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Департамента здравоохранения города Москвы</a:t>
            </a:r>
            <a:br>
              <a:rPr b="0" i="0" lang="ru-RU" sz="1800" u="none" cap="none" strike="noStrike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b="1" i="0" lang="ru-RU" sz="1800" u="none" cap="none" strike="noStrike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«Медицинский колледж №6»</a:t>
            </a:r>
            <a:br>
              <a:rPr b="0" i="0" lang="ru-RU" sz="1800" u="none" cap="none" strike="noStrike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b="1" i="0" lang="ru-RU" sz="1800" u="none" cap="none" strike="noStrike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ОУДП</a:t>
            </a:r>
            <a:r>
              <a:rPr b="0" i="0" lang="ru-RU" sz="1800" u="none" cap="none" strike="noStrike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.</a:t>
            </a:r>
            <a:r>
              <a:rPr b="1" i="0" lang="ru-RU" sz="1800" u="none" cap="none" strike="noStrike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02. ХИМИЯ</a:t>
            </a:r>
            <a:endParaRPr b="0" i="0" sz="2800" u="none" cap="none" strike="noStrike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66" name="Google Shape;66;p1"/>
          <p:cNvSpPr txBox="1"/>
          <p:nvPr/>
        </p:nvSpPr>
        <p:spPr>
          <a:xfrm>
            <a:off x="5702075" y="5231775"/>
            <a:ext cx="3000000" cy="73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ru-RU" sz="17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ПОДГОТОВИЛА ПАШЕДКО О.В.</a:t>
            </a:r>
            <a:endParaRPr b="0" i="0" sz="1700" u="none" cap="none" strike="noStrike">
              <a:solidFill>
                <a:srgbClr val="888888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ru-RU" sz="17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202</a:t>
            </a:r>
            <a:r>
              <a:rPr lang="ru-RU" sz="17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2</a:t>
            </a:r>
            <a:r>
              <a:rPr b="0" i="0" lang="ru-RU" sz="17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Г.</a:t>
            </a:r>
            <a:endParaRPr b="0" i="0" sz="1700" u="none" cap="none" strike="noStrik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"/>
          <p:cNvSpPr txBox="1"/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4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СТУДЕНТ ДОЛЖЕН ЗНАТЬ:</a:t>
            </a:r>
            <a:endParaRPr sz="40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54864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7E9C9"/>
              </a:buClr>
              <a:buSzPts val="3200"/>
              <a:buFont typeface="Times"/>
              <a:buNone/>
            </a:pPr>
            <a:r>
              <a:t/>
            </a:r>
            <a:endParaRPr sz="3200"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72" name="Google Shape;72;p2"/>
          <p:cNvSpPr txBox="1"/>
          <p:nvPr>
            <p:ph idx="1" type="body"/>
          </p:nvPr>
        </p:nvSpPr>
        <p:spPr>
          <a:xfrm>
            <a:off x="840000" y="1825625"/>
            <a:ext cx="76752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699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Oswald"/>
              <a:buChar char="•"/>
            </a:pPr>
            <a:r>
              <a:rPr lang="ru-RU" sz="36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С</a:t>
            </a:r>
            <a:r>
              <a:rPr lang="ru-RU" sz="36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ПОСОБЫ ПОЛУЧЕНИЯ АЛКЕНОВ.</a:t>
            </a:r>
            <a:endParaRPr sz="36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4699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Oswald"/>
              <a:buChar char="•"/>
            </a:pPr>
            <a:r>
              <a:rPr lang="ru-RU" sz="36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ПРИМЕНЕНИЕ АЛКЕНОВ</a:t>
            </a:r>
            <a:endParaRPr sz="52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80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149860" lvl="0" marL="2921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 sz="2600"/>
          </a:p>
        </p:txBody>
      </p:sp>
      <p:pic>
        <p:nvPicPr>
          <p:cNvPr id="73" name="Google Shape;73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86925" y="3142750"/>
            <a:ext cx="4560475" cy="3420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f56da067c5_0_137"/>
          <p:cNvSpPr txBox="1"/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gf56da067c5_0_137"/>
          <p:cNvSpPr txBox="1"/>
          <p:nvPr>
            <p:ph idx="1" type="body"/>
          </p:nvPr>
        </p:nvSpPr>
        <p:spPr>
          <a:xfrm>
            <a:off x="840000" y="1825625"/>
            <a:ext cx="76752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1" name="Google Shape;81;gf56da067c5_0_1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58325"/>
            <a:ext cx="9144000" cy="650740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gf56da067c5_0_137"/>
          <p:cNvSpPr txBox="1"/>
          <p:nvPr/>
        </p:nvSpPr>
        <p:spPr>
          <a:xfrm>
            <a:off x="34225" y="5036600"/>
            <a:ext cx="33171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latin typeface="Oswald"/>
                <a:ea typeface="Oswald"/>
                <a:cs typeface="Oswald"/>
                <a:sym typeface="Oswald"/>
              </a:rPr>
              <a:t>Правило Зайцева:</a:t>
            </a:r>
            <a:r>
              <a:rPr lang="ru-RU" sz="1600">
                <a:latin typeface="Oswald"/>
                <a:ea typeface="Oswald"/>
                <a:cs typeface="Oswald"/>
                <a:sym typeface="Oswald"/>
              </a:rPr>
              <a:t> атом водорода отщепляется от соседнего, наименее гидрогенизированного (имеющего меньше атомов водорода) углеродного атома.</a:t>
            </a:r>
            <a:endParaRPr sz="1600"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f5296a7585_2_0"/>
          <p:cNvSpPr txBox="1"/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54864" rtl="0" algn="r">
              <a:spcBef>
                <a:spcPts val="0"/>
              </a:spcBef>
              <a:spcAft>
                <a:spcPts val="0"/>
              </a:spcAft>
              <a:buClr>
                <a:srgbClr val="E7E9C9"/>
              </a:buClr>
              <a:buSzPts val="4600"/>
              <a:buFont typeface="Rockwell"/>
              <a:buNone/>
            </a:pPr>
            <a:r>
              <a:t/>
            </a:r>
            <a:endParaRPr/>
          </a:p>
        </p:txBody>
      </p:sp>
      <p:sp>
        <p:nvSpPr>
          <p:cNvPr id="88" name="Google Shape;88;gf5296a7585_2_0"/>
          <p:cNvSpPr txBox="1"/>
          <p:nvPr>
            <p:ph idx="1" type="body"/>
          </p:nvPr>
        </p:nvSpPr>
        <p:spPr>
          <a:xfrm>
            <a:off x="840000" y="1825625"/>
            <a:ext cx="76752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92100" lvl="0" marL="292100" rtl="0" algn="l">
              <a:spcBef>
                <a:spcPts val="0"/>
              </a:spcBef>
              <a:spcAft>
                <a:spcPts val="0"/>
              </a:spcAft>
              <a:buSzPts val="2240"/>
              <a:buChar char="•"/>
            </a:pPr>
            <a:r>
              <a:rPr lang="ru-RU"/>
              <a:t>Дегидратация спиртов </a:t>
            </a:r>
            <a:br>
              <a:rPr lang="ru-RU"/>
            </a:br>
            <a:r>
              <a:rPr lang="ru-RU"/>
              <a:t>при температуре менее 150°C в присутствии водо-отнимающих реагентов:</a:t>
            </a:r>
            <a:endParaRPr/>
          </a:p>
        </p:txBody>
      </p:sp>
      <p:pic>
        <p:nvPicPr>
          <p:cNvPr descr="(929 байт)" id="89" name="Google Shape;89;gf5296a7585_2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97952" y="4070032"/>
            <a:ext cx="6425248" cy="1304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gf5296a7585_2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f5296a7585_2_90"/>
          <p:cNvSpPr txBox="1"/>
          <p:nvPr>
            <p:ph type="title"/>
          </p:nvPr>
        </p:nvSpPr>
        <p:spPr>
          <a:xfrm>
            <a:off x="628650" y="0"/>
            <a:ext cx="7886700" cy="682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54864" rtl="0" algn="ctr">
              <a:spcBef>
                <a:spcPts val="0"/>
              </a:spcBef>
              <a:spcAft>
                <a:spcPts val="0"/>
              </a:spcAft>
              <a:buClr>
                <a:srgbClr val="E7E9C9"/>
              </a:buClr>
              <a:buSzPts val="4600"/>
              <a:buFont typeface="Times"/>
              <a:buNone/>
            </a:pPr>
            <a:r>
              <a:rPr lang="ru-RU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Применение</a:t>
            </a:r>
            <a:endParaRPr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96" name="Google Shape;96;gf5296a7585_2_90"/>
          <p:cNvSpPr txBox="1"/>
          <p:nvPr>
            <p:ph idx="1" type="body"/>
          </p:nvPr>
        </p:nvSpPr>
        <p:spPr>
          <a:xfrm>
            <a:off x="132075" y="594825"/>
            <a:ext cx="8754000" cy="58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5600" lvl="0" marL="292100" rtl="0" algn="l"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2400"/>
              <a:buFont typeface="Oswald"/>
              <a:buChar char="•"/>
            </a:pPr>
            <a:r>
              <a:rPr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А</a:t>
            </a:r>
            <a:r>
              <a:rPr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лкены широко применяются в качестве </a:t>
            </a:r>
            <a:r>
              <a:rPr b="1"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сырья</a:t>
            </a:r>
            <a:r>
              <a:rPr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 для химической промышленности. </a:t>
            </a:r>
            <a:endParaRPr sz="24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55600" lvl="0" marL="292100" rtl="0" algn="l"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2400"/>
              <a:buFont typeface="Oswald"/>
              <a:buChar char="•"/>
            </a:pPr>
            <a:r>
              <a:rPr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Рассмотрим применение алкенов на примере этилена. Этилен используется для получения этиленгликоля, который, в свою очередь, используется для производства синтетического </a:t>
            </a:r>
            <a:r>
              <a:rPr b="1"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волокна</a:t>
            </a:r>
            <a:r>
              <a:rPr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 лавсана, антифризов, взрывчатых веществ. </a:t>
            </a:r>
            <a:endParaRPr sz="24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55600" lvl="0" marL="292100" rtl="0" algn="l"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2400"/>
              <a:buFont typeface="Oswald"/>
              <a:buChar char="•"/>
            </a:pPr>
            <a:r>
              <a:rPr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Важное место в применении играет </a:t>
            </a:r>
            <a:r>
              <a:rPr b="1"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полимеризация</a:t>
            </a:r>
            <a:r>
              <a:rPr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 этилена. Она проходит при высокой температуре и давлении. Полимеризуясь, этилен образует полиэтилен, который используется как основа для производства</a:t>
            </a:r>
            <a:r>
              <a:rPr b="1"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 пластических масс, синтетических каучуков и топлива</a:t>
            </a:r>
            <a:r>
              <a:rPr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endParaRPr sz="24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55600" lvl="0" marL="292100" rtl="0" algn="l"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2400"/>
              <a:buFont typeface="Oswald"/>
              <a:buChar char="•"/>
            </a:pPr>
            <a:r>
              <a:rPr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Если число звеньев в молекуле полиэтилена составляет 1,5-3 тысячи, то из него можно изготавливать пакеты, пленку, бутылки, пластиковую посуду. </a:t>
            </a:r>
            <a:endParaRPr sz="24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55600" lvl="0" marL="292100" rtl="0" algn="l"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2400"/>
              <a:buFont typeface="Oswald"/>
              <a:buChar char="•"/>
            </a:pPr>
            <a:r>
              <a:rPr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При увеличении длины цепи до пяти-шести тысяч полиэтилен становится твердым, прочным материалом, из которого изготавливают </a:t>
            </a:r>
            <a:r>
              <a:rPr b="1"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трубы, фитинги</a:t>
            </a:r>
            <a:r>
              <a:rPr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endParaRPr sz="24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f56da067c5_0_0"/>
          <p:cNvSpPr txBox="1"/>
          <p:nvPr>
            <p:ph type="title"/>
          </p:nvPr>
        </p:nvSpPr>
        <p:spPr>
          <a:xfrm>
            <a:off x="628650" y="365125"/>
            <a:ext cx="7886700" cy="682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54864" rtl="0" algn="ctr">
              <a:spcBef>
                <a:spcPts val="0"/>
              </a:spcBef>
              <a:spcAft>
                <a:spcPts val="0"/>
              </a:spcAft>
              <a:buClr>
                <a:srgbClr val="E7E9C9"/>
              </a:buClr>
              <a:buSzPts val="4140"/>
              <a:buFont typeface="Times"/>
              <a:buNone/>
            </a:pPr>
            <a:r>
              <a:rPr lang="ru-RU" sz="3959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Применение В МЕДИЦИНЕ</a:t>
            </a:r>
            <a:r>
              <a:rPr lang="ru-RU" sz="3959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endParaRPr sz="3959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02" name="Google Shape;102;gf56da067c5_0_0"/>
          <p:cNvSpPr txBox="1"/>
          <p:nvPr>
            <p:ph idx="1" type="body"/>
          </p:nvPr>
        </p:nvSpPr>
        <p:spPr>
          <a:xfrm>
            <a:off x="566250" y="1259600"/>
            <a:ext cx="8011500" cy="145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21640" lvl="0" marL="457200" rtl="0" algn="just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rgbClr val="20124D"/>
              </a:buClr>
              <a:buSzPts val="3040"/>
              <a:buFont typeface="Oswald"/>
              <a:buChar char="•"/>
            </a:pPr>
            <a:r>
              <a:rPr lang="ru-RU" sz="2150">
                <a:solidFill>
                  <a:srgbClr val="000066"/>
                </a:solidFill>
                <a:latin typeface="Oswald"/>
                <a:ea typeface="Oswald"/>
                <a:cs typeface="Oswald"/>
                <a:sym typeface="Oswald"/>
              </a:rPr>
              <a:t>Используется в </a:t>
            </a:r>
            <a:r>
              <a:rPr b="1" lang="ru-RU" sz="2150">
                <a:solidFill>
                  <a:srgbClr val="000066"/>
                </a:solidFill>
                <a:latin typeface="Oswald"/>
                <a:ea typeface="Oswald"/>
                <a:cs typeface="Oswald"/>
                <a:sym typeface="Oswald"/>
              </a:rPr>
              <a:t>фармаци</a:t>
            </a:r>
            <a:r>
              <a:rPr lang="ru-RU" sz="2150">
                <a:solidFill>
                  <a:srgbClr val="000066"/>
                </a:solidFill>
                <a:latin typeface="Oswald"/>
                <a:ea typeface="Oswald"/>
                <a:cs typeface="Oswald"/>
                <a:sym typeface="Oswald"/>
              </a:rPr>
              <a:t>и для изготовления упаковочных изделий (флаконов, шприцев, капельниц, пробок и др.) и как материал для матрицы в производстве таблеток.</a:t>
            </a:r>
            <a:endParaRPr sz="2150">
              <a:solidFill>
                <a:srgbClr val="000066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140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ПОДВЕДЕМ ИТОГ</a:t>
            </a:r>
            <a:endParaRPr sz="24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54864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ru-RU" sz="2400" u="sng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посмотрите видео</a:t>
            </a:r>
            <a:endParaRPr sz="24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54864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(видео тут)</a:t>
            </a:r>
            <a:endParaRPr sz="24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2400" u="sng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Задание:</a:t>
            </a:r>
            <a:endParaRPr sz="2400" u="sng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ctr">
              <a:spcBef>
                <a:spcPts val="1000"/>
              </a:spcBef>
              <a:spcAft>
                <a:spcPts val="0"/>
              </a:spcAft>
              <a:buClr>
                <a:srgbClr val="20124D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ЗАПИШИТЕ  РЕАКЦИЮ, С ПОМОЩЬЮ КОТОРОЙ МОЖНО ПОЛУЧИТЬ ЭТИЛЕН В ЛАБОРАТОРИИ.</a:t>
            </a:r>
            <a:endParaRPr sz="24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ctr"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УКАЖИТЕ ТИП ЭТОЙ РЕАКЦИИ.</a:t>
            </a:r>
            <a:endParaRPr sz="24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rtl="0" algn="ctr"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КАК АЛКЕНЫ ПРИМЕНЯЮТСЯ В МЕДИЦИНЕ? ПРИВЕДИТЕ ПРИМЕР.</a:t>
            </a:r>
            <a:endParaRPr sz="24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54864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959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65125" lvl="0" marL="457200" rtl="0" algn="just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rgbClr val="000066"/>
              </a:buClr>
              <a:buSzPts val="2150"/>
              <a:buFont typeface="Oswald"/>
              <a:buChar char="•"/>
            </a:pPr>
            <a:r>
              <a:t/>
            </a:r>
            <a:endParaRPr sz="2150">
              <a:solidFill>
                <a:srgbClr val="000066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63cd47dac1_1_51"/>
          <p:cNvSpPr txBox="1"/>
          <p:nvPr>
            <p:ph idx="1" type="subTitle"/>
          </p:nvPr>
        </p:nvSpPr>
        <p:spPr>
          <a:xfrm>
            <a:off x="616100" y="2047300"/>
            <a:ext cx="8375700" cy="4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24687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b="1" lang="ru-RU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ТЕОРИЯ 12</a:t>
            </a:r>
            <a:br>
              <a:rPr b="1" lang="ru-RU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endParaRPr b="1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6400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</a:pPr>
            <a:r>
              <a:rPr b="1" lang="ru-RU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ТЕМА: </a:t>
            </a:r>
            <a:r>
              <a:rPr lang="ru-RU" sz="36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СПОСОБЫ ПОЛУЧЕНИЯ АЛКЕНОВ.  ПРИМЕНЕНИЕ АЛКЕНОВ</a:t>
            </a:r>
            <a:endParaRPr sz="52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>
              <a:latin typeface="Times"/>
              <a:ea typeface="Times"/>
              <a:cs typeface="Times"/>
              <a:sym typeface="Times"/>
            </a:endParaRPr>
          </a:p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08" name="Google Shape;108;g163cd47dac1_1_51"/>
          <p:cNvSpPr txBox="1"/>
          <p:nvPr/>
        </p:nvSpPr>
        <p:spPr>
          <a:xfrm>
            <a:off x="271200" y="513075"/>
            <a:ext cx="8601600" cy="11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ru-RU" sz="1800" u="none" cap="none" strike="noStrike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Государственное бюджетное профессиональное образовательное учреждение</a:t>
            </a:r>
            <a:br>
              <a:rPr b="0" i="0" lang="ru-RU" sz="1800" u="none" cap="none" strike="noStrike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b="1" i="0" lang="ru-RU" sz="1800" u="none" cap="none" strike="noStrike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Департамента здравоохранения города Москвы</a:t>
            </a:r>
            <a:br>
              <a:rPr b="0" i="0" lang="ru-RU" sz="1800" u="none" cap="none" strike="noStrike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b="1" i="0" lang="ru-RU" sz="1800" u="none" cap="none" strike="noStrike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«Медицинский колледж №6»</a:t>
            </a:r>
            <a:br>
              <a:rPr b="0" i="0" lang="ru-RU" sz="1800" u="none" cap="none" strike="noStrike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b="1" i="0" lang="ru-RU" sz="1800" u="none" cap="none" strike="noStrike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ОУДП</a:t>
            </a:r>
            <a:r>
              <a:rPr b="0" i="0" lang="ru-RU" sz="1800" u="none" cap="none" strike="noStrike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.</a:t>
            </a:r>
            <a:r>
              <a:rPr b="1" i="0" lang="ru-RU" sz="1800" u="none" cap="none" strike="noStrike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02. ХИМИЯ</a:t>
            </a:r>
            <a:endParaRPr b="0" i="0" sz="2800" u="none" cap="none" strike="noStrike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09" name="Google Shape;109;g163cd47dac1_1_51"/>
          <p:cNvSpPr txBox="1"/>
          <p:nvPr/>
        </p:nvSpPr>
        <p:spPr>
          <a:xfrm>
            <a:off x="5702075" y="5231775"/>
            <a:ext cx="3000000" cy="73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ru-RU" sz="17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ПОДГОТОВИЛА ПАШЕДКО О.В.</a:t>
            </a:r>
            <a:endParaRPr b="0" i="0" sz="1700" u="none" cap="none" strike="noStrike">
              <a:solidFill>
                <a:srgbClr val="888888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ru-RU" sz="17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202</a:t>
            </a:r>
            <a:r>
              <a:rPr lang="ru-RU" sz="17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2</a:t>
            </a:r>
            <a:r>
              <a:rPr b="0" i="0" lang="ru-RU" sz="17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Г.</a:t>
            </a:r>
            <a:endParaRPr b="0" i="0" sz="1700" u="none" cap="none" strike="noStrik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2017-05-22T11:09:21Z</dcterms:created>
  <dc:creator>zhdanMV</dc:creator>
</cp:coreProperties>
</file>