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9" r:id="rId5"/>
    <p:sldId id="264" r:id="rId6"/>
    <p:sldId id="260" r:id="rId7"/>
    <p:sldId id="261" r:id="rId8"/>
    <p:sldId id="270" r:id="rId9"/>
    <p:sldId id="271" r:id="rId10"/>
    <p:sldId id="278" r:id="rId11"/>
    <p:sldId id="262" r:id="rId12"/>
    <p:sldId id="258" r:id="rId13"/>
    <p:sldId id="272" r:id="rId14"/>
    <p:sldId id="267" r:id="rId15"/>
    <p:sldId id="268" r:id="rId16"/>
    <p:sldId id="265" r:id="rId17"/>
    <p:sldId id="277" r:id="rId18"/>
    <p:sldId id="279" r:id="rId19"/>
    <p:sldId id="281" r:id="rId20"/>
    <p:sldId id="28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417" autoAdjust="0"/>
  </p:normalViewPr>
  <p:slideViewPr>
    <p:cSldViewPr>
      <p:cViewPr varScale="1">
        <p:scale>
          <a:sx n="86" d="100"/>
          <a:sy n="86" d="100"/>
        </p:scale>
        <p:origin x="-1210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1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3203F-4C1E-4B98-ACBC-62F5E593B76F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ru-RU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>
              <a:defRPr/>
            </a:pPr>
            <a:r>
              <a:rPr lang="ru-RU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2015</a:t>
            </a:r>
            <a:endParaRPr lang="ru-RU" dirty="0">
              <a:solidFill>
                <a:schemeClr val="accent2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slgg20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45771" y="1484784"/>
            <a:ext cx="56733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Автоматизация звука </a:t>
            </a:r>
            <a:r>
              <a:rPr lang="en-US" sz="4000" b="1" dirty="0" smtClean="0">
                <a:solidFill>
                  <a:srgbClr val="0070C0"/>
                </a:solidFill>
              </a:rPr>
              <a:t>[C]</a:t>
            </a:r>
            <a:endParaRPr lang="ru-RU" sz="4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3284984"/>
            <a:ext cx="47525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solidFill>
                  <a:srgbClr val="0070C0"/>
                </a:solidFill>
              </a:rPr>
              <a:t>Подготовила: </a:t>
            </a:r>
          </a:p>
          <a:p>
            <a:pPr algn="r"/>
            <a:r>
              <a:rPr lang="ru-RU" dirty="0" smtClean="0">
                <a:solidFill>
                  <a:srgbClr val="0070C0"/>
                </a:solidFill>
              </a:rPr>
              <a:t>учитель-логопед</a:t>
            </a:r>
          </a:p>
          <a:p>
            <a:pPr algn="r"/>
            <a:r>
              <a:rPr lang="ru-RU" dirty="0" smtClean="0">
                <a:solidFill>
                  <a:srgbClr val="0070C0"/>
                </a:solidFill>
              </a:rPr>
              <a:t>  Стецура Мария Сергеевна</a:t>
            </a:r>
            <a:endParaRPr lang="ru-RU" dirty="0" smtClean="0"/>
          </a:p>
          <a:p>
            <a:pPr algn="r"/>
            <a:r>
              <a:rPr lang="ru-RU" dirty="0" smtClean="0">
                <a:solidFill>
                  <a:srgbClr val="0070C0"/>
                </a:solidFill>
              </a:rPr>
              <a:t>МБДОУ «Детский сад «Аленушка» </a:t>
            </a:r>
          </a:p>
          <a:p>
            <a:pPr algn="r"/>
            <a:r>
              <a:rPr lang="ru-RU" dirty="0" smtClean="0">
                <a:solidFill>
                  <a:srgbClr val="0070C0"/>
                </a:solidFill>
              </a:rPr>
              <a:t>г. Строитель Яковлевского городского округа»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cs4455.vk.me/u115464356/149438507/w_99d73ec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052736"/>
            <a:ext cx="7484858" cy="5292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63888" y="476672"/>
            <a:ext cx="32941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Игра «Улитка»</a:t>
            </a:r>
            <a:endParaRPr lang="ru-RU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Пройди по дорожке</a:t>
            </a:r>
            <a:endParaRPr lang="ru-RU" dirty="0"/>
          </a:p>
        </p:txBody>
      </p:sp>
      <p:pic>
        <p:nvPicPr>
          <p:cNvPr id="4" name="Picture 5" descr="Вниманию логопедов и родителей предлагается система упражнен…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268760"/>
            <a:ext cx="5660080" cy="518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1000100" y="2714620"/>
            <a:ext cx="7143800" cy="3538803"/>
            <a:chOff x="607288" y="-815361"/>
            <a:chExt cx="7925152" cy="565951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90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srgbClr val="C00000"/>
                </a:solidFill>
              </a:endParaRPr>
            </a:p>
          </p:txBody>
        </p:sp>
        <p:sp>
          <p:nvSpPr>
            <p:cNvPr id="6" name="Прямоугольник 5"/>
            <p:cNvSpPr>
              <a:spLocks noChangeArrowheads="1"/>
            </p:cNvSpPr>
            <p:nvPr/>
          </p:nvSpPr>
          <p:spPr bwMode="auto">
            <a:xfrm>
              <a:off x="2699547" y="4196516"/>
              <a:ext cx="3628503" cy="647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endParaRPr lang="ru-RU" sz="2000" b="1" dirty="0">
                <a:solidFill>
                  <a:prstClr val="black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7" name="Picture 2" descr="http://mypresentation.ru/documents/f7d67e28d26056a320677e3bf0d410b3/img9.jpg"/>
          <p:cNvPicPr>
            <a:picLocks noChangeAspect="1" noChangeArrowheads="1"/>
          </p:cNvPicPr>
          <p:nvPr/>
        </p:nvPicPr>
        <p:blipFill>
          <a:blip r:embed="rId2" cstate="print"/>
          <a:srcRect t="34020" r="-169"/>
          <a:stretch>
            <a:fillRect/>
          </a:stretch>
        </p:blipFill>
        <p:spPr bwMode="auto">
          <a:xfrm>
            <a:off x="611560" y="2060848"/>
            <a:ext cx="8088729" cy="3996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131840" y="620688"/>
            <a:ext cx="3888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Сравни картинки</a:t>
            </a:r>
            <a:endParaRPr lang="ru-RU" sz="2800" i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764704"/>
            <a:ext cx="53285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Закончи предложение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916832"/>
            <a:ext cx="61926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завтрак у Сони …</a:t>
            </a:r>
          </a:p>
        </p:txBody>
      </p:sp>
      <p:pic>
        <p:nvPicPr>
          <p:cNvPr id="5" name="Рисунок 4" descr="cheese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3356992"/>
            <a:ext cx="3545160" cy="273630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лисёнок логопедическое занятие"/>
          <p:cNvPicPr>
            <a:picLocks noChangeAspect="1" noChangeArrowheads="1"/>
          </p:cNvPicPr>
          <p:nvPr/>
        </p:nvPicPr>
        <p:blipFill>
          <a:blip r:embed="rId2" cstate="print"/>
          <a:srcRect l="6195" t="2292" r="2739" b="10694"/>
          <a:stretch>
            <a:fillRect/>
          </a:stretch>
        </p:blipFill>
        <p:spPr bwMode="auto">
          <a:xfrm>
            <a:off x="971600" y="1844824"/>
            <a:ext cx="7560840" cy="446449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23728" y="692696"/>
            <a:ext cx="51125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Составь предложение по картинке</a:t>
            </a:r>
            <a:endParaRPr lang="ru-RU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836712"/>
            <a:ext cx="6768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автобусе бабуся рассыпала Сонины бусы</a:t>
            </a:r>
            <a:endParaRPr lang="ru-RU" sz="2400" dirty="0"/>
          </a:p>
        </p:txBody>
      </p:sp>
      <p:pic>
        <p:nvPicPr>
          <p:cNvPr id="3" name="Picture 5" descr="mnemotablitsy-0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16832"/>
            <a:ext cx="1219200" cy="598488"/>
          </a:xfrm>
          <a:prstGeom prst="rect">
            <a:avLst/>
          </a:prstGeom>
          <a:noFill/>
        </p:spPr>
      </p:pic>
      <p:pic>
        <p:nvPicPr>
          <p:cNvPr id="4" name="Picture 7" descr="strelka-vprav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132856"/>
            <a:ext cx="457200" cy="298450"/>
          </a:xfrm>
          <a:prstGeom prst="rect">
            <a:avLst/>
          </a:prstGeom>
          <a:noFill/>
        </p:spPr>
      </p:pic>
      <p:pic>
        <p:nvPicPr>
          <p:cNvPr id="5" name="Picture 17" descr="В автобус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1484784"/>
            <a:ext cx="1905000" cy="1905000"/>
          </a:xfrm>
          <a:prstGeom prst="rect">
            <a:avLst/>
          </a:prstGeom>
          <a:noFill/>
        </p:spPr>
      </p:pic>
      <p:pic>
        <p:nvPicPr>
          <p:cNvPr id="6" name="Picture 7" descr="strelka-vprav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276872"/>
            <a:ext cx="457200" cy="360040"/>
          </a:xfrm>
          <a:prstGeom prst="rect">
            <a:avLst/>
          </a:prstGeom>
          <a:noFill/>
        </p:spPr>
      </p:pic>
      <p:pic>
        <p:nvPicPr>
          <p:cNvPr id="7" name="Picture 19" descr="бабус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1484784"/>
            <a:ext cx="1087438" cy="1981200"/>
          </a:xfrm>
          <a:prstGeom prst="rect">
            <a:avLst/>
          </a:prstGeom>
          <a:noFill/>
        </p:spPr>
      </p:pic>
      <p:pic>
        <p:nvPicPr>
          <p:cNvPr id="8" name="Picture 7" descr="strelka-vprav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 flipV="1">
            <a:off x="6846636" y="3642686"/>
            <a:ext cx="457200" cy="504056"/>
          </a:xfrm>
          <a:prstGeom prst="rect">
            <a:avLst/>
          </a:prstGeom>
          <a:noFill/>
        </p:spPr>
      </p:pic>
      <p:pic>
        <p:nvPicPr>
          <p:cNvPr id="9" name="Picture 21" descr="бусы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4293096"/>
            <a:ext cx="1423988" cy="1676400"/>
          </a:xfrm>
          <a:prstGeom prst="rect">
            <a:avLst/>
          </a:prstGeom>
          <a:noFill/>
        </p:spPr>
      </p:pic>
      <p:pic>
        <p:nvPicPr>
          <p:cNvPr id="10" name="Picture 7" descr="strelka-vprav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619849" flipV="1">
            <a:off x="5531532" y="5277780"/>
            <a:ext cx="457200" cy="504056"/>
          </a:xfrm>
          <a:prstGeom prst="rect">
            <a:avLst/>
          </a:prstGeom>
          <a:noFill/>
        </p:spPr>
      </p:pic>
      <p:pic>
        <p:nvPicPr>
          <p:cNvPr id="11" name="Picture 23" descr="Люсины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95936" y="3933056"/>
            <a:ext cx="1363663" cy="2381250"/>
          </a:xfrm>
          <a:prstGeom prst="rect">
            <a:avLst/>
          </a:prstGeom>
          <a:noFill/>
        </p:spPr>
      </p:pic>
      <p:pic>
        <p:nvPicPr>
          <p:cNvPr id="12" name="Picture 7" descr="strelka-vprav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619849" flipV="1">
            <a:off x="3504768" y="5312837"/>
            <a:ext cx="457200" cy="504056"/>
          </a:xfrm>
          <a:prstGeom prst="rect">
            <a:avLst/>
          </a:prstGeom>
          <a:noFill/>
        </p:spPr>
      </p:pic>
      <p:pic>
        <p:nvPicPr>
          <p:cNvPr id="15" name="Picture 25" descr="бусы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51720" y="4365104"/>
            <a:ext cx="1169988" cy="2000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Чьи следы?</a:t>
            </a:r>
            <a:endParaRPr lang="ru-RU" dirty="0"/>
          </a:p>
        </p:txBody>
      </p:sp>
      <p:pic>
        <p:nvPicPr>
          <p:cNvPr id="4" name="Picture 5" descr="Упражнение - Вниманию логопедов и родителей предлагается система упражнений по автоматизации звука &quot;С&quot;. Материал,.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348880"/>
            <a:ext cx="7466232" cy="352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Посчитай стулья</a:t>
            </a:r>
            <a:endParaRPr lang="ru-RU" dirty="0"/>
          </a:p>
        </p:txBody>
      </p:sp>
      <p:pic>
        <p:nvPicPr>
          <p:cNvPr id="4" name="Рисунок 3" descr="21147_t_500x500_svaladetskijstulbereza__0115910_PE269916_S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916832"/>
            <a:ext cx="1838325" cy="1781175"/>
          </a:xfrm>
          <a:prstGeom prst="rect">
            <a:avLst/>
          </a:prstGeom>
        </p:spPr>
      </p:pic>
      <p:pic>
        <p:nvPicPr>
          <p:cNvPr id="5" name="Рисунок 4" descr="21147_t_500x500_svaladetskijstulbereza__0115910_PE269916_S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1916832"/>
            <a:ext cx="1838325" cy="1781175"/>
          </a:xfrm>
          <a:prstGeom prst="rect">
            <a:avLst/>
          </a:prstGeom>
        </p:spPr>
      </p:pic>
      <p:pic>
        <p:nvPicPr>
          <p:cNvPr id="6" name="Рисунок 5" descr="21147_t_500x500_svaladetskijstulbereza__0115910_PE269916_S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1844824"/>
            <a:ext cx="1838325" cy="1781175"/>
          </a:xfrm>
          <a:prstGeom prst="rect">
            <a:avLst/>
          </a:prstGeom>
        </p:spPr>
      </p:pic>
      <p:pic>
        <p:nvPicPr>
          <p:cNvPr id="7" name="Рисунок 6" descr="21147_t_500x500_svaladetskijstulbereza__0115910_PE269916_S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3861048"/>
            <a:ext cx="1838325" cy="1781175"/>
          </a:xfrm>
          <a:prstGeom prst="rect">
            <a:avLst/>
          </a:prstGeom>
        </p:spPr>
      </p:pic>
      <p:pic>
        <p:nvPicPr>
          <p:cNvPr id="8" name="Рисунок 7" descr="21147_t_500x500_svaladetskijstulbereza__0115910_PE269916_S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3861048"/>
            <a:ext cx="1838325" cy="178117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Скороговорки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7890" name="Picture 2" descr="http://xn--80aae0ashccrq6m.xn--p1ai/images/product_images/info_images/754034-2.jpg"/>
          <p:cNvPicPr>
            <a:picLocks noChangeAspect="1" noChangeArrowheads="1"/>
          </p:cNvPicPr>
          <p:nvPr/>
        </p:nvPicPr>
        <p:blipFill>
          <a:blip r:embed="rId2" cstate="print"/>
          <a:srcRect l="7731" t="8473" r="9215" b="21730"/>
          <a:stretch>
            <a:fillRect/>
          </a:stretch>
        </p:blipFill>
        <p:spPr bwMode="auto">
          <a:xfrm>
            <a:off x="467544" y="1268760"/>
            <a:ext cx="8136904" cy="4931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Выучить стихотворение: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1187624" y="1505879"/>
            <a:ext cx="662473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Сам горел самовар,                                    Сам пыхтел,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Сам гудел самовар,                                     Сам дым пускал.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Сам шипел самовар,                                   Сам урчал,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Сам кипел самовар,                                     Сам бурчал,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Сам свистел,                                              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Сам чайком нас угощал.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Сам сверкал,                                                 Самовар недаром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Зовется самоваром!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9939" name="Picture 3" descr="http://xn--80agclgmtkckhw.xn--p1ai/image/cache/import_files/96/964652fd263211e4a1483085a99aa192_ad0c0f3027a911e4a1173085a99aa192-480x6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636912"/>
            <a:ext cx="2699999" cy="36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2"/>
            <a:ext cx="2520280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Капельки-сестрички</a:t>
            </a:r>
            <a:endParaRPr lang="ru-RU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В море плещется волна.</a:t>
            </a:r>
            <a:endParaRPr lang="ru-RU" sz="1600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Слышишь, как поет она?</a:t>
            </a:r>
            <a:endParaRPr lang="ru-RU" sz="1600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«</a:t>
            </a:r>
            <a:r>
              <a:rPr lang="ru-RU" sz="1600" dirty="0" smtClean="0">
                <a:solidFill>
                  <a:srgbClr val="0070C0"/>
                </a:solidFill>
                <a:ea typeface="Times New Roman" pitchFamily="18" charset="0"/>
                <a:cs typeface="Arial" pitchFamily="34" charset="0"/>
              </a:rPr>
              <a:t>С –</a:t>
            </a:r>
            <a:r>
              <a:rPr lang="ru-RU" sz="1600" dirty="0" err="1" smtClean="0">
                <a:solidFill>
                  <a:srgbClr val="0070C0"/>
                </a:solidFill>
                <a:ea typeface="Times New Roman" pitchFamily="18" charset="0"/>
                <a:cs typeface="Arial" pitchFamily="34" charset="0"/>
              </a:rPr>
              <a:t>с-с-с-с-с-с-с-с</a:t>
            </a:r>
            <a:r>
              <a:rPr lang="ru-RU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».</a:t>
            </a:r>
            <a:endParaRPr lang="ru-RU" sz="1600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Эту песенку водички</a:t>
            </a:r>
            <a:endParaRPr lang="ru-RU" sz="1600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Капли, дружные сестрички,</a:t>
            </a:r>
            <a:endParaRPr lang="ru-RU" sz="1600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Напевают в тишине</a:t>
            </a:r>
            <a:endParaRPr lang="ru-RU" sz="1600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Ветру, рыбкам и луне.</a:t>
            </a:r>
            <a:endParaRPr lang="ru-RU" sz="1600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«</a:t>
            </a:r>
            <a:r>
              <a:rPr lang="ru-RU" sz="1600" dirty="0" smtClean="0">
                <a:solidFill>
                  <a:srgbClr val="0070C0"/>
                </a:solidFill>
                <a:ea typeface="Times New Roman" pitchFamily="18" charset="0"/>
                <a:cs typeface="Arial" pitchFamily="34" charset="0"/>
              </a:rPr>
              <a:t>С –</a:t>
            </a:r>
            <a:r>
              <a:rPr lang="ru-RU" sz="1600" dirty="0" err="1" smtClean="0">
                <a:solidFill>
                  <a:srgbClr val="0070C0"/>
                </a:solidFill>
                <a:ea typeface="Times New Roman" pitchFamily="18" charset="0"/>
                <a:cs typeface="Arial" pitchFamily="34" charset="0"/>
              </a:rPr>
              <a:t>с-с-с-с-с</a:t>
            </a:r>
            <a:r>
              <a:rPr lang="ru-RU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» - шуршат они песком,</a:t>
            </a:r>
            <a:endParaRPr lang="ru-RU" sz="1600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Камешком на дне морском.</a:t>
            </a:r>
            <a:endParaRPr lang="ru-RU" sz="1600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«</a:t>
            </a:r>
            <a:r>
              <a:rPr lang="ru-RU" sz="1600" dirty="0" smtClean="0">
                <a:solidFill>
                  <a:srgbClr val="0070C0"/>
                </a:solidFill>
                <a:ea typeface="Times New Roman" pitchFamily="18" charset="0"/>
                <a:cs typeface="Arial" pitchFamily="34" charset="0"/>
              </a:rPr>
              <a:t>С –</a:t>
            </a:r>
            <a:r>
              <a:rPr lang="ru-RU" sz="1600" dirty="0" err="1" smtClean="0">
                <a:solidFill>
                  <a:srgbClr val="0070C0"/>
                </a:solidFill>
                <a:ea typeface="Times New Roman" pitchFamily="18" charset="0"/>
                <a:cs typeface="Arial" pitchFamily="34" charset="0"/>
              </a:rPr>
              <a:t>с-с-с-с-с</a:t>
            </a:r>
            <a:r>
              <a:rPr lang="ru-RU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» - дробятся о скалу,</a:t>
            </a:r>
            <a:endParaRPr lang="ru-RU" sz="1600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«</a:t>
            </a:r>
            <a:r>
              <a:rPr lang="ru-RU" sz="1600" dirty="0" smtClean="0">
                <a:solidFill>
                  <a:srgbClr val="0070C0"/>
                </a:solidFill>
                <a:ea typeface="Times New Roman" pitchFamily="18" charset="0"/>
                <a:cs typeface="Arial" pitchFamily="34" charset="0"/>
              </a:rPr>
              <a:t>С –</a:t>
            </a:r>
            <a:r>
              <a:rPr lang="ru-RU" sz="1600" dirty="0" err="1" smtClean="0">
                <a:solidFill>
                  <a:srgbClr val="0070C0"/>
                </a:solidFill>
                <a:ea typeface="Times New Roman" pitchFamily="18" charset="0"/>
                <a:cs typeface="Arial" pitchFamily="34" charset="0"/>
              </a:rPr>
              <a:t>с-с-с-с-с</a:t>
            </a:r>
            <a:r>
              <a:rPr lang="ru-RU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» - стекают по стеклу.</a:t>
            </a:r>
            <a:endParaRPr lang="ru-RU" sz="1600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«</a:t>
            </a:r>
            <a:r>
              <a:rPr lang="ru-RU" sz="1600" dirty="0" smtClean="0">
                <a:solidFill>
                  <a:srgbClr val="0070C0"/>
                </a:solidFill>
                <a:ea typeface="Times New Roman" pitchFamily="18" charset="0"/>
                <a:cs typeface="Arial" pitchFamily="34" charset="0"/>
              </a:rPr>
              <a:t>С –</a:t>
            </a:r>
            <a:r>
              <a:rPr lang="ru-RU" sz="1600" dirty="0" err="1" smtClean="0">
                <a:solidFill>
                  <a:srgbClr val="0070C0"/>
                </a:solidFill>
                <a:ea typeface="Times New Roman" pitchFamily="18" charset="0"/>
                <a:cs typeface="Arial" pitchFamily="34" charset="0"/>
              </a:rPr>
              <a:t>с-с-с-с-с</a:t>
            </a:r>
            <a:r>
              <a:rPr lang="ru-RU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» - и спрятались в ракушку.</a:t>
            </a:r>
            <a:endParaRPr lang="ru-RU" sz="1600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Мы ее приложим к ушку…</a:t>
            </a:r>
            <a:endParaRPr lang="ru-RU" sz="1600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И услышишь снова ты</a:t>
            </a:r>
            <a:endParaRPr lang="ru-RU" sz="1600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Шум прибоя, плеск волны:</a:t>
            </a:r>
            <a:endParaRPr lang="ru-RU" sz="1600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«</a:t>
            </a:r>
            <a:r>
              <a:rPr lang="ru-RU" sz="1600" dirty="0" smtClean="0">
                <a:solidFill>
                  <a:srgbClr val="0070C0"/>
                </a:solidFill>
                <a:ea typeface="Times New Roman" pitchFamily="18" charset="0"/>
                <a:cs typeface="Arial" pitchFamily="34" charset="0"/>
              </a:rPr>
              <a:t>С –</a:t>
            </a:r>
            <a:r>
              <a:rPr lang="ru-RU" sz="1600" dirty="0" err="1" smtClean="0">
                <a:solidFill>
                  <a:srgbClr val="0070C0"/>
                </a:solidFill>
                <a:ea typeface="Times New Roman" pitchFamily="18" charset="0"/>
                <a:cs typeface="Arial" pitchFamily="34" charset="0"/>
              </a:rPr>
              <a:t>с-с-с-с-с-с-с-с-с</a:t>
            </a:r>
            <a:r>
              <a:rPr lang="ru-RU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».</a:t>
            </a:r>
            <a:endParaRPr lang="ru-RU" sz="1600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(Е.Г. Карельская)</a:t>
            </a:r>
            <a:endParaRPr lang="ru-RU" sz="1600" dirty="0" smtClean="0"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55976" y="476672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Игра на звукоподражание:</a:t>
            </a:r>
            <a:endParaRPr lang="ru-RU" i="1" dirty="0"/>
          </a:p>
        </p:txBody>
      </p:sp>
      <p:pic>
        <p:nvPicPr>
          <p:cNvPr id="4" name="Picture 3" descr="http://www.stickers-enfant.com/70-146-thickbox/sticker-mural-enfant-geant-perroquet-pirate.jpg"/>
          <p:cNvPicPr>
            <a:picLocks noChangeAspect="1" noChangeArrowheads="1"/>
          </p:cNvPicPr>
          <p:nvPr/>
        </p:nvPicPr>
        <p:blipFill>
          <a:blip r:embed="rId2" cstate="print"/>
          <a:srcRect t="17320" r="6122" b="13381"/>
          <a:stretch>
            <a:fillRect/>
          </a:stretch>
        </p:blipFill>
        <p:spPr bwMode="auto">
          <a:xfrm>
            <a:off x="3419872" y="1700808"/>
            <a:ext cx="5365104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3131840" y="991168"/>
            <a:ext cx="3744416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827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СОРОКА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МЕДВЕДЬ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682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-Эй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Медведь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вопрос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ответь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682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-Какой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вопрос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стрекотуха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82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Почему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тебя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Медведем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зовут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?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Глухарь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— он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весной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глухой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понятно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Заяц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беляк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—он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зимой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белый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понятно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вот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Медведь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непонятно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682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-Ха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ха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ха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!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Бестолковая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птица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Мед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ведь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Значит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мёд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ведающий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Знаю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где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лесу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мёд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спрятан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682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где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где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мёд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68275" algn="l"/>
              </a:tabLs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Так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тебе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сказал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!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же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всем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расскажешь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сразу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Все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тогда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лесу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медведями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станете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...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4035" name="Picture 3" descr="http://prg.stihi.ru/pics/2013/03/19/114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56992"/>
            <a:ext cx="2589510" cy="3024000"/>
          </a:xfrm>
          <a:prstGeom prst="rect">
            <a:avLst/>
          </a:prstGeom>
          <a:noFill/>
        </p:spPr>
      </p:pic>
      <p:pic>
        <p:nvPicPr>
          <p:cNvPr id="44037" name="Picture 5" descr="http://img1.liveinternet.ru/images/attach/c/9/108/20/108020775_large_122338cee1642116471m750x740u18ae2.jpg"/>
          <p:cNvPicPr>
            <a:picLocks noChangeAspect="1" noChangeArrowheads="1"/>
          </p:cNvPicPr>
          <p:nvPr/>
        </p:nvPicPr>
        <p:blipFill>
          <a:blip r:embed="rId3" cstate="print"/>
          <a:srcRect t="4348" r="2284"/>
          <a:stretch>
            <a:fillRect/>
          </a:stretch>
        </p:blipFill>
        <p:spPr bwMode="auto">
          <a:xfrm>
            <a:off x="6876256" y="620688"/>
            <a:ext cx="2062058" cy="162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Автоматизация звука Ш во фразах занятие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060848"/>
            <a:ext cx="4818125" cy="4212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07704" y="836712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charset="0"/>
              </a:rPr>
              <a:t>ОЙ! Спускает колесо! </a:t>
            </a:r>
            <a:r>
              <a:rPr lang="ru-RU" sz="2800" dirty="0" err="1" smtClean="0">
                <a:latin typeface="Arial" charset="0"/>
              </a:rPr>
              <a:t>С-с-с-с-с</a:t>
            </a:r>
            <a:r>
              <a:rPr lang="ru-RU" sz="2800" dirty="0" smtClean="0">
                <a:latin typeface="Arial" charset="0"/>
              </a:rPr>
              <a:t>…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-kopilka.ru/upload/blogs/1231_c30446fb0dd44a11bb5dd616384f95c5.p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340768"/>
            <a:ext cx="6863999" cy="514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23729" y="738663"/>
            <a:ext cx="42345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Помоги </a:t>
            </a:r>
            <a:r>
              <a:rPr lang="ru-RU" sz="2000" dirty="0" err="1" smtClean="0"/>
              <a:t>Дракоше</a:t>
            </a:r>
            <a:r>
              <a:rPr lang="ru-RU" sz="2000" dirty="0" smtClean="0"/>
              <a:t> собрать шарики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412776"/>
            <a:ext cx="396044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600" dirty="0" smtClean="0">
                <a:latin typeface="Arial" charset="0"/>
              </a:rPr>
              <a:t>СА СА СА  - у Анечки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3600" dirty="0" smtClean="0">
              <a:latin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3600" dirty="0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sz="3600" dirty="0" smtClean="0">
                <a:latin typeface="Arial" charset="0"/>
              </a:rPr>
              <a:t>СО СО СО - покатилось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3600" dirty="0" smtClean="0">
              <a:latin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3600" dirty="0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sz="3600" dirty="0" smtClean="0">
                <a:latin typeface="Arial" charset="0"/>
              </a:rPr>
              <a:t>СЫ СЫ СЫ – новые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23729" y="404664"/>
            <a:ext cx="31423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 </a:t>
            </a:r>
            <a:r>
              <a:rPr lang="ru-RU" sz="4000" dirty="0" smtClean="0">
                <a:latin typeface="Arial" charset="0"/>
              </a:rPr>
              <a:t>Доскажи…</a:t>
            </a:r>
            <a:endParaRPr lang="ru-RU" sz="4000" dirty="0"/>
          </a:p>
        </p:txBody>
      </p:sp>
      <p:pic>
        <p:nvPicPr>
          <p:cNvPr id="5" name="Picture 6" descr="Красная краса, русая коса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rcRect r="-79" b="-70"/>
          <a:stretch>
            <a:fillRect/>
          </a:stretch>
        </p:blipFill>
        <p:spPr bwMode="auto">
          <a:xfrm>
            <a:off x="5292080" y="548680"/>
            <a:ext cx="274320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AutoPix.ru - Mitsubishi / Lancer Evo X - Скачать обои - Колесо Lancer Evo X."/>
          <p:cNvPicPr>
            <a:picLocks noChangeAspect="1" noChangeArrowheads="1"/>
          </p:cNvPicPr>
          <p:nvPr/>
        </p:nvPicPr>
        <p:blipFill>
          <a:blip r:embed="rId3" cstate="print"/>
          <a:srcRect t="-778" r="-93" b="78"/>
          <a:stretch>
            <a:fillRect/>
          </a:stretch>
        </p:blipFill>
        <p:spPr bwMode="auto">
          <a:xfrm>
            <a:off x="5364088" y="2492896"/>
            <a:ext cx="1981200" cy="2078038"/>
          </a:xfrm>
          <a:prstGeom prst="rect">
            <a:avLst/>
          </a:prstGeom>
          <a:noFill/>
        </p:spPr>
      </p:pic>
      <p:pic>
        <p:nvPicPr>
          <p:cNvPr id="7" name="Picture 12" descr="Обои Разное Часы, часовые механизмы, обои для рабочего стола, фотографии разное, Часы, часовые, механизмы Обои для рабочего стол"/>
          <p:cNvPicPr>
            <a:picLocks noChangeAspect="1" noChangeArrowheads="1"/>
          </p:cNvPicPr>
          <p:nvPr/>
        </p:nvPicPr>
        <p:blipFill>
          <a:blip r:embed="rId4" cstate="print"/>
          <a:srcRect r="-34" b="-15"/>
          <a:stretch>
            <a:fillRect/>
          </a:stretch>
        </p:blipFill>
        <p:spPr bwMode="auto">
          <a:xfrm>
            <a:off x="5292079" y="4653135"/>
            <a:ext cx="180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4.bp.blogspot.com/-r9FWrOO9Wyg/VA178CGx-XI/AAAAAAAAD34/L7P3Pe1kiVg/s1600/%D0%A0%D0%B8%D1%81%2B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501032" cy="622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t.stranamam.ru/data/cache/2013sep/05/35/9353619_5215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532000" cy="62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Третий лишний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/>
          </a:p>
        </p:txBody>
      </p:sp>
      <p:pic>
        <p:nvPicPr>
          <p:cNvPr id="4" name="Содержимое 3" descr="помидо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340768"/>
            <a:ext cx="2857500" cy="2857500"/>
          </a:xfrm>
          <a:prstGeom prst="rect">
            <a:avLst/>
          </a:prstGeom>
        </p:spPr>
      </p:pic>
      <p:pic>
        <p:nvPicPr>
          <p:cNvPr id="5" name="Рисунок 4" descr="слива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628800"/>
            <a:ext cx="2857500" cy="1905000"/>
          </a:xfrm>
          <a:prstGeom prst="rect">
            <a:avLst/>
          </a:prstGeom>
        </p:spPr>
      </p:pic>
      <p:pic>
        <p:nvPicPr>
          <p:cNvPr id="6" name="Рисунок 5" descr="огурец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3573016"/>
            <a:ext cx="5080000" cy="27860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едвед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196752"/>
            <a:ext cx="2540000" cy="2222500"/>
          </a:xfrm>
          <a:prstGeom prst="rect">
            <a:avLst/>
          </a:prstGeom>
        </p:spPr>
      </p:pic>
      <p:pic>
        <p:nvPicPr>
          <p:cNvPr id="5" name="Рисунок 4" descr="соба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3212976"/>
            <a:ext cx="3810000" cy="3057525"/>
          </a:xfrm>
          <a:prstGeom prst="rect">
            <a:avLst/>
          </a:prstGeom>
        </p:spPr>
      </p:pic>
      <p:pic>
        <p:nvPicPr>
          <p:cNvPr id="18434" name="Picture 2" descr="http://savepic.net/5814010.jpg"/>
          <p:cNvPicPr>
            <a:picLocks noChangeAspect="1" noChangeArrowheads="1"/>
          </p:cNvPicPr>
          <p:nvPr/>
        </p:nvPicPr>
        <p:blipFill>
          <a:blip r:embed="rId4" cstate="print"/>
          <a:srcRect l="21104" r="25032" b="3340"/>
          <a:stretch>
            <a:fillRect/>
          </a:stretch>
        </p:blipFill>
        <p:spPr bwMode="auto">
          <a:xfrm>
            <a:off x="5508104" y="332656"/>
            <a:ext cx="2300357" cy="3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504D"/>
      </a:hlink>
      <a:folHlink>
        <a:srgbClr val="C0504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269</Words>
  <Application>Microsoft Office PowerPoint</Application>
  <PresentationFormat>Экран (4:3)</PresentationFormat>
  <Paragraphs>63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Третий лишний </vt:lpstr>
      <vt:lpstr>Презентация PowerPoint</vt:lpstr>
      <vt:lpstr>Презентация PowerPoint</vt:lpstr>
      <vt:lpstr>Пройди по дорожке</vt:lpstr>
      <vt:lpstr>Презентация PowerPoint</vt:lpstr>
      <vt:lpstr>Презентация PowerPoint</vt:lpstr>
      <vt:lpstr>Презентация PowerPoint</vt:lpstr>
      <vt:lpstr>Презентация PowerPoint</vt:lpstr>
      <vt:lpstr>Чьи следы?</vt:lpstr>
      <vt:lpstr>Посчитай стулья</vt:lpstr>
      <vt:lpstr>Скороговорки</vt:lpstr>
      <vt:lpstr>Выучить стихотворение: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User</dc:creator>
  <cp:lastModifiedBy>79507178750</cp:lastModifiedBy>
  <cp:revision>25</cp:revision>
  <dcterms:created xsi:type="dcterms:W3CDTF">2015-05-03T06:58:13Z</dcterms:created>
  <dcterms:modified xsi:type="dcterms:W3CDTF">2022-10-20T20:09:54Z</dcterms:modified>
</cp:coreProperties>
</file>