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EE1DE-E337-4C0F-B33E-FC11BB7740C8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6F53A-B315-49F8-B155-C30C99F26E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6F53A-B315-49F8-B155-C30C99F26E8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3739EEC-0BEB-48ED-8997-A5FF27AEDD38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A341FEB-F2D6-49A6-BA44-5B782784C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9EEC-0BEB-48ED-8997-A5FF27AEDD38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1FEB-F2D6-49A6-BA44-5B782784C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9EEC-0BEB-48ED-8997-A5FF27AEDD38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1FEB-F2D6-49A6-BA44-5B782784C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9EEC-0BEB-48ED-8997-A5FF27AEDD38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1FEB-F2D6-49A6-BA44-5B782784C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9EEC-0BEB-48ED-8997-A5FF27AEDD38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1FEB-F2D6-49A6-BA44-5B782784C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9EEC-0BEB-48ED-8997-A5FF27AEDD38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1FEB-F2D6-49A6-BA44-5B782784C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739EEC-0BEB-48ED-8997-A5FF27AEDD38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A341FEB-F2D6-49A6-BA44-5B782784C9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3739EEC-0BEB-48ED-8997-A5FF27AEDD38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A341FEB-F2D6-49A6-BA44-5B782784C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9EEC-0BEB-48ED-8997-A5FF27AEDD38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1FEB-F2D6-49A6-BA44-5B782784C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9EEC-0BEB-48ED-8997-A5FF27AEDD38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1FEB-F2D6-49A6-BA44-5B782784C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9EEC-0BEB-48ED-8997-A5FF27AEDD38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1FEB-F2D6-49A6-BA44-5B782784C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3739EEC-0BEB-48ED-8997-A5FF27AEDD38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A341FEB-F2D6-49A6-BA44-5B782784C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Формирования </a:t>
            </a:r>
            <a:r>
              <a:rPr lang="ru-RU" b="1" dirty="0"/>
              <a:t>функциональной грамотности младших школьников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на уроках русского языка и литературного чтения</a:t>
            </a:r>
            <a:r>
              <a:rPr lang="ru-RU" b="1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</a:t>
            </a:r>
            <a:br>
              <a:rPr lang="ru-RU" dirty="0" smtClean="0"/>
            </a:br>
            <a:r>
              <a:rPr lang="ru-RU" dirty="0" smtClean="0"/>
              <a:t>                            </a:t>
            </a:r>
            <a:r>
              <a:rPr lang="ru-RU" sz="2400" dirty="0" err="1" smtClean="0"/>
              <a:t>Недбаева</a:t>
            </a:r>
            <a:r>
              <a:rPr lang="ru-RU" sz="2400" dirty="0" smtClean="0"/>
              <a:t> </a:t>
            </a:r>
            <a:r>
              <a:rPr lang="ru-RU" sz="2400" dirty="0"/>
              <a:t>Светлана Викторовна,</a:t>
            </a:r>
            <a:br>
              <a:rPr lang="ru-RU" sz="2400" dirty="0"/>
            </a:br>
            <a:r>
              <a:rPr lang="ru-RU" sz="2400" dirty="0" smtClean="0"/>
              <a:t>                                      учитель </a:t>
            </a:r>
            <a:r>
              <a:rPr lang="ru-RU" sz="2400" dirty="0"/>
              <a:t>начальных классов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1" name="Picture 3" descr="C:\Users\Windows\Downloads\depositphotos_63268267-stock-illustration-globe-books-and-feath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214" y="3407717"/>
            <a:ext cx="3491968" cy="3164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072230"/>
          </a:xfrm>
        </p:spPr>
        <p:txBody>
          <a:bodyPr>
            <a:normAutofit/>
          </a:bodyPr>
          <a:lstStyle/>
          <a:p>
            <a:pPr algn="ctr"/>
            <a:r>
              <a:rPr lang="ru-RU" b="1" i="1" u="sng" dirty="0" smtClean="0"/>
              <a:t>«Мозговой штурм» </a:t>
            </a:r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dirty="0" smtClean="0"/>
              <a:t> </a:t>
            </a:r>
            <a:r>
              <a:rPr lang="ru-RU" sz="2000" dirty="0" smtClean="0"/>
              <a:t>Позволяет </a:t>
            </a:r>
            <a:r>
              <a:rPr lang="ru-RU" sz="2000" dirty="0" smtClean="0"/>
              <a:t>активизировать младших школьников, помочь разрешить проблему, формирует нестандартное мышление. </a:t>
            </a:r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u="sng" dirty="0" smtClean="0"/>
              <a:t> «Уголки»</a:t>
            </a:r>
            <a:br>
              <a:rPr lang="ru-RU" b="1" i="1" u="sng" dirty="0" smtClean="0"/>
            </a:br>
            <a:r>
              <a:rPr lang="ru-RU" sz="2000" b="1" i="1" dirty="0" smtClean="0"/>
              <a:t>И</a:t>
            </a:r>
            <a:r>
              <a:rPr lang="ru-RU" sz="2000" dirty="0" smtClean="0"/>
              <a:t>спользую на уроках литературного чтения при составлении характеристики героев какого-либо произведения.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u="sng" dirty="0" smtClean="0"/>
              <a:t>«</a:t>
            </a:r>
            <a:r>
              <a:rPr lang="ru-RU" b="1" i="1" u="sng" dirty="0" smtClean="0"/>
              <a:t>Создание викторины» </a:t>
            </a:r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sz="2000" dirty="0" smtClean="0"/>
              <a:t>После </a:t>
            </a:r>
            <a:r>
              <a:rPr lang="ru-RU" sz="2000" dirty="0" smtClean="0"/>
              <a:t>изучения темы или нескольких тем дети самостоятельно, пользуясь учебными текстами, готовят </a:t>
            </a:r>
            <a:r>
              <a:rPr lang="ru-RU" sz="2000" dirty="0" smtClean="0"/>
              <a:t>вопросы. </a:t>
            </a:r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u="sng" dirty="0" smtClean="0"/>
              <a:t>«Тонкие и толстые вопросы»</a:t>
            </a:r>
            <a:br>
              <a:rPr lang="ru-RU" b="1" i="1" u="sng" dirty="0" smtClean="0"/>
            </a:br>
            <a:r>
              <a:rPr lang="ru-RU" sz="2000" b="1" i="1" dirty="0" smtClean="0"/>
              <a:t>С</a:t>
            </a:r>
            <a:r>
              <a:rPr lang="ru-RU" sz="2000" i="1" dirty="0" smtClean="0"/>
              <a:t>пособствует </a:t>
            </a:r>
            <a:r>
              <a:rPr lang="ru-RU" sz="2000" i="1" dirty="0" smtClean="0"/>
              <a:t>развитию мышления и внимания учащихся, а также развивает умение задавать </a:t>
            </a:r>
            <a:r>
              <a:rPr lang="ru-RU" sz="2000" i="1" dirty="0" smtClean="0"/>
              <a:t>вопросы</a:t>
            </a:r>
            <a:r>
              <a:rPr lang="ru-RU" sz="2000" i="1" dirty="0" smtClean="0"/>
              <a:t>.</a:t>
            </a:r>
            <a:r>
              <a:rPr lang="ru-RU" sz="2000" dirty="0" smtClean="0"/>
              <a:t> </a:t>
            </a:r>
            <a:r>
              <a:rPr lang="ru-RU" sz="2000" b="1" i="1" u="sng" dirty="0" smtClean="0"/>
              <a:t> </a:t>
            </a:r>
            <a:r>
              <a:rPr lang="ru-RU" b="1" i="1" u="sng" dirty="0" smtClean="0"/>
              <a:t/>
            </a:r>
            <a:br>
              <a:rPr lang="ru-RU" b="1" i="1" u="sng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7811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Формирование функциональной грамотности</a:t>
            </a:r>
            <a:r>
              <a:rPr lang="ru-RU" sz="3200" dirty="0" smtClean="0"/>
              <a:t> на уроках </a:t>
            </a:r>
            <a:r>
              <a:rPr lang="ru-RU" sz="3200" b="1" dirty="0" smtClean="0"/>
              <a:t>русского языка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64573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Методы и формы работы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- игровые формы;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- групповую, парную или индивидуальную работу;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- самостоятельную деятельность учащихся;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- проблемное обучение;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- постановку вопросов, активизирующих диалог;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- проектную деятельность;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- метод дискуссии;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- ИКТ.</a:t>
            </a:r>
          </a:p>
          <a:p>
            <a:endParaRPr lang="ru-RU" sz="3600" dirty="0" smtClean="0">
              <a:solidFill>
                <a:srgbClr val="0070C0"/>
              </a:solidFill>
            </a:endParaRPr>
          </a:p>
          <a:p>
            <a:endParaRPr lang="ru-RU" sz="36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/>
          <a:lstStyle/>
          <a:p>
            <a:pPr algn="ctr"/>
            <a:r>
              <a:rPr lang="ru-RU" b="1" dirty="0" smtClean="0"/>
              <a:t>Игровая форма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Важна для </a:t>
            </a:r>
            <a:r>
              <a:rPr lang="ru-RU" sz="3200" i="1" dirty="0" smtClean="0">
                <a:solidFill>
                  <a:srgbClr val="0070C0"/>
                </a:solidFill>
              </a:rPr>
              <a:t>формирования </a:t>
            </a:r>
            <a:r>
              <a:rPr lang="ru-RU" sz="3200" dirty="0" smtClean="0">
                <a:solidFill>
                  <a:srgbClr val="0070C0"/>
                </a:solidFill>
              </a:rPr>
              <a:t>ребёнка как личности, </a:t>
            </a:r>
            <a:r>
              <a:rPr lang="ru-RU" sz="3200" i="1" dirty="0" smtClean="0">
                <a:solidFill>
                  <a:srgbClr val="0070C0"/>
                </a:solidFill>
              </a:rPr>
              <a:t>развивает</a:t>
            </a:r>
            <a:r>
              <a:rPr lang="ru-RU" sz="3200" dirty="0" smtClean="0">
                <a:solidFill>
                  <a:srgbClr val="0070C0"/>
                </a:solidFill>
              </a:rPr>
              <a:t> в нём качества, необходимые в будущем для успешной познавательной деятельности и осуществления коммуникации в среде,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 как сверстников, так и взрослых, </a:t>
            </a:r>
          </a:p>
          <a:p>
            <a:pPr algn="ctr">
              <a:buNone/>
            </a:pPr>
            <a:r>
              <a:rPr lang="ru-RU" sz="3200" i="1" dirty="0" smtClean="0">
                <a:solidFill>
                  <a:srgbClr val="0070C0"/>
                </a:solidFill>
              </a:rPr>
              <a:t>укрепляет</a:t>
            </a:r>
            <a:r>
              <a:rPr lang="ru-RU" sz="3200" dirty="0" smtClean="0">
                <a:solidFill>
                  <a:srgbClr val="0070C0"/>
                </a:solidFill>
              </a:rPr>
              <a:t> мотивацию к обучению и уверенность в себе.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709758"/>
          </a:xfrm>
        </p:spPr>
        <p:txBody>
          <a:bodyPr/>
          <a:lstStyle/>
          <a:p>
            <a:pPr algn="ctr"/>
            <a:r>
              <a:rPr lang="ru-RU" b="1" dirty="0" smtClean="0"/>
              <a:t>Групповые формы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4296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Учащиеся </a:t>
            </a:r>
            <a:r>
              <a:rPr lang="ru-RU" sz="3200" i="1" dirty="0" smtClean="0">
                <a:solidFill>
                  <a:srgbClr val="0070C0"/>
                </a:solidFill>
              </a:rPr>
              <a:t>находят взаимопонимание  </a:t>
            </a:r>
            <a:r>
              <a:rPr lang="ru-RU" sz="3200" dirty="0" smtClean="0">
                <a:solidFill>
                  <a:srgbClr val="0070C0"/>
                </a:solidFill>
              </a:rPr>
              <a:t>друг с другом, </a:t>
            </a:r>
            <a:r>
              <a:rPr lang="ru-RU" sz="3200" i="1" dirty="0" smtClean="0">
                <a:solidFill>
                  <a:srgbClr val="0070C0"/>
                </a:solidFill>
              </a:rPr>
              <a:t>учатся организовывать </a:t>
            </a:r>
            <a:r>
              <a:rPr lang="ru-RU" sz="3200" dirty="0" smtClean="0">
                <a:solidFill>
                  <a:srgbClr val="0070C0"/>
                </a:solidFill>
              </a:rPr>
              <a:t>совместную деятельность по решению проблем и задач до достижения позитивных результатов, </a:t>
            </a:r>
            <a:r>
              <a:rPr lang="ru-RU" sz="3200" i="1" dirty="0" smtClean="0">
                <a:solidFill>
                  <a:srgbClr val="0070C0"/>
                </a:solidFill>
              </a:rPr>
              <a:t>высказывают</a:t>
            </a:r>
            <a:r>
              <a:rPr lang="ru-RU" sz="3200" dirty="0" smtClean="0">
                <a:solidFill>
                  <a:srgbClr val="0070C0"/>
                </a:solidFill>
              </a:rPr>
              <a:t> свою точку зрения и </a:t>
            </a:r>
            <a:r>
              <a:rPr lang="ru-RU" sz="3200" i="1" dirty="0" smtClean="0">
                <a:solidFill>
                  <a:srgbClr val="0070C0"/>
                </a:solidFill>
              </a:rPr>
              <a:t>аргументируют</a:t>
            </a:r>
            <a:r>
              <a:rPr lang="ru-RU" sz="3200" dirty="0" smtClean="0">
                <a:solidFill>
                  <a:srgbClr val="0070C0"/>
                </a:solidFill>
              </a:rPr>
              <a:t> её доказательствами.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Тестовые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64357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800" b="1" dirty="0" smtClean="0">
                <a:solidFill>
                  <a:srgbClr val="0070C0"/>
                </a:solidFill>
              </a:rPr>
              <a:t>Репродуктивный уровень</a:t>
            </a:r>
            <a:r>
              <a:rPr lang="ru-RU" sz="38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– действие по образцу, ориентация на внешние характеристики.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70C0"/>
                </a:solidFill>
              </a:rPr>
              <a:t>Рефлексивный уровень</a:t>
            </a:r>
            <a:r>
              <a:rPr lang="ru-RU" sz="38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– действие с пониманием, ориентация на существенные отношения, как основу способа действия.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70C0"/>
                </a:solidFill>
              </a:rPr>
              <a:t>Функциональный уровень</a:t>
            </a:r>
            <a:r>
              <a:rPr lang="ru-RU" sz="38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– компетентное действие, ориентация на поле и границы возможностей способа действия</a:t>
            </a:r>
            <a:r>
              <a:rPr lang="ru-RU" sz="3200" dirty="0" smtClean="0">
                <a:solidFill>
                  <a:srgbClr val="0070C0"/>
                </a:solidFill>
              </a:rPr>
              <a:t>.</a:t>
            </a:r>
            <a:r>
              <a:rPr lang="ru-RU" sz="3200" dirty="0" smtClean="0"/>
              <a:t> </a:t>
            </a:r>
            <a:endParaRPr lang="ru-RU" sz="3200" dirty="0" smtClean="0"/>
          </a:p>
          <a:p>
            <a:pPr>
              <a:buNone/>
            </a:pPr>
            <a:r>
              <a:rPr lang="ru-RU" sz="3800" dirty="0" smtClean="0">
                <a:solidFill>
                  <a:srgbClr val="0070C0"/>
                </a:solidFill>
              </a:rPr>
              <a:t>На </a:t>
            </a:r>
            <a:r>
              <a:rPr lang="ru-RU" sz="3800" dirty="0" smtClean="0">
                <a:solidFill>
                  <a:srgbClr val="0070C0"/>
                </a:solidFill>
              </a:rPr>
              <a:t>начальном этапе обучения главное – развивать умение каждого ребенка мыслить с помощью таких логических приемов, как </a:t>
            </a:r>
            <a:r>
              <a:rPr lang="ru-RU" sz="3800" i="1" dirty="0" smtClean="0">
                <a:solidFill>
                  <a:srgbClr val="0070C0"/>
                </a:solidFill>
              </a:rPr>
              <a:t>анализ, синтез, сравнение, обобщение, классификация, умозаключение, систематизация, </a:t>
            </a:r>
            <a:r>
              <a:rPr lang="ru-RU" sz="3800" i="1" dirty="0" smtClean="0">
                <a:solidFill>
                  <a:srgbClr val="0070C0"/>
                </a:solidFill>
              </a:rPr>
              <a:t>отрицание</a:t>
            </a:r>
            <a:r>
              <a:rPr lang="ru-RU" sz="3800" i="1" dirty="0" smtClean="0">
                <a:solidFill>
                  <a:srgbClr val="0070C0"/>
                </a:solidFill>
              </a:rPr>
              <a:t>, ограничение.</a:t>
            </a:r>
          </a:p>
          <a:p>
            <a:pPr>
              <a:buNone/>
            </a:pPr>
            <a:endParaRPr lang="ru-RU" sz="32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42939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800" b="1" dirty="0" smtClean="0">
                <a:solidFill>
                  <a:srgbClr val="7030A0"/>
                </a:solidFill>
              </a:rPr>
              <a:t>«Игровая цель»</a:t>
            </a:r>
          </a:p>
          <a:p>
            <a:pPr>
              <a:buNone/>
            </a:pPr>
            <a:r>
              <a:rPr lang="ru-RU" sz="3300" dirty="0" smtClean="0">
                <a:solidFill>
                  <a:srgbClr val="0070C0"/>
                </a:solidFill>
              </a:rPr>
              <a:t>Приём-игра, направленный на </a:t>
            </a:r>
            <a:r>
              <a:rPr lang="ru-RU" sz="3300" i="1" dirty="0" smtClean="0">
                <a:solidFill>
                  <a:srgbClr val="0070C0"/>
                </a:solidFill>
              </a:rPr>
              <a:t>активизацию </a:t>
            </a:r>
            <a:r>
              <a:rPr lang="ru-RU" sz="3300" dirty="0" smtClean="0">
                <a:solidFill>
                  <a:srgbClr val="0070C0"/>
                </a:solidFill>
              </a:rPr>
              <a:t>мыслительной деятельности учащихся на уроке. Формирует:</a:t>
            </a:r>
          </a:p>
          <a:p>
            <a:pPr lvl="0">
              <a:buNone/>
            </a:pPr>
            <a:r>
              <a:rPr lang="ru-RU" sz="3300" dirty="0" smtClean="0">
                <a:solidFill>
                  <a:srgbClr val="0070C0"/>
                </a:solidFill>
              </a:rPr>
              <a:t>- у</a:t>
            </a:r>
            <a:r>
              <a:rPr lang="ru-RU" sz="3300" dirty="0" smtClean="0">
                <a:solidFill>
                  <a:srgbClr val="0070C0"/>
                </a:solidFill>
              </a:rPr>
              <a:t>чебные </a:t>
            </a:r>
            <a:r>
              <a:rPr lang="ru-RU" sz="3300" dirty="0" smtClean="0">
                <a:solidFill>
                  <a:srgbClr val="0070C0"/>
                </a:solidFill>
              </a:rPr>
              <a:t>умения;</a:t>
            </a:r>
          </a:p>
          <a:p>
            <a:pPr lvl="0">
              <a:buNone/>
            </a:pPr>
            <a:r>
              <a:rPr lang="ru-RU" sz="3300" dirty="0" smtClean="0">
                <a:solidFill>
                  <a:srgbClr val="0070C0"/>
                </a:solidFill>
              </a:rPr>
              <a:t>- </a:t>
            </a:r>
            <a:r>
              <a:rPr lang="ru-RU" sz="3300" dirty="0" smtClean="0">
                <a:solidFill>
                  <a:srgbClr val="0070C0"/>
                </a:solidFill>
              </a:rPr>
              <a:t>умение </a:t>
            </a:r>
            <a:r>
              <a:rPr lang="ru-RU" sz="3300" dirty="0" smtClean="0">
                <a:solidFill>
                  <a:srgbClr val="0070C0"/>
                </a:solidFill>
              </a:rPr>
              <a:t>работать в команде;</a:t>
            </a:r>
          </a:p>
          <a:p>
            <a:pPr lvl="0">
              <a:buNone/>
            </a:pPr>
            <a:r>
              <a:rPr lang="ru-RU" sz="3300" dirty="0" smtClean="0">
                <a:solidFill>
                  <a:srgbClr val="0070C0"/>
                </a:solidFill>
              </a:rPr>
              <a:t>- у</a:t>
            </a:r>
            <a:r>
              <a:rPr lang="ru-RU" sz="3300" dirty="0" smtClean="0">
                <a:solidFill>
                  <a:srgbClr val="0070C0"/>
                </a:solidFill>
              </a:rPr>
              <a:t>мение </a:t>
            </a:r>
            <a:r>
              <a:rPr lang="ru-RU" sz="3300" dirty="0" smtClean="0">
                <a:solidFill>
                  <a:srgbClr val="0070C0"/>
                </a:solidFill>
              </a:rPr>
              <a:t>слушать и слышать друг друга.</a:t>
            </a:r>
          </a:p>
          <a:p>
            <a:pPr algn="ctr">
              <a:buNone/>
            </a:pPr>
            <a:r>
              <a:rPr lang="ru-RU" sz="3800" b="1" dirty="0" smtClean="0">
                <a:solidFill>
                  <a:srgbClr val="7030A0"/>
                </a:solidFill>
              </a:rPr>
              <a:t>«Добавь следующее»</a:t>
            </a:r>
          </a:p>
          <a:p>
            <a:pPr>
              <a:buNone/>
            </a:pPr>
            <a:r>
              <a:rPr lang="ru-RU" sz="3300" dirty="0" smtClean="0">
                <a:solidFill>
                  <a:srgbClr val="0070C0"/>
                </a:solidFill>
              </a:rPr>
              <a:t>    </a:t>
            </a:r>
            <a:r>
              <a:rPr lang="ru-RU" sz="3300" i="1" dirty="0" smtClean="0">
                <a:solidFill>
                  <a:srgbClr val="0070C0"/>
                </a:solidFill>
              </a:rPr>
              <a:t>Развивает </a:t>
            </a:r>
            <a:r>
              <a:rPr lang="ru-RU" sz="3300" dirty="0" smtClean="0">
                <a:solidFill>
                  <a:srgbClr val="0070C0"/>
                </a:solidFill>
              </a:rPr>
              <a:t>речь, память младших школьников.       </a:t>
            </a:r>
            <a:r>
              <a:rPr lang="ru-RU" sz="3800" b="1" dirty="0" smtClean="0">
                <a:solidFill>
                  <a:srgbClr val="7030A0"/>
                </a:solidFill>
              </a:rPr>
              <a:t>Логические поисковые задания</a:t>
            </a:r>
          </a:p>
          <a:p>
            <a:pPr>
              <a:buNone/>
            </a:pPr>
            <a:r>
              <a:rPr lang="ru-RU" sz="3300" dirty="0" smtClean="0">
                <a:solidFill>
                  <a:srgbClr val="0070C0"/>
                </a:solidFill>
              </a:rPr>
              <a:t>1. Определение </a:t>
            </a:r>
            <a:r>
              <a:rPr lang="ru-RU" sz="3300" dirty="0" err="1" smtClean="0">
                <a:solidFill>
                  <a:srgbClr val="0070C0"/>
                </a:solidFill>
              </a:rPr>
              <a:t>родо-видовых</a:t>
            </a:r>
            <a:r>
              <a:rPr lang="ru-RU" sz="3300" dirty="0" smtClean="0">
                <a:solidFill>
                  <a:srgbClr val="0070C0"/>
                </a:solidFill>
              </a:rPr>
              <a:t> понятий, найти «лишнее» слово из списка, дать объяснение выбору (устно).</a:t>
            </a:r>
          </a:p>
          <a:p>
            <a:pPr>
              <a:buNone/>
            </a:pPr>
            <a:r>
              <a:rPr lang="ru-RU" sz="3300" dirty="0" smtClean="0">
                <a:solidFill>
                  <a:srgbClr val="0070C0"/>
                </a:solidFill>
              </a:rPr>
              <a:t>2. Группировка и систематизация (обобщить несколько слов одним понятием или термином).</a:t>
            </a:r>
          </a:p>
          <a:p>
            <a:pPr>
              <a:buNone/>
            </a:pPr>
            <a:r>
              <a:rPr lang="ru-RU" sz="3300" i="1" dirty="0" smtClean="0">
                <a:solidFill>
                  <a:srgbClr val="0070C0"/>
                </a:solidFill>
              </a:rPr>
              <a:t>    Улучшают восприятие </a:t>
            </a:r>
            <a:r>
              <a:rPr lang="ru-RU" sz="3300" dirty="0" smtClean="0">
                <a:solidFill>
                  <a:srgbClr val="0070C0"/>
                </a:solidFill>
              </a:rPr>
              <a:t>предмета школьником, </a:t>
            </a:r>
            <a:r>
              <a:rPr lang="ru-RU" sz="3300" i="1" dirty="0" smtClean="0">
                <a:solidFill>
                  <a:srgbClr val="0070C0"/>
                </a:solidFill>
              </a:rPr>
              <a:t>вызывают интерес </a:t>
            </a:r>
            <a:r>
              <a:rPr lang="ru-RU" sz="3300" dirty="0" smtClean="0">
                <a:solidFill>
                  <a:srgbClr val="0070C0"/>
                </a:solidFill>
              </a:rPr>
              <a:t>к поставленным задачам.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29642" cy="60007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Научиться действовать </a:t>
            </a:r>
            <a:r>
              <a:rPr lang="ru-RU" dirty="0" smtClean="0"/>
              <a:t>ученик может только </a:t>
            </a:r>
            <a:r>
              <a:rPr lang="ru-RU" b="1" dirty="0" smtClean="0"/>
              <a:t>в процессе самого действия</a:t>
            </a:r>
            <a:r>
              <a:rPr lang="ru-RU" dirty="0" smtClean="0"/>
              <a:t>, а каждодневная работа учителя на уроке, </a:t>
            </a:r>
            <a:r>
              <a:rPr lang="ru-RU" b="1" dirty="0" smtClean="0"/>
              <a:t>образовательные технологии</a:t>
            </a:r>
            <a:r>
              <a:rPr lang="ru-RU" dirty="0" smtClean="0"/>
              <a:t>, которые он выбирает, </a:t>
            </a:r>
            <a:r>
              <a:rPr lang="ru-RU" b="1" dirty="0" smtClean="0"/>
              <a:t>формируют функциональную грамотность учащихся</a:t>
            </a:r>
            <a:r>
              <a:rPr lang="ru-RU" dirty="0" smtClean="0"/>
              <a:t>, соответствующую их возрастной ступени.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\Downloads\2019deyatel-nos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90675"/>
            <a:ext cx="9067892" cy="4767283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3578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Функциональная грамотность есть определенный уровень знаний, умений и навыков, обеспечивающих нормальное функционирование личности в системе социальных отношений, т.е. ее смысл состоит в приближении образовательной деятельности к жизни.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функциональной </a:t>
            </a:r>
            <a:r>
              <a:rPr lang="ru-RU" sz="4400" dirty="0" smtClean="0"/>
              <a:t>грамотности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- </a:t>
            </a:r>
            <a:r>
              <a:rPr lang="ru-RU" sz="3600" i="1" dirty="0" smtClean="0">
                <a:solidFill>
                  <a:srgbClr val="7030A0"/>
                </a:solidFill>
              </a:rPr>
              <a:t>коммуникативная</a:t>
            </a:r>
            <a:r>
              <a:rPr lang="ru-RU" sz="3600" dirty="0" smtClean="0">
                <a:solidFill>
                  <a:srgbClr val="7030A0"/>
                </a:solidFill>
              </a:rPr>
              <a:t> грамотность, </a:t>
            </a:r>
            <a:r>
              <a:rPr lang="ru-RU" sz="3600" dirty="0" smtClean="0">
                <a:solidFill>
                  <a:srgbClr val="0070C0"/>
                </a:solidFill>
              </a:rPr>
              <a:t>предполагающая </a:t>
            </a:r>
            <a:r>
              <a:rPr lang="ru-RU" sz="3600" i="1" dirty="0" smtClean="0">
                <a:solidFill>
                  <a:srgbClr val="0070C0"/>
                </a:solidFill>
              </a:rPr>
              <a:t>свободное владение </a:t>
            </a:r>
            <a:r>
              <a:rPr lang="ru-RU" sz="3600" dirty="0" smtClean="0">
                <a:solidFill>
                  <a:srgbClr val="0070C0"/>
                </a:solidFill>
              </a:rPr>
              <a:t>всеми видами речевой деятельности; </a:t>
            </a:r>
            <a:r>
              <a:rPr lang="ru-RU" sz="3600" i="1" dirty="0" smtClean="0">
                <a:solidFill>
                  <a:srgbClr val="0070C0"/>
                </a:solidFill>
              </a:rPr>
              <a:t>способность адекватно понимать </a:t>
            </a:r>
            <a:r>
              <a:rPr lang="ru-RU" sz="3600" dirty="0" smtClean="0">
                <a:solidFill>
                  <a:srgbClr val="0070C0"/>
                </a:solidFill>
              </a:rPr>
              <a:t>чужую устную и </a:t>
            </a:r>
            <a:r>
              <a:rPr lang="ru-RU" sz="3900" dirty="0" smtClean="0">
                <a:solidFill>
                  <a:srgbClr val="0070C0"/>
                </a:solidFill>
              </a:rPr>
              <a:t>письменную</a:t>
            </a:r>
            <a:r>
              <a:rPr lang="ru-RU" sz="3600" dirty="0" smtClean="0">
                <a:solidFill>
                  <a:srgbClr val="0070C0"/>
                </a:solidFill>
              </a:rPr>
              <a:t> речь; </a:t>
            </a:r>
            <a:r>
              <a:rPr lang="ru-RU" sz="3600" i="1" dirty="0" smtClean="0">
                <a:solidFill>
                  <a:srgbClr val="0070C0"/>
                </a:solidFill>
              </a:rPr>
              <a:t>самостоятельно выражать </a:t>
            </a:r>
            <a:r>
              <a:rPr lang="ru-RU" sz="3600" dirty="0" smtClean="0">
                <a:solidFill>
                  <a:srgbClr val="0070C0"/>
                </a:solidFill>
              </a:rPr>
              <a:t>свои мысли в устной и письменной речи, а также компьютерной, которая совмещает признаки устной и письменной форм речи;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5857916"/>
          </a:xfrm>
        </p:spPr>
        <p:txBody>
          <a:bodyPr/>
          <a:lstStyle/>
          <a:p>
            <a:pPr algn="ctr">
              <a:buNone/>
            </a:pPr>
            <a:r>
              <a:rPr lang="ru-RU" sz="3600" i="1" dirty="0" smtClean="0">
                <a:solidFill>
                  <a:srgbClr val="7030A0"/>
                </a:solidFill>
              </a:rPr>
              <a:t>- информационная</a:t>
            </a:r>
            <a:r>
              <a:rPr lang="ru-RU" sz="3600" dirty="0" smtClean="0">
                <a:solidFill>
                  <a:srgbClr val="7030A0"/>
                </a:solidFill>
              </a:rPr>
              <a:t> грамотность </a:t>
            </a:r>
            <a:r>
              <a:rPr lang="ru-RU" sz="3600" dirty="0" smtClean="0">
                <a:solidFill>
                  <a:srgbClr val="0070C0"/>
                </a:solidFill>
              </a:rPr>
              <a:t>- умение </a:t>
            </a:r>
            <a:r>
              <a:rPr lang="ru-RU" sz="3600" i="1" dirty="0" smtClean="0">
                <a:solidFill>
                  <a:srgbClr val="0070C0"/>
                </a:solidFill>
              </a:rPr>
              <a:t>осуществлять поиск </a:t>
            </a:r>
            <a:r>
              <a:rPr lang="ru-RU" sz="3600" dirty="0" smtClean="0">
                <a:solidFill>
                  <a:srgbClr val="0070C0"/>
                </a:solidFill>
              </a:rPr>
              <a:t>информации в учебниках и в справочной литературе, </a:t>
            </a:r>
            <a:r>
              <a:rPr lang="ru-RU" sz="3600" i="1" dirty="0" smtClean="0">
                <a:solidFill>
                  <a:srgbClr val="0070C0"/>
                </a:solidFill>
              </a:rPr>
              <a:t>извлекать информацию </a:t>
            </a:r>
            <a:r>
              <a:rPr lang="ru-RU" sz="3600" dirty="0" smtClean="0">
                <a:solidFill>
                  <a:srgbClr val="0070C0"/>
                </a:solidFill>
              </a:rPr>
              <a:t>из Интернета и компакт-дисков учебного содержания, а также из других различных источников, </a:t>
            </a:r>
            <a:r>
              <a:rPr lang="ru-RU" sz="3600" i="1" dirty="0" smtClean="0">
                <a:solidFill>
                  <a:srgbClr val="0070C0"/>
                </a:solidFill>
              </a:rPr>
              <a:t>перерабатывать и систематизировать </a:t>
            </a:r>
            <a:r>
              <a:rPr lang="ru-RU" sz="3600" dirty="0" smtClean="0">
                <a:solidFill>
                  <a:srgbClr val="0070C0"/>
                </a:solidFill>
              </a:rPr>
              <a:t>информацию и </a:t>
            </a:r>
            <a:r>
              <a:rPr lang="ru-RU" sz="3600" i="1" dirty="0" smtClean="0">
                <a:solidFill>
                  <a:srgbClr val="0070C0"/>
                </a:solidFill>
              </a:rPr>
              <a:t>представлять</a:t>
            </a:r>
            <a:r>
              <a:rPr lang="ru-RU" sz="3600" dirty="0" smtClean="0">
                <a:solidFill>
                  <a:srgbClr val="0070C0"/>
                </a:solidFill>
              </a:rPr>
              <a:t> ее разными способами;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- </a:t>
            </a:r>
            <a:r>
              <a:rPr lang="ru-RU" sz="3600" i="1" dirty="0" err="1" smtClean="0">
                <a:solidFill>
                  <a:srgbClr val="7030A0"/>
                </a:solidFill>
              </a:rPr>
              <a:t>деятельностная</a:t>
            </a:r>
            <a:r>
              <a:rPr lang="ru-RU" sz="3600" i="1" dirty="0" smtClean="0">
                <a:solidFill>
                  <a:srgbClr val="7030A0"/>
                </a:solidFill>
              </a:rPr>
              <a:t> грамотность</a:t>
            </a:r>
            <a:r>
              <a:rPr lang="ru-RU" sz="3600" dirty="0" smtClean="0"/>
              <a:t> </a:t>
            </a:r>
            <a:r>
              <a:rPr lang="ru-RU" sz="3600" dirty="0" smtClean="0">
                <a:solidFill>
                  <a:srgbClr val="0070C0"/>
                </a:solidFill>
              </a:rPr>
              <a:t>- это проявление организационных умений (регулятивные УУД) и навыков, а именно </a:t>
            </a:r>
            <a:r>
              <a:rPr lang="ru-RU" sz="3600" i="1" dirty="0" smtClean="0">
                <a:solidFill>
                  <a:srgbClr val="0070C0"/>
                </a:solidFill>
              </a:rPr>
              <a:t>способности ставить </a:t>
            </a:r>
            <a:r>
              <a:rPr lang="ru-RU" sz="3600" dirty="0" smtClean="0">
                <a:solidFill>
                  <a:srgbClr val="0070C0"/>
                </a:solidFill>
              </a:rPr>
              <a:t>и словесно </a:t>
            </a:r>
            <a:r>
              <a:rPr lang="ru-RU" sz="3600" i="1" dirty="0" smtClean="0">
                <a:solidFill>
                  <a:srgbClr val="0070C0"/>
                </a:solidFill>
              </a:rPr>
              <a:t>формулировать</a:t>
            </a:r>
            <a:r>
              <a:rPr lang="ru-RU" sz="3600" dirty="0" smtClean="0">
                <a:solidFill>
                  <a:srgbClr val="0070C0"/>
                </a:solidFill>
              </a:rPr>
              <a:t> цель деятельности, </a:t>
            </a:r>
            <a:r>
              <a:rPr lang="ru-RU" sz="3600" i="1" dirty="0" smtClean="0">
                <a:solidFill>
                  <a:srgbClr val="0070C0"/>
                </a:solidFill>
              </a:rPr>
              <a:t>планировать</a:t>
            </a:r>
            <a:r>
              <a:rPr lang="ru-RU" sz="3600" dirty="0" smtClean="0">
                <a:solidFill>
                  <a:srgbClr val="0070C0"/>
                </a:solidFill>
              </a:rPr>
              <a:t> и при необходимости </a:t>
            </a:r>
            <a:r>
              <a:rPr lang="ru-RU" sz="3600" i="1" dirty="0" smtClean="0">
                <a:solidFill>
                  <a:srgbClr val="0070C0"/>
                </a:solidFill>
              </a:rPr>
              <a:t>изменять</a:t>
            </a:r>
            <a:r>
              <a:rPr lang="ru-RU" sz="3600" dirty="0" smtClean="0">
                <a:solidFill>
                  <a:srgbClr val="0070C0"/>
                </a:solidFill>
              </a:rPr>
              <a:t> ее, словесно </a:t>
            </a:r>
            <a:r>
              <a:rPr lang="ru-RU" sz="3600" i="1" dirty="0" smtClean="0">
                <a:solidFill>
                  <a:srgbClr val="0070C0"/>
                </a:solidFill>
              </a:rPr>
              <a:t>аргументируя</a:t>
            </a:r>
            <a:r>
              <a:rPr lang="ru-RU" sz="3600" dirty="0" smtClean="0">
                <a:solidFill>
                  <a:srgbClr val="0070C0"/>
                </a:solidFill>
              </a:rPr>
              <a:t> эти изменения, </a:t>
            </a:r>
            <a:r>
              <a:rPr lang="ru-RU" sz="3600" i="1" dirty="0" smtClean="0">
                <a:solidFill>
                  <a:srgbClr val="0070C0"/>
                </a:solidFill>
              </a:rPr>
              <a:t>осуществлять</a:t>
            </a:r>
            <a:r>
              <a:rPr lang="ru-RU" sz="3600" dirty="0" smtClean="0">
                <a:solidFill>
                  <a:srgbClr val="0070C0"/>
                </a:solidFill>
              </a:rPr>
              <a:t> самоконтроль, самооценку, </a:t>
            </a:r>
            <a:r>
              <a:rPr lang="ru-RU" sz="3600" dirty="0" err="1" smtClean="0">
                <a:solidFill>
                  <a:srgbClr val="0070C0"/>
                </a:solidFill>
              </a:rPr>
              <a:t>самокоррекцию</a:t>
            </a:r>
            <a:r>
              <a:rPr lang="ru-RU" sz="3600" dirty="0" smtClean="0">
                <a:solidFill>
                  <a:srgbClr val="0070C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/>
          <a:lstStyle/>
          <a:p>
            <a:pPr algn="ctr"/>
            <a:r>
              <a:rPr lang="ru-RU" dirty="0" smtClean="0"/>
              <a:t>«Читательское пространство»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    </a:t>
            </a:r>
            <a:r>
              <a:rPr lang="ru-RU" sz="4000" i="1" dirty="0" smtClean="0">
                <a:solidFill>
                  <a:srgbClr val="0070C0"/>
                </a:solidFill>
              </a:rPr>
              <a:t>Это: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-Пробно-поисковые ситуации;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-Беседы-дискуссии;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-Сам задай вопрос;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-Приём устного словесного рисования;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-Словарно-стилистическая работа;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-Элементы драматизации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/>
          <a:lstStyle/>
          <a:p>
            <a:pPr algn="ctr"/>
            <a:r>
              <a:rPr lang="ru-RU" b="1" u="sng" dirty="0" smtClean="0"/>
              <a:t>«Чтение с остановками»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При работе с повествовательным текстом, учащимся ставится задача: по названию текста определить, о чём пойдёт речь в произведении, определить тематическую направленность текста, выделить героев текста, найти ключевые слова, соотнести иллюстрации к тексту с опорой на читательский опыт.</a:t>
            </a:r>
            <a:r>
              <a:rPr lang="ru-RU" sz="3200" i="1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sz="3200" i="1" dirty="0" smtClean="0">
                <a:solidFill>
                  <a:srgbClr val="0070C0"/>
                </a:solidFill>
              </a:rPr>
              <a:t>Данный прием способствует выработке у учащихся внимательного отношения к точке зрения другого человека и спокойного отказа от своей, если она недостаточно аргументирована или аргументы оказались несостоятельными.</a:t>
            </a:r>
            <a:endParaRPr lang="ru-RU" sz="3200" dirty="0" smtClean="0">
              <a:solidFill>
                <a:srgbClr val="0070C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/>
          <a:lstStyle/>
          <a:p>
            <a:pPr algn="ctr"/>
            <a:r>
              <a:rPr lang="ru-RU" b="1" u="sng" dirty="0" smtClean="0"/>
              <a:t>«Угадай вопрос».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Ученику, вышедшему к доске,  даю карточку с вопросами. Он, не читая вопроса вслух и не показывая, что написано на карточке, громко отвечает на него. Остальным нужно догадаться, каким был вопрос.  </a:t>
            </a:r>
          </a:p>
          <a:p>
            <a:pPr>
              <a:buNone/>
            </a:pPr>
            <a:r>
              <a:rPr lang="ru-RU" sz="3200" i="1" dirty="0" smtClean="0">
                <a:solidFill>
                  <a:srgbClr val="0070C0"/>
                </a:solidFill>
              </a:rPr>
              <a:t>Развивает речь, активизирует мыслительную деятельность </a:t>
            </a:r>
            <a:r>
              <a:rPr lang="ru-RU" sz="3200" i="1" dirty="0" smtClean="0">
                <a:solidFill>
                  <a:srgbClr val="0070C0"/>
                </a:solidFill>
              </a:rPr>
              <a:t>и более </a:t>
            </a:r>
            <a:r>
              <a:rPr lang="ru-RU" sz="3200" i="1" dirty="0" smtClean="0">
                <a:solidFill>
                  <a:srgbClr val="0070C0"/>
                </a:solidFill>
              </a:rPr>
              <a:t>прочно усваивают материал.</a:t>
            </a:r>
            <a:endParaRPr lang="ru-RU" sz="32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/>
          <a:lstStyle/>
          <a:p>
            <a:pPr algn="ctr"/>
            <a:r>
              <a:rPr lang="ru-RU" b="1" u="sng" dirty="0" smtClean="0"/>
              <a:t>«Знаю – хочу узнать – узнал»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Цель - развитие навыков самостоятельной работы с имеющейся информацией. </a:t>
            </a:r>
          </a:p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Прием, направленный </a:t>
            </a:r>
            <a:r>
              <a:rPr lang="ru-RU" sz="3200" i="1" dirty="0" smtClean="0">
                <a:solidFill>
                  <a:srgbClr val="0070C0"/>
                </a:solidFill>
              </a:rPr>
              <a:t>на развитие обратной связи в познавательном процессе,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i="1" dirty="0" smtClean="0">
                <a:solidFill>
                  <a:srgbClr val="0070C0"/>
                </a:solidFill>
              </a:rPr>
              <a:t>способ систематизации изучаемого материала.</a:t>
            </a:r>
            <a:r>
              <a:rPr lang="ru-RU" sz="3200" dirty="0" smtClean="0">
                <a:solidFill>
                  <a:srgbClr val="0070C0"/>
                </a:solidFill>
              </a:rPr>
              <a:t> При применении таблицы в учебном процессе </a:t>
            </a:r>
            <a:r>
              <a:rPr lang="ru-RU" sz="3200" i="1" dirty="0" smtClean="0">
                <a:solidFill>
                  <a:srgbClr val="0070C0"/>
                </a:solidFill>
              </a:rPr>
              <a:t>происходит двустороння активность: как со стороны учителя, так и со стороны учащихся</a:t>
            </a:r>
            <a:r>
              <a:rPr lang="ru-RU" sz="3200" dirty="0" smtClean="0">
                <a:solidFill>
                  <a:srgbClr val="0070C0"/>
                </a:solidFill>
              </a:rPr>
              <a:t>. В ходе заполнения таблицы ученики учатся </a:t>
            </a:r>
            <a:r>
              <a:rPr lang="ru-RU" sz="3200" i="1" dirty="0" smtClean="0">
                <a:solidFill>
                  <a:srgbClr val="0070C0"/>
                </a:solidFill>
              </a:rPr>
              <a:t>соотносить между собой уже знакомое и новое, определять свои познавательные запросы, опираясь при этом на уже известную информацию</a:t>
            </a:r>
            <a:r>
              <a:rPr lang="ru-RU" sz="3200" dirty="0" smtClean="0">
                <a:solidFill>
                  <a:srgbClr val="0070C0"/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498</TotalTime>
  <Words>578</Words>
  <Application>Microsoft Office PowerPoint</Application>
  <PresentationFormat>Экран (4:3)</PresentationFormat>
  <Paragraphs>60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 Формирования функциональной грамотности младших школьников на уроках русского языка и литературного чтения.                                                      Недбаева Светлана Викторовна,                                       учитель начальных классов </vt:lpstr>
      <vt:lpstr>Функциональная грамотность есть определенный уровень знаний, умений и навыков, обеспечивающих нормальное функционирование личности в системе социальных отношений, т.е. ее смысл состоит в приближении образовательной деятельности к жизни. </vt:lpstr>
      <vt:lpstr>Виды функциональной грамотности</vt:lpstr>
      <vt:lpstr>Слайд 4</vt:lpstr>
      <vt:lpstr>Слайд 5</vt:lpstr>
      <vt:lpstr>«Читательское пространство»</vt:lpstr>
      <vt:lpstr>«Чтение с остановками»</vt:lpstr>
      <vt:lpstr>«Угадай вопрос».</vt:lpstr>
      <vt:lpstr>«Знаю – хочу узнать – узнал»</vt:lpstr>
      <vt:lpstr>«Мозговой штурм»   Позволяет активизировать младших школьников, помочь разрешить проблему, формирует нестандартное мышление.   «Уголки» Использую на уроках литературного чтения при составлении характеристики героев какого-либо произведения.  «Создание викторины»  После изучения темы или нескольких тем дети самостоятельно, пользуясь учебными текстами, готовят вопросы.  «Тонкие и толстые вопросы» Способствует развитию мышления и внимания учащихся, а также развивает умение задавать вопросы.   </vt:lpstr>
      <vt:lpstr>Формирование функциональной грамотности на уроках русского языка</vt:lpstr>
      <vt:lpstr>Игровая форма </vt:lpstr>
      <vt:lpstr>Групповые формы</vt:lpstr>
      <vt:lpstr>Тестовые материалы</vt:lpstr>
      <vt:lpstr>Слайд 15</vt:lpstr>
      <vt:lpstr>Научиться действовать ученик может только в процессе самого действия, а каждодневная работа учителя на уроке, образовательные технологии, которые он выбирает, формируют функциональную грамотность учащихся, соответствующую их возрастной ступени. 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</dc:creator>
  <cp:lastModifiedBy>Windows</cp:lastModifiedBy>
  <cp:revision>50</cp:revision>
  <dcterms:created xsi:type="dcterms:W3CDTF">2022-04-07T03:00:05Z</dcterms:created>
  <dcterms:modified xsi:type="dcterms:W3CDTF">2022-04-09T11:51:26Z</dcterms:modified>
</cp:coreProperties>
</file>