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7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5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9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81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4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1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2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68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0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2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2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5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1227-A12C-408F-9B36-67A48B053F5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1A93F-0E4C-4E59-B73B-B502885A4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5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opedia.ru/12_72635_reshenie-zadach-po-teme-sistemi-schisleniya.html" TargetMode="External"/><Relationship Id="rId2" Type="http://schemas.openxmlformats.org/officeDocument/2006/relationships/hyperlink" Target="https://studopedia.ru/11_72744_mogushchestvennie-sili-vselenno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tudopedia.ru/3_112861_dvoichnoe-kodirovani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opedia.ru/9_26999_vosmerichnaya-sistema-schisleniya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3272" y="1304811"/>
            <a:ext cx="10579608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Перевод двоичных чисел в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шестнадцатеричные,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восьмеричные числа и наоборот «</a:t>
            </a: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методом триад и </a:t>
            </a:r>
            <a:r>
              <a:rPr lang="ru-RU" sz="4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тетрад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22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7928" y="2878137"/>
            <a:ext cx="101315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/>
          </a:p>
          <a:p>
            <a:r>
              <a:rPr lang="ru-RU" sz="3600" dirty="0" smtClean="0"/>
              <a:t>Для </a:t>
            </a:r>
            <a:r>
              <a:rPr lang="ru-RU" sz="3600" dirty="0"/>
              <a:t>перевода восьмеричного числа в </a:t>
            </a:r>
            <a:r>
              <a:rPr lang="ru-RU" sz="3600" dirty="0">
                <a:hlinkClick r:id="rId2"/>
              </a:rPr>
              <a:t>двоичную </a:t>
            </a:r>
            <a:r>
              <a:rPr lang="ru-RU" sz="3600" dirty="0" smtClean="0"/>
              <a:t>достаточно </a:t>
            </a:r>
            <a:r>
              <a:rPr lang="ru-RU" sz="3600" dirty="0"/>
              <a:t>заменить каждую восьмеричную цифру соответствующей ей двоичной комбинацией из </a:t>
            </a:r>
            <a:r>
              <a:rPr lang="ru-RU" sz="3600" dirty="0" smtClean="0"/>
              <a:t>таблицы</a:t>
            </a:r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41704" y="1222375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/>
              <a:t>Для представления одной цифры </a:t>
            </a:r>
            <a:r>
              <a:rPr lang="ru-RU" sz="3600" dirty="0" smtClean="0">
                <a:hlinkClick r:id="rId3"/>
              </a:rPr>
              <a:t>8-чной системы</a:t>
            </a:r>
            <a:r>
              <a:rPr lang="ru-RU" sz="3600" dirty="0" smtClean="0"/>
              <a:t> используется три </a:t>
            </a:r>
            <a:r>
              <a:rPr lang="ru-RU" sz="3600" dirty="0" smtClean="0">
                <a:hlinkClick r:id="rId4"/>
              </a:rPr>
              <a:t>двоичны</a:t>
            </a:r>
            <a:r>
              <a:rPr lang="ru-RU" sz="3600" dirty="0" smtClean="0"/>
              <a:t>х разряда (</a:t>
            </a:r>
            <a:r>
              <a:rPr lang="ru-RU" sz="3600" b="1" dirty="0" smtClean="0"/>
              <a:t>триада</a:t>
            </a:r>
            <a:r>
              <a:rPr lang="ru-RU" sz="3600" dirty="0" smtClean="0"/>
              <a:t>).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2298" y="237744"/>
            <a:ext cx="91274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Перевод  из восьмеричной в двоичную и обратно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445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847344" y="758953"/>
          <a:ext cx="3276600" cy="59394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0743"/>
                <a:gridCol w="500743"/>
                <a:gridCol w="500743"/>
                <a:gridCol w="500743"/>
                <a:gridCol w="286076"/>
                <a:gridCol w="530352"/>
                <a:gridCol w="457200"/>
              </a:tblGrid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626238" y="0"/>
            <a:ext cx="91274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Перевод  из восьмеричной в двоичную и обратно</a:t>
            </a:r>
          </a:p>
          <a:p>
            <a:endParaRPr lang="ru-RU" sz="3200" b="1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093928" y="1687522"/>
            <a:ext cx="6536267" cy="984649"/>
            <a:chOff x="317" y="3022"/>
            <a:chExt cx="4672" cy="601"/>
          </a:xfrm>
        </p:grpSpPr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611" y="3089"/>
              <a:ext cx="4378" cy="53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rgbClr val="0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2400" b="1" dirty="0"/>
                <a:t>  Каждая восьмеричная цифра может быть </a:t>
              </a:r>
              <a:br>
                <a:rPr lang="ru-RU" sz="2400" b="1" dirty="0"/>
              </a:br>
              <a:r>
                <a:rPr lang="ru-RU" sz="2400" b="1" dirty="0"/>
                <a:t>  записана как три двоичных (</a:t>
              </a:r>
              <a:r>
                <a:rPr lang="ru-RU" sz="2400" b="1" i="1" dirty="0">
                  <a:solidFill>
                    <a:schemeClr val="accent2"/>
                  </a:solidFill>
                </a:rPr>
                <a:t>триада</a:t>
              </a:r>
              <a:r>
                <a:rPr lang="ru-RU" sz="2400" b="1" dirty="0"/>
                <a:t>)!</a:t>
              </a:r>
            </a:p>
          </p:txBody>
        </p:sp>
        <p:sp>
          <p:nvSpPr>
            <p:cNvPr id="7" name="Oval 15"/>
            <p:cNvSpPr>
              <a:spLocks noChangeArrowheads="1"/>
            </p:cNvSpPr>
            <p:nvPr/>
          </p:nvSpPr>
          <p:spPr bwMode="auto">
            <a:xfrm>
              <a:off x="317" y="3022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4400" b="1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0019228" y="764868"/>
            <a:ext cx="1382713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8 = 2</a:t>
            </a:r>
            <a:r>
              <a:rPr lang="ru-RU" sz="3600" b="1" baseline="30000" dirty="0"/>
              <a:t>3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4623499" y="3947160"/>
            <a:ext cx="1847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/>
              <a:t> 1725</a:t>
            </a:r>
            <a:r>
              <a:rPr lang="ru-RU" sz="3600" b="1" baseline="-25000" dirty="0"/>
              <a:t>8 </a:t>
            </a:r>
            <a:r>
              <a:rPr lang="ru-RU" sz="3600" b="1" dirty="0"/>
              <a:t>=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6782499" y="4667885"/>
            <a:ext cx="4068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</a:rPr>
              <a:t>1   </a:t>
            </a:r>
            <a:r>
              <a:rPr lang="ru-RU" sz="3600" b="1" dirty="0" smtClean="0">
                <a:solidFill>
                  <a:schemeClr val="accent2"/>
                </a:solidFill>
              </a:rPr>
              <a:t>    </a:t>
            </a:r>
            <a:r>
              <a:rPr lang="ru-RU" sz="3600" b="1" dirty="0">
                <a:solidFill>
                  <a:schemeClr val="accent2"/>
                </a:solidFill>
              </a:rPr>
              <a:t>7     </a:t>
            </a:r>
            <a:r>
              <a:rPr lang="ru-RU" sz="3600" b="1" dirty="0" smtClean="0">
                <a:solidFill>
                  <a:schemeClr val="accent2"/>
                </a:solidFill>
              </a:rPr>
              <a:t>  </a:t>
            </a:r>
            <a:r>
              <a:rPr lang="ru-RU" sz="3600" b="1" dirty="0">
                <a:solidFill>
                  <a:schemeClr val="accent2"/>
                </a:solidFill>
              </a:rPr>
              <a:t>2   </a:t>
            </a:r>
            <a:r>
              <a:rPr lang="ru-RU" sz="3600" b="1" dirty="0" smtClean="0">
                <a:solidFill>
                  <a:schemeClr val="accent2"/>
                </a:solidFill>
              </a:rPr>
              <a:t>     </a:t>
            </a:r>
            <a:r>
              <a:rPr lang="ru-RU" sz="3600" b="1" dirty="0">
                <a:solidFill>
                  <a:schemeClr val="accent2"/>
                </a:solidFill>
              </a:rPr>
              <a:t>5</a:t>
            </a:r>
            <a:endParaRPr lang="ru-RU" sz="3600" b="1" baseline="-25000" dirty="0">
              <a:solidFill>
                <a:schemeClr val="accent2"/>
              </a:solidFill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6458649" y="3983673"/>
            <a:ext cx="971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00</a:t>
            </a:r>
            <a:r>
              <a:rPr lang="ru-RU" sz="3600" b="1" dirty="0"/>
              <a:t>1</a:t>
            </a:r>
            <a:endParaRPr lang="ru-RU" sz="3600" b="1" baseline="-25000" dirty="0"/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7503224" y="3983673"/>
            <a:ext cx="971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 dirty="0"/>
              <a:t> 111</a:t>
            </a:r>
            <a:endParaRPr lang="ru-RU" sz="3600" b="1" baseline="-25000" dirty="0"/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8474774" y="3983673"/>
            <a:ext cx="971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 dirty="0"/>
              <a:t> 010</a:t>
            </a:r>
            <a:endParaRPr lang="ru-RU" sz="3600" b="1" baseline="-25000" dirty="0"/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9519349" y="3983673"/>
            <a:ext cx="1152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 dirty="0"/>
              <a:t> 101</a:t>
            </a:r>
            <a:r>
              <a:rPr lang="ru-RU" sz="3600" b="1" baseline="-25000" dirty="0"/>
              <a:t>2</a:t>
            </a: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 rot="-5400000">
            <a:off x="6755512" y="4191635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</a:rPr>
              <a:t>{</a:t>
            </a:r>
            <a:endParaRPr lang="ru-RU" sz="5400">
              <a:solidFill>
                <a:schemeClr val="accent2"/>
              </a:solidFill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 rot="-5400000">
            <a:off x="7836599" y="4155122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</a:rPr>
              <a:t>{</a:t>
            </a:r>
            <a:endParaRPr lang="ru-RU" sz="5400">
              <a:solidFill>
                <a:schemeClr val="accent2"/>
              </a:solidFill>
            </a:endParaRPr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 rot="-5400000">
            <a:off x="8808149" y="4155122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</a:rPr>
              <a:t>{</a:t>
            </a:r>
            <a:endParaRPr lang="ru-RU" sz="5400">
              <a:solidFill>
                <a:schemeClr val="accent2"/>
              </a:solidFill>
            </a:endParaRP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 rot="-5400000">
            <a:off x="9887649" y="4155122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</a:rPr>
              <a:t>{</a:t>
            </a:r>
            <a:endParaRPr lang="ru-RU" sz="5400">
              <a:solidFill>
                <a:schemeClr val="accent2"/>
              </a:solidFill>
            </a:endParaRPr>
          </a:p>
        </p:txBody>
      </p:sp>
      <p:sp>
        <p:nvSpPr>
          <p:cNvPr id="2" name="Стрелка влево 1"/>
          <p:cNvSpPr/>
          <p:nvPr/>
        </p:nvSpPr>
        <p:spPr>
          <a:xfrm>
            <a:off x="3556040" y="1167318"/>
            <a:ext cx="960310" cy="3614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377244" y="1167318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0      0      1</a:t>
            </a:r>
            <a:endParaRPr lang="ru-RU" dirty="0"/>
          </a:p>
        </p:txBody>
      </p:sp>
      <p:sp>
        <p:nvSpPr>
          <p:cNvPr id="21" name="Стрелка влево 20"/>
          <p:cNvSpPr/>
          <p:nvPr/>
        </p:nvSpPr>
        <p:spPr>
          <a:xfrm>
            <a:off x="3556038" y="3367233"/>
            <a:ext cx="960311" cy="3614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334926" y="3412283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1     1      1</a:t>
            </a:r>
            <a:endParaRPr lang="ru-RU" dirty="0"/>
          </a:p>
        </p:txBody>
      </p:sp>
      <p:sp>
        <p:nvSpPr>
          <p:cNvPr id="23" name="Стрелка влево 22"/>
          <p:cNvSpPr/>
          <p:nvPr/>
        </p:nvSpPr>
        <p:spPr>
          <a:xfrm>
            <a:off x="3556039" y="2574452"/>
            <a:ext cx="960311" cy="3614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>
            <a:off x="3574948" y="1528742"/>
            <a:ext cx="960311" cy="3614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377244" y="1525277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0      1     0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324536" y="2664552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1      0      1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847644" y="5734756"/>
            <a:ext cx="57218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Ответ 1725</a:t>
            </a:r>
            <a:r>
              <a:rPr lang="ru-RU" sz="3600" b="1" baseline="-25000" dirty="0" smtClean="0"/>
              <a:t>8 </a:t>
            </a:r>
            <a:r>
              <a:rPr lang="ru-RU" sz="3600" b="1" dirty="0" smtClean="0"/>
              <a:t>= 1 111 010 101</a:t>
            </a:r>
            <a:r>
              <a:rPr lang="ru-RU" sz="3600" b="1" baseline="-25000" dirty="0" smtClean="0"/>
              <a:t>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4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3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77240" y="1984248"/>
            <a:ext cx="10259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Перевод </a:t>
            </a:r>
            <a:r>
              <a:rPr lang="ru-RU" sz="3600" dirty="0"/>
              <a:t>из двоичной системы в </a:t>
            </a:r>
            <a:r>
              <a:rPr lang="ru-RU" sz="3600" dirty="0">
                <a:hlinkClick r:id="rId2"/>
              </a:rPr>
              <a:t>восьмеричную</a:t>
            </a:r>
            <a:r>
              <a:rPr lang="ru-RU" sz="3600" dirty="0"/>
              <a:t> заключается в выделении троек двоичных цифр, начиная с </a:t>
            </a:r>
            <a:r>
              <a:rPr lang="ru-RU" sz="3600" i="1" dirty="0"/>
              <a:t>конца </a:t>
            </a:r>
            <a:r>
              <a:rPr lang="ru-RU" sz="3600" dirty="0"/>
              <a:t>двоичного числа и добавлении нулей слева для последней тройки, если в ней меньше трех цифр, например: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75734" y="425312"/>
            <a:ext cx="10556602" cy="66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b="1" dirty="0"/>
              <a:t>Перевод из двоичной </a:t>
            </a:r>
            <a:r>
              <a:rPr lang="ru-RU" sz="3600" b="1" dirty="0" smtClean="0"/>
              <a:t>системы в восьмеричную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2857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847344" y="758953"/>
          <a:ext cx="3276600" cy="59394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0743"/>
                <a:gridCol w="500743"/>
                <a:gridCol w="500743"/>
                <a:gridCol w="500743"/>
                <a:gridCol w="286076"/>
                <a:gridCol w="530352"/>
                <a:gridCol w="457200"/>
              </a:tblGrid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248302" y="-13600"/>
            <a:ext cx="11140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b="1" dirty="0"/>
              <a:t>Перевод из двоичной </a:t>
            </a:r>
            <a:r>
              <a:rPr lang="ru-RU" sz="3600" b="1" dirty="0" smtClean="0"/>
              <a:t>системы в восьмеричную</a:t>
            </a:r>
            <a:endParaRPr lang="ru-RU" sz="36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872165" y="981075"/>
            <a:ext cx="33826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/>
              <a:t>1100011101111</a:t>
            </a:r>
            <a:r>
              <a:rPr lang="ru-RU" sz="3600" b="1" baseline="-25000" dirty="0" smtClean="0"/>
              <a:t>2</a:t>
            </a:r>
            <a:endParaRPr lang="ru-RU" sz="3600" b="1" baseline="-250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306606" y="1868924"/>
            <a:ext cx="7676191" cy="52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Шаг 1</a:t>
            </a:r>
            <a:r>
              <a:rPr lang="ru-RU" sz="2800" b="1" dirty="0"/>
              <a:t>. Разбить на триады, начиная справа: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332415" y="2384425"/>
            <a:ext cx="4267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100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011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101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111</a:t>
            </a:r>
            <a:r>
              <a:rPr lang="ru-RU" sz="36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39025" y="3089046"/>
            <a:ext cx="70961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Шаг 2</a:t>
            </a:r>
            <a:r>
              <a:rPr lang="ru-RU" sz="2800" b="1" dirty="0"/>
              <a:t>. Каждую триаду записать одной </a:t>
            </a:r>
            <a:br>
              <a:rPr lang="ru-RU" sz="2800" b="1" dirty="0"/>
            </a:br>
            <a:r>
              <a:rPr lang="ru-RU" sz="2800" b="1" dirty="0"/>
              <a:t>            восьмеричной цифрой: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584827" y="4987768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7123416" y="4987768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7953940" y="4987768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5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8784464" y="4974715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7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91848" y="5881561"/>
            <a:ext cx="62880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Ответ:  </a:t>
            </a:r>
            <a:r>
              <a:rPr lang="ru-RU" sz="3600" b="1" dirty="0" smtClean="0"/>
              <a:t>1100011101111</a:t>
            </a:r>
            <a:r>
              <a:rPr lang="ru-RU" sz="3600" b="1" baseline="-25000" dirty="0" smtClean="0"/>
              <a:t>2</a:t>
            </a:r>
            <a:r>
              <a:rPr lang="ru-RU" sz="3600" b="1" dirty="0" smtClean="0"/>
              <a:t> </a:t>
            </a:r>
            <a:r>
              <a:rPr lang="ru-RU" sz="3600" b="1" dirty="0"/>
              <a:t>= </a:t>
            </a:r>
            <a:r>
              <a:rPr lang="ru-RU" sz="3600" b="1" dirty="0" smtClean="0"/>
              <a:t>14357</a:t>
            </a:r>
            <a:r>
              <a:rPr lang="ru-RU" sz="3600" b="1" baseline="-25000" dirty="0" smtClean="0"/>
              <a:t>8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332414" y="4268630"/>
            <a:ext cx="4267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100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011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101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111</a:t>
            </a:r>
            <a:r>
              <a:rPr lang="ru-RU" sz="36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6399818" y="4987768"/>
            <a:ext cx="418704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 rot="-5400000">
            <a:off x="8441565" y="1228432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{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 rot="-5400000">
            <a:off x="7763676" y="1229624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{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 rot="-5400000">
            <a:off x="7085523" y="1238230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{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 rot="-5400000">
            <a:off x="6400721" y="1239836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{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 rot="-5400000">
            <a:off x="5710005" y="1238231"/>
            <a:ext cx="22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{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77244" y="1167318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0      0      1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324536" y="2664552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1      0      1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334926" y="3412283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1     1      1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324536" y="1916821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0     1      1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305576" y="2305029"/>
            <a:ext cx="1467556" cy="271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1     0     0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54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1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1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1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1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1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1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81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1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1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41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1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1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1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1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47344" y="758953"/>
          <a:ext cx="3276600" cy="59394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0743"/>
                <a:gridCol w="500743"/>
                <a:gridCol w="500743"/>
                <a:gridCol w="500743"/>
                <a:gridCol w="286076"/>
                <a:gridCol w="530352"/>
                <a:gridCol w="457200"/>
              </a:tblGrid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03504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 dirty="0"/>
              <a:t>Перевод  </a:t>
            </a:r>
            <a:r>
              <a:rPr lang="ru-RU" sz="3000" b="1" dirty="0" smtClean="0"/>
              <a:t>из 16-ой с. </a:t>
            </a:r>
            <a:r>
              <a:rPr lang="ru-RU" sz="3000" b="1" dirty="0"/>
              <a:t>с</a:t>
            </a:r>
            <a:r>
              <a:rPr lang="ru-RU" sz="3000" b="1" dirty="0" smtClean="0"/>
              <a:t>. в </a:t>
            </a:r>
            <a:r>
              <a:rPr lang="ru-RU" sz="3000" b="1" dirty="0"/>
              <a:t>двоичную систему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0307491" y="924503"/>
            <a:ext cx="1636713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/>
              <a:t>16</a:t>
            </a:r>
            <a:r>
              <a:rPr lang="ru-RU" sz="3600" b="1" dirty="0"/>
              <a:t> = 2</a:t>
            </a:r>
            <a:r>
              <a:rPr lang="en-US" sz="3600" b="1" baseline="30000" dirty="0"/>
              <a:t>4</a:t>
            </a:r>
            <a:endParaRPr lang="ru-RU" sz="3600" b="1" baseline="30000" dirty="0"/>
          </a:p>
        </p:txBody>
      </p:sp>
      <p:grpSp>
        <p:nvGrpSpPr>
          <p:cNvPr id="15" name="Group 26"/>
          <p:cNvGrpSpPr>
            <a:grpSpLocks/>
          </p:cNvGrpSpPr>
          <p:nvPr/>
        </p:nvGrpSpPr>
        <p:grpSpPr bwMode="auto">
          <a:xfrm>
            <a:off x="4123944" y="1844820"/>
            <a:ext cx="7766050" cy="904730"/>
            <a:chOff x="363" y="2137"/>
            <a:chExt cx="5148" cy="601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657" y="2204"/>
              <a:ext cx="4854" cy="53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rgbClr val="0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2400" b="1" dirty="0"/>
                <a:t>  Каждая шестнадцатеричная цифра может быть </a:t>
              </a:r>
              <a:br>
                <a:rPr lang="ru-RU" sz="2400" b="1" dirty="0"/>
              </a:br>
              <a:r>
                <a:rPr lang="ru-RU" sz="2400" b="1" dirty="0"/>
                <a:t>  записана как четыре двоичных (</a:t>
              </a:r>
              <a:r>
                <a:rPr lang="ru-RU" sz="2400" b="1" i="1" dirty="0" err="1">
                  <a:solidFill>
                    <a:schemeClr val="accent2"/>
                  </a:solidFill>
                </a:rPr>
                <a:t>тетрада</a:t>
              </a:r>
              <a:r>
                <a:rPr lang="ru-RU" sz="2400" b="1" dirty="0"/>
                <a:t>)!</a:t>
              </a:r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363" y="2137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4400" b="1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4634486" y="4188693"/>
            <a:ext cx="1800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/>
              <a:t>7</a:t>
            </a:r>
            <a:r>
              <a:rPr lang="en-US" sz="3600" b="1" dirty="0" smtClean="0"/>
              <a:t>B1A</a:t>
            </a:r>
            <a:r>
              <a:rPr lang="en-US" sz="3600" b="1" baseline="-25000" dirty="0" smtClean="0"/>
              <a:t>16</a:t>
            </a:r>
            <a:r>
              <a:rPr lang="ru-RU" sz="3600" b="1" baseline="-25000" dirty="0" smtClean="0"/>
              <a:t> </a:t>
            </a:r>
            <a:r>
              <a:rPr lang="ru-RU" sz="3600" b="1" dirty="0"/>
              <a:t>=</a:t>
            </a: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6866511" y="4909418"/>
            <a:ext cx="5040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7</a:t>
            </a:r>
            <a:r>
              <a:rPr lang="ru-RU" sz="3600" b="1" dirty="0">
                <a:solidFill>
                  <a:schemeClr val="accent2"/>
                </a:solidFill>
              </a:rPr>
              <a:t>      </a:t>
            </a:r>
            <a:r>
              <a:rPr lang="en-US" sz="3600" b="1" dirty="0" smtClean="0">
                <a:solidFill>
                  <a:schemeClr val="accent2"/>
                </a:solidFill>
              </a:rPr>
              <a:t>     B</a:t>
            </a:r>
            <a:r>
              <a:rPr lang="ru-RU" sz="3600" b="1" dirty="0" smtClean="0">
                <a:solidFill>
                  <a:schemeClr val="accent2"/>
                </a:solidFill>
              </a:rPr>
              <a:t>    </a:t>
            </a:r>
            <a:r>
              <a:rPr lang="en-US" sz="3600" b="1" dirty="0" smtClean="0">
                <a:solidFill>
                  <a:schemeClr val="accent2"/>
                </a:solidFill>
              </a:rPr>
              <a:t>  </a:t>
            </a:r>
            <a:r>
              <a:rPr lang="ru-RU" sz="3600" b="1" dirty="0" smtClean="0">
                <a:solidFill>
                  <a:schemeClr val="accent2"/>
                </a:solidFill>
              </a:rPr>
              <a:t>  </a:t>
            </a:r>
            <a:r>
              <a:rPr lang="en-US" sz="3600" b="1" dirty="0" smtClean="0">
                <a:solidFill>
                  <a:schemeClr val="accent2"/>
                </a:solidFill>
              </a:rPr>
              <a:t> 1</a:t>
            </a:r>
            <a:r>
              <a:rPr lang="ru-RU" sz="3600" b="1" dirty="0" smtClean="0">
                <a:solidFill>
                  <a:schemeClr val="accent2"/>
                </a:solidFill>
              </a:rPr>
              <a:t>    </a:t>
            </a:r>
            <a:r>
              <a:rPr lang="en-US" sz="3600" b="1" dirty="0" smtClean="0">
                <a:solidFill>
                  <a:schemeClr val="accent2"/>
                </a:solidFill>
              </a:rPr>
              <a:t>  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b="1" dirty="0" smtClean="0">
                <a:solidFill>
                  <a:schemeClr val="accent2"/>
                </a:solidFill>
              </a:rPr>
              <a:t>  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b="1" dirty="0">
                <a:solidFill>
                  <a:schemeClr val="accent2"/>
                </a:solidFill>
              </a:rPr>
              <a:t>A</a:t>
            </a:r>
            <a:endParaRPr lang="ru-RU" sz="3600" b="1" baseline="-25000" dirty="0">
              <a:solidFill>
                <a:schemeClr val="accent2"/>
              </a:solidFill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6469636" y="4225206"/>
            <a:ext cx="1223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/>
              <a:t> </a:t>
            </a:r>
            <a:r>
              <a:rPr lang="ru-RU" sz="3600" b="1">
                <a:solidFill>
                  <a:srgbClr val="FF0000"/>
                </a:solidFill>
              </a:rPr>
              <a:t>0</a:t>
            </a:r>
            <a:r>
              <a:rPr lang="ru-RU" sz="3600" b="1"/>
              <a:t>1</a:t>
            </a:r>
            <a:r>
              <a:rPr lang="en-US" sz="3600" b="1"/>
              <a:t>11</a:t>
            </a:r>
            <a:endParaRPr lang="ru-RU" sz="3600" b="1" baseline="-2500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 rot="-5400000">
            <a:off x="6869686" y="436649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600">
                <a:solidFill>
                  <a:schemeClr val="accent2"/>
                </a:solidFill>
              </a:rPr>
              <a:t>{</a:t>
            </a:r>
            <a:endParaRPr lang="ru-RU" sz="6600">
              <a:solidFill>
                <a:schemeClr val="accent2"/>
              </a:solidFill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 rot="-5400000">
            <a:off x="8201599" y="436649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600">
                <a:solidFill>
                  <a:schemeClr val="accent2"/>
                </a:solidFill>
              </a:rPr>
              <a:t>{</a:t>
            </a:r>
            <a:endParaRPr lang="ru-RU" sz="6600">
              <a:solidFill>
                <a:schemeClr val="accent2"/>
              </a:solidFill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7730111" y="4225206"/>
            <a:ext cx="1223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 dirty="0"/>
              <a:t> </a:t>
            </a:r>
            <a:r>
              <a:rPr lang="en-US" sz="3600" b="1" dirty="0" smtClean="0"/>
              <a:t>1011</a:t>
            </a:r>
            <a:endParaRPr lang="ru-RU" sz="3600" b="1" baseline="-25000" dirty="0"/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8990586" y="4225206"/>
            <a:ext cx="1223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/>
              <a:t> 0</a:t>
            </a:r>
            <a:r>
              <a:rPr lang="en-US" sz="3600" b="1"/>
              <a:t>001</a:t>
            </a:r>
            <a:endParaRPr lang="ru-RU" sz="3600" b="1" baseline="-25000"/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10251061" y="4225206"/>
            <a:ext cx="13668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r>
              <a:rPr lang="ru-RU" sz="3600" b="1"/>
              <a:t> </a:t>
            </a:r>
            <a:r>
              <a:rPr lang="en-US" sz="3600" b="1"/>
              <a:t>1010</a:t>
            </a:r>
            <a:r>
              <a:rPr lang="en-US" sz="3600" b="1" baseline="-25000"/>
              <a:t>2</a:t>
            </a:r>
            <a:endParaRPr lang="ru-RU" sz="3600" b="1" baseline="-25000"/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 rot="-5400000">
            <a:off x="9425561" y="4329980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600">
                <a:solidFill>
                  <a:schemeClr val="accent2"/>
                </a:solidFill>
              </a:rPr>
              <a:t>{</a:t>
            </a:r>
            <a:endParaRPr lang="ru-RU" sz="6600">
              <a:solidFill>
                <a:schemeClr val="accent2"/>
              </a:solidFill>
            </a:endParaRPr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 rot="-5400000">
            <a:off x="10686036" y="4329980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600">
                <a:solidFill>
                  <a:schemeClr val="accent2"/>
                </a:solidFill>
              </a:rPr>
              <a:t>{</a:t>
            </a:r>
            <a:endParaRPr lang="ru-RU" sz="66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5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847344" y="758953"/>
          <a:ext cx="3276600" cy="59394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0743"/>
                <a:gridCol w="500743"/>
                <a:gridCol w="500743"/>
                <a:gridCol w="500743"/>
                <a:gridCol w="286076"/>
                <a:gridCol w="530352"/>
                <a:gridCol w="457200"/>
              </a:tblGrid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/>
                </a:tc>
              </a:tr>
              <a:tr h="37121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235201" y="67443"/>
            <a:ext cx="992169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 dirty="0"/>
              <a:t>Перевод из двоичной </a:t>
            </a:r>
            <a:r>
              <a:rPr lang="ru-RU" sz="3000" b="1" dirty="0" smtClean="0"/>
              <a:t>системы в шестнадцатеричную</a:t>
            </a:r>
            <a:endParaRPr lang="ru-RU" sz="3000" b="1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333946" y="981075"/>
            <a:ext cx="3656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1001011101111</a:t>
            </a:r>
            <a:r>
              <a:rPr lang="ru-RU" sz="3600" b="1" baseline="-25000"/>
              <a:t>2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282896" y="1700212"/>
            <a:ext cx="7825977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Шаг 1</a:t>
            </a:r>
            <a:r>
              <a:rPr lang="ru-RU" sz="2800" b="1" dirty="0"/>
              <a:t>. Разбить на </a:t>
            </a:r>
            <a:r>
              <a:rPr lang="ru-RU" sz="2800" b="1" dirty="0" err="1"/>
              <a:t>тетрады</a:t>
            </a:r>
            <a:r>
              <a:rPr lang="ru-RU" sz="2800" b="1" dirty="0"/>
              <a:t>, начиная справа: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794196" y="2384425"/>
            <a:ext cx="479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000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ru-RU" sz="36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0010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1110 </a:t>
            </a:r>
            <a:r>
              <a:rPr lang="ru-RU" sz="36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1111</a:t>
            </a:r>
            <a:r>
              <a:rPr lang="ru-RU" sz="36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317821" y="3140075"/>
            <a:ext cx="7250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Шаг 2</a:t>
            </a:r>
            <a:r>
              <a:rPr lang="ru-RU" sz="2800" b="1"/>
              <a:t>. Каждую тетраду записать одной </a:t>
            </a:r>
            <a:br>
              <a:rPr lang="ru-RU" sz="2800" b="1"/>
            </a:br>
            <a:r>
              <a:rPr lang="ru-RU" sz="2800" b="1"/>
              <a:t>            шестнадцатеричной цифрой: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865633" y="4148138"/>
            <a:ext cx="43973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000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0010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1110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3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3600" b="1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225996" y="4760913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/>
              <a:t>1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7372171" y="4760913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/>
              <a:t>2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8519933" y="4760913"/>
            <a:ext cx="4889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/>
              <a:t>E</a:t>
            </a:r>
            <a:endParaRPr lang="ru-RU" sz="3600" b="1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9718496" y="4760913"/>
            <a:ext cx="465192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/>
              <a:t>A</a:t>
            </a:r>
            <a:endParaRPr lang="ru-RU" sz="3600" b="1" dirty="0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354333" y="5624513"/>
            <a:ext cx="62406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Ответ:  </a:t>
            </a:r>
            <a:r>
              <a:rPr lang="ru-RU" sz="3600" b="1" dirty="0" smtClean="0"/>
              <a:t>1001011101</a:t>
            </a:r>
            <a:r>
              <a:rPr lang="en-US" sz="3600" b="1" dirty="0" smtClean="0"/>
              <a:t>0</a:t>
            </a: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r>
              <a:rPr lang="ru-RU" sz="3600" b="1" baseline="-25000" dirty="0" smtClean="0"/>
              <a:t>2</a:t>
            </a:r>
            <a:r>
              <a:rPr lang="ru-RU" sz="3600" b="1" dirty="0" smtClean="0"/>
              <a:t> </a:t>
            </a:r>
            <a:r>
              <a:rPr lang="ru-RU" sz="3600" b="1" dirty="0"/>
              <a:t>= 12</a:t>
            </a:r>
            <a:r>
              <a:rPr lang="en-US" sz="3600" b="1" dirty="0" smtClean="0"/>
              <a:t>EA</a:t>
            </a:r>
            <a:r>
              <a:rPr lang="en-US" sz="3600" b="1" baseline="-25000" dirty="0" smtClean="0"/>
              <a:t>16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2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649</Words>
  <Application>Microsoft Office PowerPoint</Application>
  <PresentationFormat>Широкоэкранный</PresentationFormat>
  <Paragraphs>417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9</cp:revision>
  <dcterms:created xsi:type="dcterms:W3CDTF">2022-10-17T23:07:43Z</dcterms:created>
  <dcterms:modified xsi:type="dcterms:W3CDTF">2022-10-18T22:58:09Z</dcterms:modified>
</cp:coreProperties>
</file>