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307" r:id="rId2"/>
    <p:sldId id="309" r:id="rId3"/>
    <p:sldId id="287" r:id="rId4"/>
    <p:sldId id="310" r:id="rId5"/>
    <p:sldId id="315" r:id="rId6"/>
    <p:sldId id="311" r:id="rId7"/>
    <p:sldId id="316" r:id="rId8"/>
    <p:sldId id="317" r:id="rId9"/>
    <p:sldId id="300" r:id="rId10"/>
    <p:sldId id="274" r:id="rId11"/>
    <p:sldId id="304" r:id="rId12"/>
    <p:sldId id="305" r:id="rId13"/>
    <p:sldId id="289" r:id="rId14"/>
    <p:sldId id="290" r:id="rId15"/>
    <p:sldId id="291" r:id="rId16"/>
    <p:sldId id="312" r:id="rId17"/>
    <p:sldId id="313" r:id="rId18"/>
    <p:sldId id="303" r:id="rId19"/>
    <p:sldId id="306" r:id="rId20"/>
    <p:sldId id="31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CC0066"/>
    <a:srgbClr val="FF6600"/>
    <a:srgbClr val="009900"/>
    <a:srgbClr val="33CC33"/>
    <a:srgbClr val="FF00FF"/>
    <a:srgbClr val="008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E26A4A-5E16-41E0-B11E-03C8E11099A0}" type="datetimeFigureOut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78AD26-0C7C-4D3F-AF22-6B799C83F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ED045-1C5B-4883-87A2-202ECB52C722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F2B3F-7977-4050-93F5-9AB04B6B6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3890-D420-4571-8FA9-272DCB997CCD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225C-FCB2-48CC-90F3-5EE4C4602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9B5AE-3877-4D07-A853-F1C694F6C24C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E54C6-372B-4C2B-9AB3-CABD1F6AE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301A-2680-4E0A-A906-3933AE7CBA38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3231-0022-4B7E-B994-48DFACCBD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1C736-3E87-4E97-813A-82637B5D1C11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DA416-01D8-410C-86F7-BDC632CDD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5B434-55E2-490B-8538-23DAEC4DA814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354C8-309B-4E52-9821-0EF972067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64CC-CCE8-4786-A0D9-A802041F29D6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C228-8CB1-4BA3-BCA5-7D86C08D8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4487-7317-400A-A350-957BA55F6997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B738-F529-4EEA-A277-F625B40FA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9CA9A-5133-4855-A49F-03E3826ED84E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4E88-5EB2-4132-9083-D606D77AC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E4069-6604-44F1-B867-246E15C1F556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C182-F372-469F-AF06-0DF2473C4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981D-630E-43CC-963F-0DE5AE6888F6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A92C-8E18-422A-9819-5794F3F6A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65AD7E-A225-4689-AE1D-59251332CDF5}" type="datetime1">
              <a:rPr lang="ru-RU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E1BD9D-ACD6-4ED5-8D4D-663616ECD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611560" y="1992362"/>
            <a:ext cx="752755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800" b="1" dirty="0">
                <a:solidFill>
                  <a:srgbClr val="006600"/>
                </a:solidFill>
                <a:latin typeface="Times New Roman" pitchFamily="18" charset="0"/>
              </a:rPr>
              <a:t>«Текст. </a:t>
            </a:r>
          </a:p>
          <a:p>
            <a:pPr algn="ctr"/>
            <a:r>
              <a:rPr lang="ru-RU" sz="4800" b="1" dirty="0">
                <a:solidFill>
                  <a:srgbClr val="006600"/>
                </a:solidFill>
                <a:latin typeface="Times New Roman" pitchFamily="18" charset="0"/>
              </a:rPr>
              <a:t>Типы текстов.»</a:t>
            </a:r>
          </a:p>
          <a:p>
            <a:pPr algn="ctr"/>
            <a:r>
              <a:rPr lang="ru-RU" sz="4800" b="1" dirty="0">
                <a:solidFill>
                  <a:srgbClr val="006600"/>
                </a:solidFill>
                <a:latin typeface="Times New Roman" pitchFamily="18" charset="0"/>
              </a:rPr>
              <a:t>3 класс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2A3DF86-E661-41B8-BCB6-BD100FD98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58" y="4677448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России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675" y="2924175"/>
            <a:ext cx="3143250" cy="1428750"/>
          </a:xfrm>
          <a:prstGeom prst="round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>
                <a:solidFill>
                  <a:srgbClr val="C00000"/>
                </a:solidFill>
                <a:latin typeface="Times New Roman" pitchFamily="18" charset="0"/>
              </a:rPr>
              <a:t>Речь</a:t>
            </a:r>
          </a:p>
        </p:txBody>
      </p:sp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2000250" y="285750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  <a:latin typeface="Times New Roman" pitchFamily="18" charset="0"/>
              </a:rPr>
              <a:t>     Виды речи</a:t>
            </a:r>
          </a:p>
        </p:txBody>
      </p:sp>
      <p:sp>
        <p:nvSpPr>
          <p:cNvPr id="6" name="Стрелка вверх 5"/>
          <p:cNvSpPr>
            <a:spLocks noChangeArrowheads="1"/>
          </p:cNvSpPr>
          <p:nvPr/>
        </p:nvSpPr>
        <p:spPr bwMode="auto">
          <a:xfrm rot="-2770123">
            <a:off x="3018631" y="2029619"/>
            <a:ext cx="484188" cy="977900"/>
          </a:xfrm>
          <a:prstGeom prst="up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Стрелка вверх 6"/>
          <p:cNvSpPr>
            <a:spLocks noChangeArrowheads="1"/>
          </p:cNvSpPr>
          <p:nvPr/>
        </p:nvSpPr>
        <p:spPr bwMode="auto">
          <a:xfrm rot="10800000">
            <a:off x="4284663" y="4365625"/>
            <a:ext cx="484187" cy="1049338"/>
          </a:xfrm>
          <a:prstGeom prst="upArrow">
            <a:avLst>
              <a:gd name="adj1" fmla="val 50000"/>
              <a:gd name="adj2" fmla="val 53679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8" name="Стрелка вверх 7"/>
          <p:cNvSpPr>
            <a:spLocks noChangeArrowheads="1"/>
          </p:cNvSpPr>
          <p:nvPr/>
        </p:nvSpPr>
        <p:spPr bwMode="auto">
          <a:xfrm rot="2985347">
            <a:off x="5323681" y="2029619"/>
            <a:ext cx="484188" cy="977900"/>
          </a:xfrm>
          <a:prstGeom prst="up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95963" y="1196975"/>
            <a:ext cx="3062287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chemeClr val="folHlink"/>
                </a:solidFill>
                <a:latin typeface="Times New Roman" pitchFamily="18" charset="0"/>
              </a:rPr>
              <a:t>Письменная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43213" y="5373688"/>
            <a:ext cx="342900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chemeClr val="folHlink"/>
                </a:solidFill>
                <a:latin typeface="Times New Roman" pitchFamily="18" charset="0"/>
              </a:rPr>
              <a:t>Внутренняя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850" y="1268413"/>
            <a:ext cx="266700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chemeClr val="folHlink"/>
                </a:solidFill>
                <a:latin typeface="Times New Roman" pitchFamily="18" charset="0"/>
              </a:rPr>
              <a:t>Устная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2987675" y="1374775"/>
            <a:ext cx="51514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 b="1">
                <a:solidFill>
                  <a:srgbClr val="006600"/>
                </a:solidFill>
                <a:latin typeface="Times New Roman" pitchFamily="18" charset="0"/>
              </a:rPr>
              <a:t>Текст. </a:t>
            </a:r>
          </a:p>
          <a:p>
            <a:pPr algn="ctr"/>
            <a:r>
              <a:rPr lang="ru-RU" sz="4800" b="1">
                <a:solidFill>
                  <a:srgbClr val="006600"/>
                </a:solidFill>
                <a:latin typeface="Times New Roman" pitchFamily="18" charset="0"/>
              </a:rPr>
              <a:t>Типы текстов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354137"/>
          </a:xfrm>
        </p:spPr>
        <p:txBody>
          <a:bodyPr/>
          <a:lstStyle/>
          <a:p>
            <a:pPr eaLnBrk="1" hangingPunct="1"/>
            <a:r>
              <a:rPr lang="ru-RU" b="1">
                <a:solidFill>
                  <a:schemeClr val="accent2"/>
                </a:solidFill>
                <a:latin typeface="Times New Roman" pitchFamily="18" charset="0"/>
              </a:rPr>
              <a:t>Цели урока: вспомнить …</a:t>
            </a:r>
            <a:r>
              <a:rPr lang="ru-RU" i="1"/>
              <a:t> </a:t>
            </a:r>
            <a:endParaRPr lang="ru-RU"/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что такое текст</a:t>
            </a:r>
          </a:p>
          <a:p>
            <a:pPr eaLnBrk="1" hangingPunct="1"/>
            <a:endParaRPr lang="ru-RU" sz="3600" b="1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признаки текста</a:t>
            </a:r>
          </a:p>
          <a:p>
            <a:pPr eaLnBrk="1" hangingPunct="1">
              <a:buFont typeface="Arial" charset="0"/>
              <a:buNone/>
            </a:pPr>
            <a:endParaRPr lang="ru-RU" sz="3600" b="1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какие типы текстов бывают</a:t>
            </a:r>
          </a:p>
          <a:p>
            <a:pPr eaLnBrk="1" hangingPunct="1"/>
            <a:endParaRPr lang="ru-RU" sz="3600" b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Что такое текст?</a:t>
            </a:r>
            <a:b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</a:rPr>
              <a:t>(Выберите правильный ответ)</a:t>
            </a:r>
            <a:endParaRPr lang="ru-RU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</a:rPr>
              <a:t>Это много предложений.</a:t>
            </a:r>
          </a:p>
          <a:p>
            <a:endParaRPr lang="ru-RU" b="1" dirty="0">
              <a:solidFill>
                <a:srgbClr val="000099"/>
              </a:solidFill>
              <a:latin typeface="Times New Roman" pitchFamily="18" charset="0"/>
            </a:endParaRP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</a:rPr>
              <a:t>Это предложение, записанное в тетрадь.</a:t>
            </a:r>
          </a:p>
          <a:p>
            <a:pPr>
              <a:buFont typeface="Arial" charset="0"/>
              <a:buNone/>
            </a:pPr>
            <a:endParaRPr lang="ru-RU" b="1" dirty="0">
              <a:solidFill>
                <a:srgbClr val="000099"/>
              </a:solidFill>
              <a:latin typeface="Times New Roman" pitchFamily="18" charset="0"/>
            </a:endParaRP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</a:rPr>
              <a:t>Это два или несколько предложений, связанных по смыслу.</a:t>
            </a:r>
          </a:p>
          <a:p>
            <a:endParaRPr lang="ru-RU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04800" y="1447800"/>
            <a:ext cx="8299450" cy="1044575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chemeClr val="bg2"/>
                </a:solidFill>
                <a:latin typeface="Times New Roman" pitchFamily="18" charset="0"/>
              </a:rPr>
              <a:t>Два или несколько предложений.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4213" y="2565400"/>
            <a:ext cx="3200400" cy="1981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Times New Roman" pitchFamily="18" charset="0"/>
              </a:rPr>
              <a:t>Тема</a:t>
            </a:r>
          </a:p>
          <a:p>
            <a:pPr algn="ctr">
              <a:defRPr/>
            </a:pPr>
            <a:r>
              <a:rPr lang="ru-RU" sz="3200" b="1">
                <a:solidFill>
                  <a:schemeClr val="tx1"/>
                </a:solidFill>
                <a:latin typeface="Times New Roman" pitchFamily="18" charset="0"/>
              </a:rPr>
              <a:t>(то о чём говорится в тексте)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76825" y="2565400"/>
            <a:ext cx="2971800" cy="1981200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Главная мысль - идея</a:t>
            </a:r>
          </a:p>
          <a:p>
            <a:pPr algn="ctr">
              <a:defRPr/>
            </a:pPr>
            <a:r>
              <a:rPr lang="ru-RU" sz="3200" b="1">
                <a:solidFill>
                  <a:schemeClr val="tx1"/>
                </a:solidFill>
                <a:latin typeface="Times New Roman" pitchFamily="18" charset="0"/>
              </a:rPr>
              <a:t>(чему учит)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3850" y="4652963"/>
            <a:ext cx="8424863" cy="1296987"/>
          </a:xfrm>
          <a:prstGeom prst="rect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>
                <a:solidFill>
                  <a:srgbClr val="000099"/>
                </a:solidFill>
                <a:latin typeface="Times New Roman" pitchFamily="18" charset="0"/>
              </a:rPr>
              <a:t>Предложения расположены в определённой последовательности. Они связаны по смыслу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5288" y="6021388"/>
            <a:ext cx="8305800" cy="836612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CC0099"/>
                </a:solidFill>
                <a:latin typeface="Times New Roman" pitchFamily="18" charset="0"/>
              </a:rPr>
              <a:t>Текст выражает законченную мысль.</a:t>
            </a: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 flipV="1">
            <a:off x="381000" y="0"/>
            <a:ext cx="8229600" cy="1371600"/>
          </a:xfrm>
          <a:prstGeom prst="triangle">
            <a:avLst>
              <a:gd name="adj" fmla="val 4777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Заголовок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4438" y="214313"/>
            <a:ext cx="6870700" cy="6429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b="1"/>
              <a:t>    </a:t>
            </a:r>
            <a:r>
              <a:rPr lang="ru-RU" b="1">
                <a:solidFill>
                  <a:srgbClr val="C00000"/>
                </a:solidFill>
              </a:rPr>
              <a:t>Типы текстов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857250"/>
            <a:ext cx="8715375" cy="5857875"/>
          </a:xfrm>
          <a:ln>
            <a:solidFill>
              <a:srgbClr val="0000CC"/>
            </a:solidFill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u="sng">
                <a:solidFill>
                  <a:srgbClr val="006600"/>
                </a:solidFill>
              </a:rPr>
              <a:t>Повествование</a:t>
            </a:r>
            <a:r>
              <a:rPr lang="ru-RU" b="1">
                <a:solidFill>
                  <a:srgbClr val="006600"/>
                </a:solidFill>
              </a:rPr>
              <a:t>  </a:t>
            </a:r>
            <a:endParaRPr lang="ru-RU" b="1">
              <a:solidFill>
                <a:schemeClr val="bg2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1600" b="1">
              <a:solidFill>
                <a:srgbClr val="6600CC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>
                <a:solidFill>
                  <a:srgbClr val="6600CC"/>
                </a:solidFill>
              </a:rPr>
              <a:t>      </a:t>
            </a:r>
            <a:r>
              <a:rPr lang="ru-RU" sz="2800" b="1">
                <a:solidFill>
                  <a:srgbClr val="6600CC"/>
                </a:solidFill>
              </a:rPr>
              <a:t>Что, когда, где                      Смена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800" b="1">
                <a:solidFill>
                  <a:srgbClr val="6600CC"/>
                </a:solidFill>
              </a:rPr>
              <a:t>    случилось?                     кадров фильма</a:t>
            </a:r>
            <a:endParaRPr lang="ru-RU" sz="1000" b="1">
              <a:solidFill>
                <a:schemeClr val="bg2"/>
              </a:solidFill>
            </a:endParaRP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b="1" u="sng">
                <a:solidFill>
                  <a:srgbClr val="006600"/>
                </a:solidFill>
              </a:rPr>
              <a:t>Описание</a:t>
            </a:r>
            <a:r>
              <a:rPr lang="ru-RU" b="1">
                <a:solidFill>
                  <a:srgbClr val="006600"/>
                </a:solidFill>
              </a:rPr>
              <a:t>   </a:t>
            </a:r>
            <a:r>
              <a:rPr lang="ru-RU" sz="3600" b="1">
                <a:solidFill>
                  <a:srgbClr val="006600"/>
                </a:solidFill>
              </a:rPr>
              <a:t>                            </a:t>
            </a:r>
            <a:endParaRPr lang="ru-RU" sz="3600" b="1">
              <a:solidFill>
                <a:schemeClr val="bg2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1600" b="1">
              <a:solidFill>
                <a:srgbClr val="6600CC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800" b="1">
                <a:solidFill>
                  <a:srgbClr val="6600CC"/>
                </a:solidFill>
              </a:rPr>
              <a:t>               Какой?                           Картина 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800" b="1">
                <a:solidFill>
                  <a:srgbClr val="6600CC"/>
                </a:solidFill>
              </a:rPr>
              <a:t>               Какая?                      (Изображение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800" b="1">
                <a:solidFill>
                  <a:srgbClr val="6600CC"/>
                </a:solidFill>
              </a:rPr>
              <a:t>               Какое?                          «замерло»)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b="1" u="sng">
                <a:solidFill>
                  <a:srgbClr val="006600"/>
                </a:solidFill>
              </a:rPr>
              <a:t>Рассуждение</a:t>
            </a:r>
            <a:r>
              <a:rPr lang="ru-RU" b="1">
                <a:solidFill>
                  <a:srgbClr val="006600"/>
                </a:solidFill>
              </a:rPr>
              <a:t> </a:t>
            </a:r>
            <a:endParaRPr lang="ru-RU" b="1">
              <a:solidFill>
                <a:schemeClr val="bg2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1600" b="1">
              <a:solidFill>
                <a:srgbClr val="6600CC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1000" b="1">
              <a:solidFill>
                <a:srgbClr val="6600CC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800" b="1">
                <a:solidFill>
                  <a:srgbClr val="6600CC"/>
                </a:solidFill>
              </a:rPr>
              <a:t>             Почему?                         Поиск        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800" b="1">
                <a:solidFill>
                  <a:srgbClr val="6600CC"/>
                </a:solidFill>
              </a:rPr>
              <a:t>             Зачем?                         решения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800" b="1">
                <a:solidFill>
                  <a:srgbClr val="6600CC"/>
                </a:solidFill>
              </a:rPr>
              <a:t>                                        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3286125" y="1500188"/>
            <a:ext cx="928688" cy="285750"/>
          </a:xfrm>
          <a:prstGeom prst="straightConnector1">
            <a:avLst/>
          </a:prstGeom>
          <a:ln w="28575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357688" y="1500188"/>
            <a:ext cx="1000125" cy="357187"/>
          </a:xfrm>
          <a:prstGeom prst="straightConnector1">
            <a:avLst/>
          </a:prstGeom>
          <a:ln w="28575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3143250" y="3071813"/>
            <a:ext cx="1071563" cy="285750"/>
          </a:xfrm>
          <a:prstGeom prst="straightConnector1">
            <a:avLst/>
          </a:prstGeom>
          <a:ln w="28575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357688" y="3071813"/>
            <a:ext cx="1214437" cy="285750"/>
          </a:xfrm>
          <a:prstGeom prst="straightConnector1">
            <a:avLst/>
          </a:prstGeom>
          <a:ln w="28575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3214688" y="5072063"/>
            <a:ext cx="1000125" cy="357187"/>
          </a:xfrm>
          <a:prstGeom prst="straightConnector1">
            <a:avLst/>
          </a:prstGeom>
          <a:ln w="28575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00563" y="5072063"/>
            <a:ext cx="928687" cy="428625"/>
          </a:xfrm>
          <a:prstGeom prst="straightConnector1">
            <a:avLst/>
          </a:prstGeom>
          <a:ln w="28575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98" decel="100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98" decel="100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98" decel="100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98" decel="100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98" decel="100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98" decel="100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98" decel="100000" fill="hold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98" decel="100000" fill="hold"/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32A827-8CE5-48BF-82CE-7B6FCD76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0864C07-58E9-4B44-A24A-A5FA49EB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Работа по учебнику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5FD461-5C84-4386-B605-E933B0F94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Упр. 12 стр. 12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FF0EB12-2105-4192-B5C7-1C1EDCC3A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5DE4E04-0346-49E3-8450-5E66F3A8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75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32A827-8CE5-48BF-82CE-7B6FCD76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0864C07-58E9-4B44-A24A-A5FA49EB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Работа по учебнику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5FD461-5C84-4386-B605-E933B0F94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Упр. 15 стр. 12 (устно) 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FF0EB12-2105-4192-B5C7-1C1EDCC3A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5DE4E04-0346-49E3-8450-5E66F3A8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00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solidFill>
                  <a:schemeClr val="folHlink"/>
                </a:solidFill>
                <a:latin typeface="Times New Roman" pitchFamily="18" charset="0"/>
              </a:rPr>
              <a:t>Определите тип текста по заголовку.</a:t>
            </a:r>
            <a:r>
              <a:rPr lang="ru-RU" sz="4000" b="1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879B7E9-6ABC-4823-B635-36D81D0C9C09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20.10.2022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9C329D-F6B2-477E-8089-DE2D069F7ED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7349" name="Содержимое 4"/>
          <p:cNvSpPr>
            <a:spLocks/>
          </p:cNvSpPr>
          <p:nvPr/>
        </p:nvSpPr>
        <p:spPr bwMode="auto">
          <a:xfrm>
            <a:off x="468313" y="1700213"/>
            <a:ext cx="8229600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«Почему нельзя разорять птичьи гнёзда?»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«Как мы с папой ходили в зоопарк»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>
                <a:solidFill>
                  <a:srgbClr val="000099"/>
                </a:solidFill>
                <a:latin typeface="Times New Roman" pitchFamily="18" charset="0"/>
              </a:rPr>
              <a:t>«Красив русский лес!»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solidFill>
                <a:srgbClr val="000099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354137"/>
          </a:xfrm>
        </p:spPr>
        <p:txBody>
          <a:bodyPr/>
          <a:lstStyle/>
          <a:p>
            <a:pPr eaLnBrk="1" hangingPunct="1"/>
            <a:r>
              <a:rPr lang="ru-RU" b="1">
                <a:solidFill>
                  <a:schemeClr val="accent2"/>
                </a:solidFill>
                <a:latin typeface="Times New Roman" pitchFamily="18" charset="0"/>
              </a:rPr>
              <a:t>Цели урока достигнуты?</a:t>
            </a:r>
            <a:r>
              <a:rPr lang="ru-RU" i="1"/>
              <a:t> </a:t>
            </a:r>
            <a:endParaRPr lang="ru-RU"/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Что такое текст?</a:t>
            </a:r>
          </a:p>
          <a:p>
            <a:pPr eaLnBrk="1" hangingPunct="1">
              <a:buFont typeface="Arial" charset="0"/>
              <a:buNone/>
            </a:pPr>
            <a:endParaRPr lang="ru-RU" sz="3600" b="1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Какие признаки текста знаете?</a:t>
            </a:r>
          </a:p>
          <a:p>
            <a:pPr eaLnBrk="1" hangingPunct="1"/>
            <a:endParaRPr lang="ru-RU" sz="3600" b="1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Какие типы текстов бывают?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04E9B8-9983-424C-ACFE-AD4AF526A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B3E3E8A3-5760-4370-9619-E2949A272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48680"/>
            <a:ext cx="7886700" cy="21338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сентября</a:t>
            </a:r>
            <a:br>
              <a:rPr lang="ru-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  </a:t>
            </a:r>
            <a:br>
              <a:rPr lang="ru-RU" sz="4000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chemeClr val="bg1"/>
                </a:solidFill>
              </a:rPr>
              <a:t> </a:t>
            </a:r>
            <a:br>
              <a:rPr lang="ru-RU" u="sng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0EE01589-E218-4EF4-B40D-4137E8CD8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830243"/>
            <a:ext cx="7886700" cy="2659729"/>
          </a:xfrm>
        </p:spPr>
        <p:txBody>
          <a:bodyPr/>
          <a:lstStyle/>
          <a:p>
            <a:pPr marL="0" indent="0">
              <a:buNone/>
            </a:pPr>
            <a:endParaRPr lang="ru-RU" sz="2700" dirty="0">
              <a:solidFill>
                <a:schemeClr val="bg1"/>
              </a:solidFill>
            </a:endParaRPr>
          </a:p>
          <a:p>
            <a:pPr algn="l"/>
            <a:endParaRPr lang="ru-RU" sz="2700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93AAFD-9BAC-4D21-88A5-BD7D89CBAA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856" b="20004"/>
          <a:stretch/>
        </p:blipFill>
        <p:spPr>
          <a:xfrm>
            <a:off x="619097" y="2276872"/>
            <a:ext cx="762000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165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32A827-8CE5-48BF-82CE-7B6FCD76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0864C07-58E9-4B44-A24A-A5FA49EB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Домашняя работа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5FD461-5C84-4386-B605-E933B0F94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Упр. 15 стр. 12 </a:t>
            </a:r>
          </a:p>
          <a:p>
            <a:r>
              <a:rPr lang="ru-RU" b="1" dirty="0">
                <a:solidFill>
                  <a:schemeClr val="bg1"/>
                </a:solidFill>
              </a:rPr>
              <a:t>списать текст, в первом предложении подчеркнуть существительные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FF0EB12-2105-4192-B5C7-1C1EDCC3A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5DE4E04-0346-49E3-8450-5E66F3A8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138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0D9332-E376-429F-90E8-2AE6E0C04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</a:rPr>
              <a:t>Составьте из слов предложения.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ru-RU" b="1" dirty="0">
              <a:solidFill>
                <a:srgbClr val="000099"/>
              </a:solidFill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</a:rPr>
              <a:t>паутинки, воздухе, прозрачные, летят, 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C85C365-CF6E-4FD4-BBCA-54DFAA526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8" y="-178"/>
            <a:ext cx="9150399" cy="6858178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53A2BF37-9D9D-4BD9-8D2F-40EF8420F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FEF16D-8CE2-4F84-85C3-C383ED29B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301A-2680-4E0A-A906-3933AE7CBA38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E797BF-FAF3-46C5-9225-449E61C92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2DC33E17-AC5D-4064-A589-65DD72320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воздухе летят прозрачные паутинки.</a:t>
            </a:r>
          </a:p>
          <a:p>
            <a:pPr marL="0" indent="0">
              <a:buNone/>
            </a:pP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Прозрачные паутинки летят в воздухе.</a:t>
            </a:r>
          </a:p>
        </p:txBody>
      </p:sp>
    </p:spTree>
    <p:extLst>
      <p:ext uri="{BB962C8B-B14F-4D97-AF65-F5344CB8AC3E}">
        <p14:creationId xmlns:p14="http://schemas.microsoft.com/office/powerpoint/2010/main" val="738032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C85C365-CF6E-4FD4-BBCA-54DFAA526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8" y="-178"/>
            <a:ext cx="9150399" cy="6858178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53A2BF37-9D9D-4BD9-8D2F-40EF8420F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Что такое предложение?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FEF16D-8CE2-4F84-85C3-C383ED29B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301A-2680-4E0A-A906-3933AE7CBA38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E797BF-FAF3-46C5-9225-449E61C92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2DC33E17-AC5D-4064-A589-65DD72320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– это слово или несколько слов, которые выражают законченную мысль. </a:t>
            </a:r>
          </a:p>
          <a:p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Осень.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утро.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Веет свежий ветерок.</a:t>
            </a:r>
          </a:p>
        </p:txBody>
      </p:sp>
    </p:spTree>
    <p:extLst>
      <p:ext uri="{BB962C8B-B14F-4D97-AF65-F5344CB8AC3E}">
        <p14:creationId xmlns:p14="http://schemas.microsoft.com/office/powerpoint/2010/main" val="4189922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32A827-8CE5-48BF-82CE-7B6FCD76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0864C07-58E9-4B44-A24A-A5FA49EB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Работа по учебнику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5FD461-5C84-4386-B605-E933B0F94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Упр. 17 стр. 15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    Устно 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FF0EB12-2105-4192-B5C7-1C1EDCC3A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5DE4E04-0346-49E3-8450-5E66F3A8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30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32A827-8CE5-48BF-82CE-7B6FCD76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0864C07-58E9-4B44-A24A-A5FA49EB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Работа по учебнику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5FD461-5C84-4386-B605-E933B0F94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Упр. 18 стр. 15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    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FF0EB12-2105-4192-B5C7-1C1EDCC3A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5DE4E04-0346-49E3-8450-5E66F3A8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434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32A827-8CE5-48BF-82CE-7B6FCD76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0864C07-58E9-4B44-A24A-A5FA49EB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Домашняя работа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5FD461-5C84-4386-B605-E933B0F94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Упр. 14 стр. 14</a:t>
            </a:r>
          </a:p>
          <a:p>
            <a:r>
              <a:rPr lang="ru-RU" b="1" dirty="0">
                <a:solidFill>
                  <a:schemeClr val="bg1"/>
                </a:solidFill>
              </a:rPr>
              <a:t>Из данных предложений составить текст.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    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FF0EB12-2105-4192-B5C7-1C1EDCC3A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20.10.2022</a:t>
            </a:fld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5DE4E04-0346-49E3-8450-5E66F3A8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20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705818-0127-48F5-8A6C-146361DD5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4817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647700"/>
          </a:xfrm>
        </p:spPr>
        <p:txBody>
          <a:bodyPr/>
          <a:lstStyle/>
          <a:p>
            <a:pPr eaLnBrk="1" hangingPunct="1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Запомни новые словарные слова!</a:t>
            </a:r>
          </a:p>
        </p:txBody>
      </p:sp>
      <p:sp>
        <p:nvSpPr>
          <p:cNvPr id="22530" name="Содержимое 6"/>
          <p:cNvSpPr>
            <a:spLocks noGrp="1"/>
          </p:cNvSpPr>
          <p:nvPr>
            <p:ph idx="4294967295"/>
          </p:nvPr>
        </p:nvSpPr>
        <p:spPr>
          <a:xfrm>
            <a:off x="179388" y="1341438"/>
            <a:ext cx="8785225" cy="4784725"/>
          </a:xfrm>
        </p:spPr>
        <p:txBody>
          <a:bodyPr/>
          <a:lstStyle/>
          <a:p>
            <a:pPr eaLnBrk="1" hangingPunct="1"/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О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рех,</a:t>
            </a: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о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ре</a:t>
            </a:r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ш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н</a:t>
            </a:r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и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к,</a:t>
            </a: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о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реш</a:t>
            </a:r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е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к,</a:t>
            </a: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о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рех</a:t>
            </a:r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</a:rPr>
              <a:t>о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вый.</a:t>
            </a:r>
          </a:p>
          <a:p>
            <a:pPr eaLnBrk="1" hangingPunct="1">
              <a:buFont typeface="Arial" charset="0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Составьте предложение со словом </a:t>
            </a: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орех.</a:t>
            </a:r>
          </a:p>
          <a:p>
            <a:pPr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Выделите грамматическую основу предложения, подпишите части речи.</a:t>
            </a:r>
          </a:p>
          <a:p>
            <a:pPr eaLnBrk="1" hangingPunct="1">
              <a:buFont typeface="Arial" charset="0"/>
              <a:buNone/>
            </a:pPr>
            <a:endParaRPr lang="ru-RU" sz="2800" b="1" dirty="0"/>
          </a:p>
          <a:p>
            <a:pPr eaLnBrk="1" hangingPunct="1"/>
            <a:endParaRPr lang="ru-RU" b="1" dirty="0"/>
          </a:p>
        </p:txBody>
      </p:sp>
      <p:sp>
        <p:nvSpPr>
          <p:cNvPr id="2" name="Дата 1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B371C48-80FB-448D-B4FB-19450C7D34C9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20.10.2022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51F85C2-54F2-4D85-A15B-DF2B0EFB75A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4825" name="Picture 12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205038"/>
            <a:ext cx="36385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Арка 5">
            <a:extLst>
              <a:ext uri="{FF2B5EF4-FFF2-40B4-BE49-F238E27FC236}">
                <a16:creationId xmlns:a16="http://schemas.microsoft.com/office/drawing/2014/main" id="{A834BEEC-713B-4136-8526-19EB534C9037}"/>
              </a:ext>
            </a:extLst>
          </p:cNvPr>
          <p:cNvSpPr/>
          <p:nvPr/>
        </p:nvSpPr>
        <p:spPr>
          <a:xfrm>
            <a:off x="1835919" y="1204914"/>
            <a:ext cx="1152128" cy="648072"/>
          </a:xfrm>
          <a:prstGeom prst="blockArc">
            <a:avLst>
              <a:gd name="adj1" fmla="val 10896073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>
            <a:extLst>
              <a:ext uri="{FF2B5EF4-FFF2-40B4-BE49-F238E27FC236}">
                <a16:creationId xmlns:a16="http://schemas.microsoft.com/office/drawing/2014/main" id="{0DEE3ED3-799D-4167-84BE-4E6282B3ED3C}"/>
              </a:ext>
            </a:extLst>
          </p:cNvPr>
          <p:cNvSpPr/>
          <p:nvPr/>
        </p:nvSpPr>
        <p:spPr>
          <a:xfrm>
            <a:off x="611560" y="1204914"/>
            <a:ext cx="1152128" cy="49589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5E9CCF-CCF2-42BA-9E26-4CD341265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5029" y="1204915"/>
            <a:ext cx="1087137" cy="351877"/>
          </a:xfrm>
          <a:prstGeom prst="rect">
            <a:avLst/>
          </a:prstGeom>
        </p:spPr>
      </p:pic>
      <p:sp>
        <p:nvSpPr>
          <p:cNvPr id="9" name="Арка 8">
            <a:extLst>
              <a:ext uri="{FF2B5EF4-FFF2-40B4-BE49-F238E27FC236}">
                <a16:creationId xmlns:a16="http://schemas.microsoft.com/office/drawing/2014/main" id="{A1499EF3-D02D-4740-A552-E215F09E147E}"/>
              </a:ext>
            </a:extLst>
          </p:cNvPr>
          <p:cNvSpPr/>
          <p:nvPr/>
        </p:nvSpPr>
        <p:spPr>
          <a:xfrm>
            <a:off x="5724129" y="1204914"/>
            <a:ext cx="936104" cy="6477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14. русский язык</Template>
  <TotalTime>332</TotalTime>
  <Words>373</Words>
  <Application>Microsoft Office PowerPoint</Application>
  <PresentationFormat>Экран (4:3)</PresentationFormat>
  <Paragraphs>121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нач.школа 14. русский язык</vt:lpstr>
      <vt:lpstr>Школа России</vt:lpstr>
      <vt:lpstr>8 сентября Классная работа     </vt:lpstr>
      <vt:lpstr>Составьте из слов предложения.</vt:lpstr>
      <vt:lpstr>Презентация PowerPoint</vt:lpstr>
      <vt:lpstr>Что такое предложение?</vt:lpstr>
      <vt:lpstr>Работа по учебнику</vt:lpstr>
      <vt:lpstr>Работа по учебнику</vt:lpstr>
      <vt:lpstr>Домашняя работа</vt:lpstr>
      <vt:lpstr>Запомни новые словарные слова!</vt:lpstr>
      <vt:lpstr>Презентация PowerPoint</vt:lpstr>
      <vt:lpstr>Презентация PowerPoint</vt:lpstr>
      <vt:lpstr>Цели урока: вспомнить … </vt:lpstr>
      <vt:lpstr>Что такое текст? (Выберите правильный ответ)</vt:lpstr>
      <vt:lpstr>Презентация PowerPoint</vt:lpstr>
      <vt:lpstr>    Типы текстов</vt:lpstr>
      <vt:lpstr>Работа по учебнику</vt:lpstr>
      <vt:lpstr>Работа по учебнику</vt:lpstr>
      <vt:lpstr>Определите тип текста по заголовку. </vt:lpstr>
      <vt:lpstr>Цели урока достигнуты? </vt:lpstr>
      <vt:lpstr>Домашняя работа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язык_З класс_УМК "Школа России"</dc:title>
  <dc:subject>Текст. Типы текстов</dc:subject>
  <dc:creator>Нугаева Л.В.</dc:creator>
  <cp:lastModifiedBy>Хозяин</cp:lastModifiedBy>
  <cp:revision>17</cp:revision>
  <dcterms:created xsi:type="dcterms:W3CDTF">2012-09-02T15:38:45Z</dcterms:created>
  <dcterms:modified xsi:type="dcterms:W3CDTF">2022-10-20T10:06:23Z</dcterms:modified>
</cp:coreProperties>
</file>