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lnSpc>
        <a:spcPct val="90000"/>
      </a:lnSpc>
      <a:spcBef>
        <a:spcPts val="750"/>
      </a:spcBef>
      <a:spcAft>
        <a:spcPct val="0"/>
      </a:spcAft>
      <a:buFont typeface="Arial" charset="0"/>
      <a:buChar char="•"/>
      <a:defRPr sz="17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lnSpc>
        <a:spcPct val="90000"/>
      </a:lnSpc>
      <a:spcBef>
        <a:spcPts val="750"/>
      </a:spcBef>
      <a:spcAft>
        <a:spcPct val="0"/>
      </a:spcAft>
      <a:buFont typeface="Arial" charset="0"/>
      <a:buChar char="•"/>
      <a:defRPr sz="17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lnSpc>
        <a:spcPct val="90000"/>
      </a:lnSpc>
      <a:spcBef>
        <a:spcPts val="750"/>
      </a:spcBef>
      <a:spcAft>
        <a:spcPct val="0"/>
      </a:spcAft>
      <a:buFont typeface="Arial" charset="0"/>
      <a:buChar char="•"/>
      <a:defRPr sz="17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lnSpc>
        <a:spcPct val="90000"/>
      </a:lnSpc>
      <a:spcBef>
        <a:spcPts val="750"/>
      </a:spcBef>
      <a:spcAft>
        <a:spcPct val="0"/>
      </a:spcAft>
      <a:buFont typeface="Arial" charset="0"/>
      <a:buChar char="•"/>
      <a:defRPr sz="17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lnSpc>
        <a:spcPct val="90000"/>
      </a:lnSpc>
      <a:spcBef>
        <a:spcPts val="750"/>
      </a:spcBef>
      <a:spcAft>
        <a:spcPct val="0"/>
      </a:spcAft>
      <a:buFont typeface="Arial" charset="0"/>
      <a:buChar char="•"/>
      <a:defRPr sz="17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540" y="10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D996FB-B68D-468F-88C7-765B6D442A2E}" type="datetimeFigureOut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33619D5-B092-43CA-A3C0-C48C5B0908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4286A-B791-4AE5-913A-83D50AF884B9}" type="datetimeFigureOut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35A65-6F56-47BC-90FB-7DD2E3B5B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6B7C3-EEA9-441E-AD3F-E0F7DEEE47FE}" type="datetimeFigureOut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94DE6-053F-4415-A6B0-406B7BBFD2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20AED-5138-4686-83A1-B5CD3E3BC0D6}" type="datetimeFigureOut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13703-DBCA-4403-B19C-AB9FC3F49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67150" cy="20986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825625"/>
            <a:ext cx="3867150" cy="20986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67150" cy="21002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76700"/>
            <a:ext cx="3867150" cy="21002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69465-B304-459E-A1F6-98DFE6D7A7EA}" type="datetimeFigureOut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7BD4B-C08E-4B43-990A-1BA5A1B81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6131B-20C0-4C20-8FB5-64C561359953}" type="datetimeFigureOut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E837-A4CE-41B0-9B81-B230B7C6A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9D75F-B0D8-46C3-BCC0-43500747FF2C}" type="datetimeFigureOut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908C3-B3A9-448C-82B0-0E278494D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C0C7F-0CEF-423F-A94E-3B64FE6AE6E9}" type="datetimeFigureOut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FF54C-BFE6-491B-B7EF-A5AD8A9A8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41745-0F5E-457F-84EE-B52C976471C2}" type="datetimeFigureOut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5D51D-65DA-4216-AB12-A0D4B26AA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7AD2-0F12-421B-BC33-5A5DC1EBA263}" type="datetimeFigureOut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9E6E3-B8E3-443F-A347-B05777EF4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F32D3-9546-428E-9BF3-221645245D24}" type="datetimeFigureOut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3C5F8-613B-43B5-9644-1C4880E5B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8C061-CFC6-406C-A618-5C5745E90564}" type="datetimeFigureOut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A766E-CF0E-4010-A816-B804B6902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64534-BD34-4A80-BB02-67290BF775B5}" type="datetimeFigureOut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358DD-DB4F-4685-97F2-6C93825F8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E8EFB2-460E-400C-A594-F27C992BB266}" type="datetimeFigureOut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3BB69A-B82C-44DF-B7DA-6B2B7F2FD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10"/>
          <p:cNvPicPr>
            <a:picLocks noChangeAspect="1"/>
          </p:cNvPicPr>
          <p:nvPr userDrawn="1"/>
        </p:nvPicPr>
        <p:blipFill>
          <a:blip r:embed="rId14" cstate="print"/>
          <a:srcRect b="20000"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Рисунок 11"/>
          <p:cNvPicPr>
            <a:picLocks noChangeAspect="1"/>
          </p:cNvPicPr>
          <p:nvPr userDrawn="1"/>
        </p:nvPicPr>
        <p:blipFill>
          <a:blip r:embed="rId14" cstate="print"/>
          <a:srcRect b="89020"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80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-6350" y="1555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14339" name="Rectangle 4"/>
          <p:cNvSpPr>
            <a:spLocks noGrp="1"/>
          </p:cNvSpPr>
          <p:nvPr>
            <p:ph type="ctrTitle" idx="4294967295"/>
          </p:nvPr>
        </p:nvSpPr>
        <p:spPr>
          <a:xfrm>
            <a:off x="685800" y="415925"/>
            <a:ext cx="7772400" cy="2997200"/>
          </a:xfrm>
        </p:spPr>
        <p:txBody>
          <a:bodyPr/>
          <a:lstStyle/>
          <a:p>
            <a:pPr algn="ctr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МБДОУ «Детский сад №16» </a:t>
            </a:r>
            <a:b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</a:b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г. Алейск </a:t>
            </a:r>
            <a:b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</a:b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ПРОЕКТ</a:t>
            </a:r>
            <a:b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</a:b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«Портрет для мамочки»</a:t>
            </a:r>
          </a:p>
        </p:txBody>
      </p:sp>
      <p:sp>
        <p:nvSpPr>
          <p:cNvPr id="15364" name="Rectangle 5"/>
          <p:cNvSpPr>
            <a:spLocks noGrp="1"/>
          </p:cNvSpPr>
          <p:nvPr>
            <p:ph type="subTitle" idx="4294967295"/>
          </p:nvPr>
        </p:nvSpPr>
        <p:spPr>
          <a:xfrm>
            <a:off x="619125" y="4178300"/>
            <a:ext cx="7715250" cy="102235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b="1" smtClean="0">
                <a:latin typeface="Bodoni MT Black" pitchFamily="18" charset="0"/>
              </a:rPr>
              <a:t>Подготовила воспитатель </a:t>
            </a:r>
            <a:r>
              <a:rPr lang="en-US" b="1" smtClean="0">
                <a:latin typeface="Bodoni MT Black" pitchFamily="18" charset="0"/>
              </a:rPr>
              <a:t>I</a:t>
            </a:r>
            <a:r>
              <a:rPr lang="ru-RU" b="1" smtClean="0">
                <a:latin typeface="Bodoni MT Black" pitchFamily="18" charset="0"/>
              </a:rPr>
              <a:t> квалификационной категории</a:t>
            </a:r>
          </a:p>
          <a:p>
            <a:pPr marL="0" indent="0" algn="ctr">
              <a:buFont typeface="Arial" charset="0"/>
              <a:buNone/>
            </a:pPr>
            <a:r>
              <a:rPr lang="ru-RU" b="1" smtClean="0">
                <a:latin typeface="Bodoni MT Black" pitchFamily="18" charset="0"/>
              </a:rPr>
              <a:t>Попова Валентина Васильевна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/>
          </p:cNvSpPr>
          <p:nvPr>
            <p:ph type="body" idx="1"/>
          </p:nvPr>
        </p:nvSpPr>
        <p:spPr>
          <a:xfrm>
            <a:off x="628650" y="530225"/>
            <a:ext cx="7886700" cy="56467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Тип и вид проекта: </a:t>
            </a:r>
            <a:r>
              <a:rPr lang="ru-RU" sz="2000" dirty="0" smtClean="0">
                <a:latin typeface="Times New Roman" pitchFamily="18" charset="0"/>
              </a:rPr>
              <a:t>краткосрочный, творческий. </a:t>
            </a:r>
            <a:endParaRPr lang="ru-RU" sz="2000" b="1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Участники проекта.</a:t>
            </a:r>
            <a:r>
              <a:rPr lang="ru-RU" sz="2000" dirty="0" smtClean="0">
                <a:latin typeface="Times New Roman" pitchFamily="18" charset="0"/>
              </a:rPr>
              <a:t> Дети, воспитатели.</a:t>
            </a:r>
            <a:endParaRPr lang="ru-RU" sz="2000" b="1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Возраст детей:</a:t>
            </a:r>
            <a:r>
              <a:rPr lang="ru-RU" sz="2000" dirty="0" smtClean="0">
                <a:latin typeface="Times New Roman" pitchFamily="18" charset="0"/>
              </a:rPr>
              <a:t> 6-7 лет.</a:t>
            </a:r>
            <a:endParaRPr lang="ru-RU" sz="2000" b="1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Продолжительность:</a:t>
            </a:r>
            <a:r>
              <a:rPr lang="ru-RU" sz="2000" dirty="0" smtClean="0">
                <a:latin typeface="Times New Roman" pitchFamily="18" charset="0"/>
              </a:rPr>
              <a:t> с 24 февраля </a:t>
            </a:r>
            <a:r>
              <a:rPr lang="ru-RU" sz="2000" dirty="0" smtClean="0">
                <a:latin typeface="Times New Roman" pitchFamily="18" charset="0"/>
              </a:rPr>
              <a:t>  по  </a:t>
            </a:r>
            <a:r>
              <a:rPr lang="ru-RU" sz="2000" dirty="0" smtClean="0">
                <a:latin typeface="Times New Roman" pitchFamily="18" charset="0"/>
              </a:rPr>
              <a:t>5 марта 2021 г.</a:t>
            </a:r>
            <a:endParaRPr lang="ru-RU" sz="2000" b="1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Цель проекта:</a:t>
            </a:r>
            <a:r>
              <a:rPr lang="ru-RU" sz="2000" dirty="0" smtClean="0">
                <a:latin typeface="Times New Roman" pitchFamily="18" charset="0"/>
              </a:rPr>
              <a:t> Расширять знания детей о возникновении праздника 8 Марта. Воспитывать эстетический вкус, любовь к маме, положительное отношение к искусству. Обогатить чувственный опыт детей через эстетическое восприятие портретной живописи.</a:t>
            </a:r>
          </a:p>
          <a:p>
            <a:pPr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Задачи проекта:</a:t>
            </a:r>
            <a:endParaRPr lang="ru-RU" sz="2000" dirty="0" smtClean="0">
              <a:latin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</a:rPr>
              <a:t>1. Познакомить детей с историей возникновения праздника 8 Марта.</a:t>
            </a:r>
          </a:p>
          <a:p>
            <a:r>
              <a:rPr lang="ru-RU" sz="2000" dirty="0" smtClean="0">
                <a:latin typeface="Times New Roman" pitchFamily="18" charset="0"/>
              </a:rPr>
              <a:t>2. Познакомить детей с жанром портрета, его видах и особенностях в изобразительном искусстве.</a:t>
            </a:r>
          </a:p>
          <a:p>
            <a:r>
              <a:rPr lang="ru-RU" sz="2000" dirty="0" smtClean="0">
                <a:latin typeface="Times New Roman" pitchFamily="18" charset="0"/>
              </a:rPr>
              <a:t>3. Познакомить с женскими портретами знаменитых художников.</a:t>
            </a:r>
          </a:p>
          <a:p>
            <a:r>
              <a:rPr lang="ru-RU" sz="2000" dirty="0" smtClean="0">
                <a:latin typeface="Times New Roman" pitchFamily="18" charset="0"/>
              </a:rPr>
              <a:t>4. Воспитывать  желание  у детей изображать в рисунке портрет своей мамы. </a:t>
            </a:r>
          </a:p>
          <a:p>
            <a:r>
              <a:rPr lang="ru-RU" sz="2000" dirty="0" smtClean="0">
                <a:latin typeface="Times New Roman" pitchFamily="18" charset="0"/>
              </a:rPr>
              <a:t>5. Развивать  творческое воображение и эстетический вкус.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type="body" idx="4294967295"/>
          </p:nvPr>
        </p:nvSpPr>
        <p:spPr>
          <a:xfrm>
            <a:off x="628650" y="654050"/>
            <a:ext cx="7886700" cy="55229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smtClean="0">
                <a:latin typeface="Times New Roman" pitchFamily="18" charset="0"/>
              </a:rPr>
              <a:t>Актуальность: </a:t>
            </a:r>
            <a:r>
              <a:rPr lang="ru-RU" smtClean="0">
                <a:latin typeface="Times New Roman" pitchFamily="18" charset="0"/>
              </a:rPr>
              <a:t>Проект «Портрет для мамочки» является актуальным и эффективным, т. к. в современном мире наблюдается изменение нравственных ценностей, сложность взаимодействия детей и родителей. Мама — это начало нашей жизни, самый теплый взгляд, самое любящее сердце, самые добрые руки. Порой мы забываем говорить мамам самые нежные слова, признаваться им в любви, но мы знаем пока у нас есть мама — мы находимся под защитой ангела-хранителя. В ее сердце живёт к своим детям бесконечная любовь, тревога и всепрощение. 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      Проект дает ребенку возможность передавать свой чувственно эмоциональный опыт, развивать творческие способности и коммуникативные навыки.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>
          <a:xfrm>
            <a:off x="628650" y="1558925"/>
            <a:ext cx="7886700" cy="46180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smtClean="0">
                <a:latin typeface="Times New Roman" pitchFamily="18" charset="0"/>
              </a:rPr>
              <a:t>Ожидаемый результат:</a:t>
            </a:r>
            <a:endParaRPr lang="ru-RU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После завершения проекта дети приобретут следующие знания;</a:t>
            </a:r>
          </a:p>
          <a:p>
            <a:r>
              <a:rPr lang="ru-RU" smtClean="0">
                <a:latin typeface="Times New Roman" pitchFamily="18" charset="0"/>
              </a:rPr>
              <a:t>получат новые знания о  празднике 8 Марта, его традиции празднования;</a:t>
            </a:r>
          </a:p>
          <a:p>
            <a:r>
              <a:rPr lang="ru-RU" smtClean="0">
                <a:latin typeface="Times New Roman" pitchFamily="18" charset="0"/>
              </a:rPr>
              <a:t>дети получат первичные представления о портретной живописи;</a:t>
            </a:r>
          </a:p>
          <a:p>
            <a:r>
              <a:rPr lang="ru-RU" smtClean="0">
                <a:latin typeface="Times New Roman" pitchFamily="18" charset="0"/>
              </a:rPr>
              <a:t>получат максимальное удовольствие от участия в проекте, от результата своей деятельности.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smtClean="0">
                <a:latin typeface="Book Antiqua" pitchFamily="18" charset="0"/>
              </a:rPr>
              <a:t>Этапы работы над проектом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628650" y="1387475"/>
            <a:ext cx="7886700" cy="47894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smtClean="0">
                <a:latin typeface="Times New Roman" pitchFamily="18" charset="0"/>
              </a:rPr>
              <a:t>Подготовительный этап:</a:t>
            </a:r>
          </a:p>
          <a:p>
            <a:r>
              <a:rPr lang="ru-RU" smtClean="0">
                <a:latin typeface="Times New Roman" pitchFamily="18" charset="0"/>
              </a:rPr>
              <a:t>Определение темы проекта, постановка целей и задач.</a:t>
            </a:r>
          </a:p>
          <a:p>
            <a:r>
              <a:rPr lang="ru-RU" smtClean="0">
                <a:latin typeface="Times New Roman" pitchFamily="18" charset="0"/>
              </a:rPr>
              <a:t>Беседа о портретной живописи. Рассматривание портретов женщин знаменитых художников.</a:t>
            </a:r>
          </a:p>
          <a:p>
            <a:pPr>
              <a:buFont typeface="Arial" charset="0"/>
              <a:buNone/>
            </a:pPr>
            <a:r>
              <a:rPr lang="ru-RU" b="1" u="sng" smtClean="0">
                <a:latin typeface="Times New Roman" pitchFamily="18" charset="0"/>
              </a:rPr>
              <a:t>Проблема: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Что подарить маме на 8 Марта, сделанное своими руками?</a:t>
            </a:r>
            <a:endParaRPr lang="ru-RU" u="sng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b="1" u="sng" smtClean="0">
                <a:latin typeface="Times New Roman" pitchFamily="18" charset="0"/>
              </a:rPr>
              <a:t>Цель: </a:t>
            </a:r>
            <a:r>
              <a:rPr lang="ru-RU" smtClean="0">
                <a:latin typeface="Times New Roman" pitchFamily="18" charset="0"/>
              </a:rPr>
              <a:t>Нарисовать портрет мамы к празднику 8 Марта.</a:t>
            </a:r>
            <a:endParaRPr lang="ru-RU" u="sng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b="1" u="sng" smtClean="0">
                <a:latin typeface="Times New Roman" pitchFamily="18" charset="0"/>
              </a:rPr>
              <a:t>Задачи: </a:t>
            </a:r>
            <a:r>
              <a:rPr lang="ru-RU" smtClean="0">
                <a:latin typeface="Times New Roman" pitchFamily="18" charset="0"/>
              </a:rPr>
              <a:t>Узнать что такое портрет. Выбрать изобразительные материалы (краски, карандаши). Учить определять последовательность изображения.</a:t>
            </a:r>
          </a:p>
          <a:p>
            <a:pPr>
              <a:buFont typeface="Arial" charset="0"/>
              <a:buNone/>
            </a:pPr>
            <a:r>
              <a:rPr lang="ru-RU" b="1" smtClean="0">
                <a:latin typeface="Times New Roman" pitchFamily="18" charset="0"/>
              </a:rPr>
              <a:t>Проводит беседы:</a:t>
            </a:r>
          </a:p>
          <a:p>
            <a:pPr>
              <a:buFont typeface="Arial" charset="0"/>
              <a:buNone/>
            </a:pPr>
            <a:r>
              <a:rPr lang="ru-RU" b="1" smtClean="0"/>
              <a:t> </a:t>
            </a:r>
            <a:r>
              <a:rPr lang="ru-RU" smtClean="0">
                <a:latin typeface="Times New Roman" pitchFamily="18" charset="0"/>
              </a:rPr>
              <a:t>«Что такое портрет? Виды портрета», «Образ женщины на картинах великих художников»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6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4716463"/>
          </a:xfrm>
        </p:spPr>
        <p:txBody>
          <a:bodyPr/>
          <a:lstStyle/>
          <a:p>
            <a:r>
              <a:rPr lang="ru-RU" sz="2000" b="1" smtClean="0">
                <a:latin typeface="Times New Roman" pitchFamily="18" charset="0"/>
              </a:rPr>
              <a:t>Практическая деятельность:</a:t>
            </a:r>
            <a:r>
              <a:rPr lang="ru-RU" sz="2400" b="1" smtClean="0">
                <a:latin typeface="Times New Roman" pitchFamily="18" charset="0"/>
              </a:rPr>
              <a:t/>
            </a:r>
            <a:br>
              <a:rPr lang="ru-RU" sz="2400" b="1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>1. Выбирать изобразительные материалы.</a:t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>2. Совместно составляют (схему) последовательность погрудного портрета.</a:t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>3. Рисование детьми портрета мамы с соблюдением выбранной последовательности.</a:t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Заключительный этап: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>Оформление выставки к 8 Марта.</a:t>
            </a:r>
            <a:r>
              <a:rPr lang="ru-RU" smtClean="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30238"/>
          </a:xfrm>
        </p:spPr>
        <p:txBody>
          <a:bodyPr/>
          <a:lstStyle/>
          <a:p>
            <a:pPr algn="ctr"/>
            <a:r>
              <a:rPr lang="ru-RU" sz="2400" b="1" smtClean="0">
                <a:latin typeface="Constantia" pitchFamily="18" charset="0"/>
              </a:rPr>
              <a:t>ФОТОВЫСТАВКА</a:t>
            </a:r>
          </a:p>
        </p:txBody>
      </p:sp>
      <p:sp>
        <p:nvSpPr>
          <p:cNvPr id="22534" name="Rectangle 6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67150" cy="2941638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1900" smtClean="0"/>
          </a:p>
        </p:txBody>
      </p:sp>
      <p:sp>
        <p:nvSpPr>
          <p:cNvPr id="22535" name="Rectangle 7"/>
          <p:cNvSpPr>
            <a:spLocks noGrp="1"/>
          </p:cNvSpPr>
          <p:nvPr>
            <p:ph type="body"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1900" smtClean="0"/>
          </a:p>
        </p:txBody>
      </p:sp>
      <p:pic>
        <p:nvPicPr>
          <p:cNvPr id="22536" name="Picture 8" descr="IMG_20210309_0841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025" y="1011238"/>
            <a:ext cx="3749675" cy="2808287"/>
          </a:xfrm>
          <a:prstGeom prst="rect">
            <a:avLst/>
          </a:prstGeom>
          <a:noFill/>
        </p:spPr>
      </p:pic>
      <p:pic>
        <p:nvPicPr>
          <p:cNvPr id="22537" name="Picture 9" descr="IMG_20210309_084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9113" y="1039813"/>
            <a:ext cx="3948112" cy="2789237"/>
          </a:xfrm>
          <a:prstGeom prst="rect">
            <a:avLst/>
          </a:prstGeom>
          <a:noFill/>
        </p:spPr>
      </p:pic>
      <p:pic>
        <p:nvPicPr>
          <p:cNvPr id="22538" name="Picture 10" descr="IMG_20210309_0841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6300" y="3895725"/>
            <a:ext cx="4495800" cy="2781300"/>
          </a:xfrm>
          <a:prstGeom prst="rect">
            <a:avLst/>
          </a:prstGeom>
          <a:noFill/>
        </p:spPr>
      </p:pic>
      <p:pic>
        <p:nvPicPr>
          <p:cNvPr id="22539" name="Picture 11" descr="IMG_20210309_08414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05488" y="3900488"/>
            <a:ext cx="2062162" cy="2752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240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МБДОУ «Детский сад №16»  г. Алейск  ПРОЕКТ  «Портрет для мамочки»</vt:lpstr>
      <vt:lpstr>Слайд 2</vt:lpstr>
      <vt:lpstr>Слайд 3</vt:lpstr>
      <vt:lpstr>Слайд 4</vt:lpstr>
      <vt:lpstr>Этапы работы над проектом</vt:lpstr>
      <vt:lpstr>Практическая деятельность: 1. Выбирать изобразительные материалы. 2. Совместно составляют (схему) последовательность погрудного портрета. 3. Рисование детьми портрета мамы с соблюдением выбранной последовательности.  Заключительный этап: Оформление выставки к 8 Марта. </vt:lpstr>
      <vt:lpstr>ФОТОВЫСТАВКА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1</cp:lastModifiedBy>
  <cp:revision>117</cp:revision>
  <dcterms:created xsi:type="dcterms:W3CDTF">2014-11-21T11:00:06Z</dcterms:created>
  <dcterms:modified xsi:type="dcterms:W3CDTF">2022-10-20T03:17:21Z</dcterms:modified>
</cp:coreProperties>
</file>