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themeOverride+xml" PartName="/ppt/theme/themeOverr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92" r:id="rId4"/>
    <p:sldId id="323" r:id="rId5"/>
    <p:sldId id="314" r:id="rId6"/>
    <p:sldId id="280" r:id="rId7"/>
    <p:sldId id="277" r:id="rId8"/>
    <p:sldId id="274" r:id="rId9"/>
    <p:sldId id="288" r:id="rId10"/>
    <p:sldId id="271" r:id="rId11"/>
    <p:sldId id="289" r:id="rId12"/>
    <p:sldId id="327" r:id="rId13"/>
    <p:sldId id="328" r:id="rId14"/>
    <p:sldId id="329" r:id="rId15"/>
    <p:sldId id="315" r:id="rId16"/>
    <p:sldId id="332" r:id="rId17"/>
    <p:sldId id="317" r:id="rId18"/>
    <p:sldId id="318" r:id="rId19"/>
    <p:sldId id="319" r:id="rId20"/>
    <p:sldId id="331" r:id="rId21"/>
    <p:sldId id="325" r:id="rId22"/>
    <p:sldId id="326" r:id="rId23"/>
    <p:sldId id="324" r:id="rId24"/>
    <p:sldId id="25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D1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>
      <p:cViewPr varScale="1">
        <p:scale>
          <a:sx n="71" d="100"/>
          <a:sy n="71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8B5E8-71A6-457D-A737-16B0BBCF3099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E7D54-564F-477D-86DE-3955F99F5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2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7D54-564F-477D-86DE-3955F99F5D2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765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196752"/>
            <a:ext cx="478634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Речь</a:t>
            </a:r>
          </a:p>
          <a:p>
            <a:pPr algn="ctr"/>
            <a:r>
              <a:rPr lang="ru-RU" sz="4800" b="1" dirty="0">
                <a:ln w="19050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кончиках пальцев</a:t>
            </a:r>
            <a:endParaRPr lang="ru-RU" sz="4800" b="1" dirty="0">
              <a:ln w="19050">
                <a:solidFill>
                  <a:srgbClr val="C0000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4572009"/>
            <a:ext cx="521497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400" b="1" i="1" cap="none" spc="0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rgbClr val="002060"/>
                </a:solidFill>
              </a:rPr>
              <a:t>Подготовила : </a:t>
            </a:r>
            <a:r>
              <a:rPr lang="ru-RU" sz="2400" b="1" dirty="0">
                <a:ln w="19050">
                  <a:solidFill>
                    <a:srgbClr val="00B050"/>
                  </a:solidFill>
                  <a:prstDash val="solid"/>
                </a:ln>
                <a:solidFill>
                  <a:srgbClr val="C00000"/>
                </a:solidFill>
              </a:rPr>
              <a:t>в</a:t>
            </a:r>
            <a:r>
              <a:rPr lang="ru-RU" sz="2400" b="1" cap="none" spc="0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rgbClr val="C00000"/>
                </a:solidFill>
              </a:rPr>
              <a:t>оспитатель</a:t>
            </a:r>
          </a:p>
          <a:p>
            <a:pPr algn="r"/>
            <a:r>
              <a:rPr lang="ru-RU" sz="2400" b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rgbClr val="C00000"/>
                </a:solidFill>
              </a:rPr>
              <a:t>Мокроусова Ольга Станиславовна</a:t>
            </a:r>
            <a:endParaRPr lang="ru-RU" sz="2400" b="1" cap="none" spc="0" dirty="0">
              <a:ln w="19050">
                <a:solidFill>
                  <a:srgbClr val="00B05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550421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МКДОУ Поныровский детский сад «Ромашка»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540568" y="332656"/>
            <a:ext cx="1029714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Способы развития мелкой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моторики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1163653"/>
            <a:ext cx="500066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800" b="1" cap="none" spc="0" dirty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44672" y="2084820"/>
            <a:ext cx="2614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Пальчиковая гимнастика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650110" y="2940511"/>
            <a:ext cx="3890870" cy="29181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2" y="2708920"/>
            <a:ext cx="4247964" cy="283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14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464" y="1379676"/>
            <a:ext cx="829450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200" b="1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457200">
              <a:buFont typeface="Arial" charset="0"/>
              <a:buChar char="•"/>
            </a:pP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00042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НОД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96554" y="1556792"/>
            <a:ext cx="4320481" cy="24482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823793"/>
            <a:ext cx="2773325" cy="43381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54" y="1207928"/>
            <a:ext cx="2900921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68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464" y="1379676"/>
            <a:ext cx="829450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200" b="1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457200">
              <a:buFont typeface="Arial" charset="0"/>
              <a:buChar char="•"/>
            </a:pP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31809"/>
            <a:ext cx="2551784" cy="45365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97164"/>
            <a:ext cx="2470775" cy="43924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374" y="3933056"/>
            <a:ext cx="4484777" cy="252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24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464" y="1379676"/>
            <a:ext cx="829450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200" b="1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457200">
              <a:buFont typeface="Arial" charset="0"/>
              <a:buChar char="•"/>
            </a:pP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7"/>
            <a:ext cx="2470776" cy="43924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251" y="624639"/>
            <a:ext cx="2468553" cy="43885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708" y="2204864"/>
            <a:ext cx="2922794" cy="423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50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464" y="1379676"/>
            <a:ext cx="829450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200" b="1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457200">
              <a:buFont typeface="Arial" charset="0"/>
              <a:buChar char="•"/>
            </a:pP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2731"/>
            <a:ext cx="2510948" cy="44639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098" y="405253"/>
            <a:ext cx="2713470" cy="48239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808" y="1396064"/>
            <a:ext cx="2821813" cy="501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6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Игры с </a:t>
            </a:r>
            <a:r>
              <a:rPr lang="ru-RU" sz="3600" dirty="0" smtClean="0">
                <a:solidFill>
                  <a:srgbClr val="FF0000"/>
                </a:solidFill>
              </a:rPr>
              <a:t>природным материалом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3394472" cy="4525963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11960" y="2204864"/>
            <a:ext cx="489654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53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464" y="1379676"/>
            <a:ext cx="829450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200" b="1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457200">
              <a:buFont typeface="Arial" charset="0"/>
              <a:buChar char="•"/>
            </a:pP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00042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Конструкторы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79676"/>
            <a:ext cx="3240360" cy="47853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484784"/>
            <a:ext cx="3423894" cy="468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4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Пазлы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1520" y="1700808"/>
            <a:ext cx="4608512" cy="37444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03948" y="1880828"/>
            <a:ext cx="5008612" cy="364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71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Мозаика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86415" y="1842378"/>
            <a:ext cx="4891649" cy="37444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4694" y="1383618"/>
            <a:ext cx="4464496" cy="423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Дидактические игры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8526" y="1945850"/>
            <a:ext cx="4464496" cy="339834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34925" y="1881900"/>
            <a:ext cx="4394629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21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8770" y="764704"/>
            <a:ext cx="8215005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«Истоки 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способностей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дарований </a:t>
            </a:r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детей </a:t>
            </a:r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134D19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находятся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</a:t>
            </a:r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кончиках их пальцев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34D1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i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В.А. Сухомлинский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464" y="1379676"/>
            <a:ext cx="829450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200" b="1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457200">
              <a:buFont typeface="Arial" charset="0"/>
              <a:buChar char="•"/>
            </a:pP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3368973" cy="46805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20688"/>
            <a:ext cx="3312367" cy="509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1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Шнуровки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7" y="1268760"/>
            <a:ext cx="5040560" cy="4857403"/>
          </a:xfrm>
        </p:spPr>
      </p:pic>
    </p:spTree>
    <p:extLst>
      <p:ext uri="{BB962C8B-B14F-4D97-AF65-F5344CB8AC3E}">
        <p14:creationId xmlns:p14="http://schemas.microsoft.com/office/powerpoint/2010/main" val="102391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Прописи, раскраски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88739"/>
            <a:ext cx="2736304" cy="42484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48684" y="1904243"/>
            <a:ext cx="4032448" cy="26174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40" y="1700808"/>
            <a:ext cx="2673297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43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Ожидаемые результаты 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Положительная динамика в развитии мелкой моторики, речи.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Повышение развития координации внимания, памяти.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Повышение уровня творческого воображения.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Подготовленность руки ребёнка к овладению письмом.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Обогащение эмоциональной сферы ребенка, накопление двигательного опыта.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Формирование коммуникативных способностей.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36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H="1">
            <a:off x="1375115" y="1772816"/>
            <a:ext cx="650085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</a:t>
            </a:r>
            <a:endParaRPr lang="ru-RU" sz="6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 внимание!</a:t>
            </a:r>
          </a:p>
          <a:p>
            <a:pPr algn="ctr"/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380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1412776"/>
            <a:ext cx="841653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овокупность скоординированных 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нервной, </a:t>
            </a:r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мышечной и </a:t>
            </a:r>
            <a:endParaRPr lang="ru-RU" sz="3200" b="1" cap="none" spc="0" dirty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костной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систем, часто в сочетании </a:t>
            </a:r>
            <a:b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 зрительной </a:t>
            </a:r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системой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выполнении 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мелких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точных </a:t>
            </a:r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движений   </a:t>
            </a:r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кистями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пальцами рук и ног. </a:t>
            </a:r>
            <a:endParaRPr lang="ru-RU" sz="3200" b="1" cap="none" spc="0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применении к моторным </a:t>
            </a:r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навыкам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руки </a:t>
            </a:r>
            <a:endParaRPr lang="ru-RU" sz="3200" b="1" cap="none" spc="0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пальцев часто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используется </a:t>
            </a:r>
            <a:endParaRPr lang="ru-RU" sz="3200" b="1" cap="none" spc="0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термин 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ловкость</a:t>
            </a:r>
            <a:r>
              <a:rPr lang="ru-RU" sz="32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06654" y="529961"/>
            <a:ext cx="6438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Мелкая моторика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722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Актуальность данной проблемы заключается в том, что развитие мелкой моторики у детей дошкольного возраста позволяет сформировать координацию движений пальцев рук, что способствует речевому развитию и подводит ребенка к школе. В. В.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Цвынтарный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выводит прямую зависимость зрелости речи ребенка от степени подвижности пальцев рук: «Если развитие движения пальцев отстает, то задерживается речевое развитие». Поэтому он рекомендовал стимулировать речевое развитие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детей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путем тренировки движений пальцев рук.</a:t>
            </a:r>
          </a:p>
        </p:txBody>
      </p:sp>
    </p:spTree>
    <p:extLst>
      <p:ext uri="{BB962C8B-B14F-4D97-AF65-F5344CB8AC3E}">
        <p14:creationId xmlns:p14="http://schemas.microsoft.com/office/powerpoint/2010/main" val="133110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Цель: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5246043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развитие 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мелкой моторики в процессе использования традиционных и нетрадиционных форм работы</a:t>
            </a:r>
          </a:p>
        </p:txBody>
      </p:sp>
    </p:spTree>
    <p:extLst>
      <p:ext uri="{BB962C8B-B14F-4D97-AF65-F5344CB8AC3E}">
        <p14:creationId xmlns:p14="http://schemas.microsoft.com/office/powerpoint/2010/main" val="421513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97367" y="303039"/>
            <a:ext cx="2632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6179" y="1226369"/>
            <a:ext cx="9162316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Улучшить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координацию и точность движений руки и глаза</a:t>
            </a:r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гибкость рук, ритмичность</a:t>
            </a:r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Стимулировать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речевое развитие, психические процессы </a:t>
            </a:r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через 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тренинг движения пальцев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 детей, зрительное </a:t>
            </a:r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слуховое восприятие.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Развивать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воображение, логическое мышление, </a:t>
            </a:r>
            <a:endParaRPr lang="ru-RU" sz="2400" b="1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Произвольное внимание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творческую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активность.</a:t>
            </a:r>
          </a:p>
          <a:p>
            <a:pPr algn="ctr"/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Укреплять мелкую мускулатуру пальцев, </a:t>
            </a:r>
            <a:endParaRPr lang="ru-RU" sz="2400" b="1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тренировать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тонкие движения пальцев рук</a:t>
            </a:r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Развивать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навыки ручной умелости</a:t>
            </a:r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Упражнять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выполнении различных заданий</a:t>
            </a:r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направленных на развитие мелкой моторики</a:t>
            </a:r>
            <a:r>
              <a:rPr lang="ru-RU" sz="16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290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85794"/>
            <a:ext cx="764386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</a:pPr>
            <a:r>
              <a:rPr lang="ru-RU" sz="2400" b="1" dirty="0">
                <a:solidFill>
                  <a:srgbClr val="00B050"/>
                </a:solidFill>
              </a:rPr>
              <a:t>     </a:t>
            </a:r>
            <a:r>
              <a:rPr lang="ru-RU" sz="3200" b="1" dirty="0">
                <a:solidFill>
                  <a:srgbClr val="134D19"/>
                </a:solidFill>
              </a:rPr>
              <a:t>Уровень развития мелкой моторики - один из показателей 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интеллектуальной готовности</a:t>
            </a:r>
            <a:r>
              <a:rPr lang="ru-RU" sz="3200" b="1" i="1" dirty="0">
                <a:solidFill>
                  <a:srgbClr val="134D19"/>
                </a:solidFill>
              </a:rPr>
              <a:t> </a:t>
            </a:r>
            <a:r>
              <a:rPr lang="ru-RU" sz="3200" b="1" dirty="0">
                <a:solidFill>
                  <a:srgbClr val="134D19"/>
                </a:solidFill>
              </a:rPr>
              <a:t>к школьному  обучению.</a:t>
            </a:r>
          </a:p>
          <a:p>
            <a:pPr>
              <a:spcBef>
                <a:spcPts val="2400"/>
              </a:spcBef>
            </a:pPr>
            <a:r>
              <a:rPr lang="ru-RU" sz="3200" b="1" dirty="0">
                <a:solidFill>
                  <a:srgbClr val="134D19"/>
                </a:solidFill>
              </a:rPr>
              <a:t>Ребёнок, у которого достаточно хорошо развита мелкая моторика, умеет логически рассуждать, у него высокий уровень развития </a:t>
            </a:r>
            <a:r>
              <a:rPr lang="ru-RU" sz="3200" b="1" dirty="0" smtClean="0">
                <a:solidFill>
                  <a:srgbClr val="134D19"/>
                </a:solidFill>
              </a:rPr>
              <a:t>памяти, внимания</a:t>
            </a:r>
            <a:r>
              <a:rPr lang="ru-RU" sz="3200" b="1" dirty="0">
                <a:solidFill>
                  <a:srgbClr val="134D19"/>
                </a:solidFill>
              </a:rPr>
              <a:t> </a:t>
            </a:r>
            <a:r>
              <a:rPr lang="ru-RU" sz="3200" b="1" dirty="0" smtClean="0">
                <a:solidFill>
                  <a:srgbClr val="134D19"/>
                </a:solidFill>
              </a:rPr>
              <a:t>и </a:t>
            </a:r>
            <a:r>
              <a:rPr lang="ru-RU" sz="3200" b="1" dirty="0">
                <a:solidFill>
                  <a:srgbClr val="134D19"/>
                </a:solidFill>
              </a:rPr>
              <a:t>связной речи.</a:t>
            </a:r>
          </a:p>
        </p:txBody>
      </p:sp>
    </p:spTree>
    <p:extLst>
      <p:ext uri="{BB962C8B-B14F-4D97-AF65-F5344CB8AC3E}">
        <p14:creationId xmlns:p14="http://schemas.microsoft.com/office/powerpoint/2010/main" val="319986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73864" y="260648"/>
            <a:ext cx="57962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Зачем нужно развивать</a:t>
            </a:r>
            <a:br>
              <a:rPr lang="ru-RU" sz="4000" b="1" cap="none" spc="50" dirty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мелкую моторику?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8412" y="1584086"/>
            <a:ext cx="8154733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* </a:t>
            </a:r>
            <a:r>
              <a:rPr lang="ru-RU" sz="36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Мелкая </a:t>
            </a:r>
            <a:r>
              <a:rPr lang="ru-RU" sz="36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моторика – </a:t>
            </a:r>
            <a:r>
              <a:rPr lang="ru-RU" sz="36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основа </a:t>
            </a:r>
            <a:r>
              <a:rPr lang="ru-RU" sz="36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развития </a:t>
            </a:r>
            <a:endParaRPr lang="ru-RU" sz="3600" b="1" cap="none" spc="0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algn="ctr"/>
            <a:r>
              <a:rPr lang="ru-RU" sz="36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      психических процессов: </a:t>
            </a:r>
            <a:r>
              <a:rPr lang="ru-RU" sz="36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внимания, </a:t>
            </a:r>
            <a:endParaRPr lang="ru-RU" sz="3600" b="1" cap="none" spc="0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algn="ctr"/>
            <a:r>
              <a:rPr lang="ru-RU" sz="36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 памяти, 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восприятия,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мышления и речи</a:t>
            </a:r>
            <a:r>
              <a:rPr lang="ru-RU" sz="36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, </a:t>
            </a:r>
            <a:endParaRPr lang="ru-RU" sz="3600" b="1" cap="none" spc="0" dirty="0" smtClean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algn="ctr"/>
            <a:r>
              <a:rPr lang="ru-RU" sz="36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пространственных представлений.</a:t>
            </a:r>
            <a:endParaRPr lang="ru-RU" sz="3600" b="1" cap="none" spc="0" dirty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488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02024" y="404664"/>
            <a:ext cx="5284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Формы работы: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4059" y="1327994"/>
            <a:ext cx="7544155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* Совместная деятельность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родителей с ребенком.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* Свободная самостоятельная</a:t>
            </a:r>
          </a:p>
          <a:p>
            <a:pPr algn="ctr"/>
            <a:r>
              <a:rPr lang="ru-RU" sz="4400" b="1" cap="none" spc="0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деятельность самих детей.</a:t>
            </a:r>
            <a:endParaRPr lang="ru-RU" sz="4400" b="1" cap="none" spc="0" dirty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413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7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700000"/>
    </a:hlink>
    <a:folHlink>
      <a:srgbClr val="D9969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1233</TotalTime>
  <Words>340</Words>
  <Application>Microsoft Office PowerPoint</Application>
  <PresentationFormat>Экран (4:3)</PresentationFormat>
  <Paragraphs>81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Актуальность</vt:lpstr>
      <vt:lpstr>  Цель: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 с природным материалом</vt:lpstr>
      <vt:lpstr>Презентация PowerPoint</vt:lpstr>
      <vt:lpstr>Пазлы</vt:lpstr>
      <vt:lpstr>Мозаика</vt:lpstr>
      <vt:lpstr>Дидактические игры</vt:lpstr>
      <vt:lpstr>Презентация PowerPoint</vt:lpstr>
      <vt:lpstr>Шнуровки</vt:lpstr>
      <vt:lpstr>Прописи, раскраски</vt:lpstr>
      <vt:lpstr>Ожидаемые результаты 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Мазай</cp:lastModifiedBy>
  <cp:revision>106</cp:revision>
  <dcterms:created xsi:type="dcterms:W3CDTF">2013-08-18T05:10:05Z</dcterms:created>
  <dcterms:modified xsi:type="dcterms:W3CDTF">2022-10-20T17:25:39Z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1252180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