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22.05.2022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22.05.2022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22.05.2022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22.05.2022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692696"/>
            <a:ext cx="7776864" cy="36004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Развитие элементов логического мышления у детей старшего дошкольного возраста с ЗПР по средствам дидактических игр и упражнений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635896" y="5661248"/>
            <a:ext cx="5184576" cy="720080"/>
          </a:xfrm>
        </p:spPr>
        <p:txBody>
          <a:bodyPr>
            <a:normAutofit fontScale="85000" lnSpcReduction="20000"/>
          </a:bodyPr>
          <a:lstStyle/>
          <a:p>
            <a:endParaRPr lang="ru-RU" dirty="0" smtClean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lang="ru-RU" sz="3000" dirty="0" smtClean="0">
                <a:solidFill>
                  <a:srgbClr val="002060"/>
                </a:solidFill>
              </a:rPr>
              <a:t>Учитель-дефектолог </a:t>
            </a:r>
            <a:r>
              <a:rPr lang="ru-RU" sz="3000" dirty="0" err="1" smtClean="0">
                <a:solidFill>
                  <a:srgbClr val="002060"/>
                </a:solidFill>
              </a:rPr>
              <a:t>Сунцова</a:t>
            </a:r>
            <a:r>
              <a:rPr lang="ru-RU" sz="3000" dirty="0" smtClean="0">
                <a:solidFill>
                  <a:srgbClr val="002060"/>
                </a:solidFill>
              </a:rPr>
              <a:t> М.В</a:t>
            </a:r>
            <a:r>
              <a:rPr lang="ru-RU" sz="3000" dirty="0" smtClean="0">
                <a:solidFill>
                  <a:schemeClr val="accent5">
                    <a:lumMod val="75000"/>
                  </a:schemeClr>
                </a:solidFill>
              </a:rPr>
              <a:t>.</a:t>
            </a:r>
            <a:endParaRPr lang="ru-RU" sz="3000" dirty="0">
              <a:solidFill>
                <a:schemeClr val="accent5">
                  <a:lumMod val="75000"/>
                </a:schemeClr>
              </a:solidFill>
            </a:endParaRPr>
          </a:p>
          <a:p>
            <a:endParaRPr lang="ru-RU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51973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23529" y="2675467"/>
            <a:ext cx="8496944" cy="3450696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Использование подобранных игр действительно способствуют развитию логического мышления у детей старшего дошкольного возраста с задержкой психического развития, поэтому работу с данными пособиями следует продолжать.</a:t>
            </a:r>
          </a:p>
          <a:p>
            <a:r>
              <a:rPr lang="ru-RU" dirty="0" smtClean="0"/>
              <a:t>В зависимости от уровня подготовки ребенка использовать в работе предварительные, обучающие этапы при использовании пособий «</a:t>
            </a:r>
            <a:r>
              <a:rPr lang="ru-RU" dirty="0" err="1" smtClean="0"/>
              <a:t>Геоконд</a:t>
            </a:r>
            <a:r>
              <a:rPr lang="ru-RU" dirty="0" smtClean="0"/>
              <a:t>» и игр «</a:t>
            </a:r>
            <a:r>
              <a:rPr lang="ru-RU" dirty="0" err="1" smtClean="0"/>
              <a:t>Судоку</a:t>
            </a:r>
            <a:r>
              <a:rPr lang="ru-RU" dirty="0" smtClean="0"/>
              <a:t>».</a:t>
            </a:r>
            <a:endParaRPr lang="ru-RU" dirty="0"/>
          </a:p>
          <a:p>
            <a:r>
              <a:rPr lang="ru-RU" dirty="0" smtClean="0"/>
              <a:t>Инициировать приобретением детским садом развивающей среды </a:t>
            </a:r>
            <a:r>
              <a:rPr lang="ru-RU" dirty="0" err="1" smtClean="0"/>
              <a:t>Воскобовича</a:t>
            </a:r>
            <a:r>
              <a:rPr lang="ru-RU" dirty="0" smtClean="0"/>
              <a:t> «Фиолетовый лес».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Выводы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70823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23529" y="2675467"/>
            <a:ext cx="8640960" cy="3450696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dirty="0" smtClean="0"/>
              <a:t>Свыше половины легких отклонений в умственном развитии квалифицируются педагогами и психологами как задержка психического развития.</a:t>
            </a:r>
          </a:p>
          <a:p>
            <a:pPr algn="just"/>
            <a:r>
              <a:rPr lang="ru-RU" dirty="0" smtClean="0"/>
              <a:t>Одной из характерных особенностей ЗПР является неравномерность формирования различных сторон психической деятельности ребенка.</a:t>
            </a:r>
          </a:p>
          <a:p>
            <a:pPr algn="just"/>
            <a:r>
              <a:rPr lang="ru-RU" dirty="0" smtClean="0"/>
              <a:t>Изучение особенностей мыслительной деятельности детей с ЗПР показало, что большие затруднения вызывают у них именно задания, требующие логического мышления. 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Актуальность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416883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2564904"/>
            <a:ext cx="8640960" cy="3960440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dirty="0" smtClean="0"/>
              <a:t>Изучить методическую литературу и интернет ресурсы по выбранной теме.</a:t>
            </a:r>
          </a:p>
          <a:p>
            <a:pPr algn="just"/>
            <a:r>
              <a:rPr lang="ru-RU" dirty="0" smtClean="0"/>
              <a:t>Подобрать </a:t>
            </a:r>
            <a:r>
              <a:rPr lang="ru-RU" dirty="0"/>
              <a:t>д</a:t>
            </a:r>
            <a:r>
              <a:rPr lang="ru-RU" dirty="0" smtClean="0"/>
              <a:t>идактические игры и упражнения, способствующие развитию логического мышления у детей старшего дошкольного возраста.</a:t>
            </a:r>
          </a:p>
          <a:p>
            <a:pPr algn="just"/>
            <a:r>
              <a:rPr lang="ru-RU" dirty="0" smtClean="0"/>
              <a:t>Включить подобранный игровом материал в индивидуальные занятия с детьми с задержкой психического развития.</a:t>
            </a:r>
          </a:p>
          <a:p>
            <a:pPr algn="just"/>
            <a:r>
              <a:rPr lang="ru-RU" dirty="0" smtClean="0"/>
              <a:t>Проанализировать влияние подобранных игр на развитие логического мышления у детей с ЗПР.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Задачи: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727831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9512" y="1340769"/>
            <a:ext cx="5832647" cy="216024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 smtClean="0"/>
              <a:t>- Просмотр </a:t>
            </a:r>
            <a:r>
              <a:rPr lang="ru-RU" dirty="0" err="1" smtClean="0"/>
              <a:t>вебинаров</a:t>
            </a:r>
            <a:r>
              <a:rPr lang="ru-RU" dirty="0" smtClean="0"/>
              <a:t> и других </a:t>
            </a:r>
            <a:r>
              <a:rPr lang="ru-RU" dirty="0" err="1" smtClean="0"/>
              <a:t>интернет-ресурсов</a:t>
            </a:r>
            <a:r>
              <a:rPr lang="ru-RU" dirty="0"/>
              <a:t> </a:t>
            </a:r>
            <a:r>
              <a:rPr lang="ru-RU" dirty="0" smtClean="0"/>
              <a:t>по играм </a:t>
            </a:r>
            <a:r>
              <a:rPr lang="ru-RU" dirty="0" err="1" smtClean="0"/>
              <a:t>Воскобовича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r>
              <a:rPr lang="ru-RU" dirty="0" smtClean="0"/>
              <a:t>- Обмен опытом с коллегами, посетившими очный семинар – практикум по знакомству с играми </a:t>
            </a:r>
            <a:r>
              <a:rPr lang="ru-RU" dirty="0" err="1" smtClean="0"/>
              <a:t>Воскобовича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r>
              <a:rPr lang="ru-RU" dirty="0" smtClean="0"/>
              <a:t>- Использование игр </a:t>
            </a:r>
            <a:r>
              <a:rPr lang="ru-RU" dirty="0" err="1" smtClean="0"/>
              <a:t>Воскобовича</a:t>
            </a:r>
            <a:r>
              <a:rPr lang="ru-RU" dirty="0" smtClean="0"/>
              <a:t> на индивидуальных занятиях с детьми.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002440"/>
          </a:xfrm>
        </p:spPr>
        <p:txBody>
          <a:bodyPr/>
          <a:lstStyle/>
          <a:p>
            <a:pPr algn="l"/>
            <a:r>
              <a:rPr lang="ru-RU" dirty="0" smtClean="0"/>
              <a:t>Игры </a:t>
            </a:r>
            <a:r>
              <a:rPr lang="ru-RU" dirty="0" err="1" smtClean="0"/>
              <a:t>Воскобовича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5" y="3593976"/>
            <a:ext cx="4655567" cy="32640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 descr="https://avatars.mds.yandex.net/i?id=77f07f657739b530a2c10660d2f7d13c_l-5681578-images-thumbs&amp;n=1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812704"/>
            <a:ext cx="3096344" cy="2712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ds05.infourok.ru/uploads/ex/0c3b/0013f5e2-3d19f51c/img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548680"/>
            <a:ext cx="2999383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264882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5300" dirty="0" smtClean="0"/>
              <a:t>Чудо-крестики</a:t>
            </a:r>
            <a:br>
              <a:rPr lang="ru-RU" sz="5300" dirty="0" smtClean="0"/>
            </a:br>
            <a:r>
              <a:rPr lang="ru-RU" dirty="0" smtClean="0"/>
              <a:t>Ларчик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3284984"/>
            <a:ext cx="2952328" cy="345773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51520" y="1556792"/>
            <a:ext cx="871296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>
                <a:solidFill>
                  <a:schemeClr val="tx2"/>
                </a:solidFill>
                <a:latin typeface="Arial"/>
              </a:rPr>
              <a:t>Игра способствует </a:t>
            </a:r>
            <a:r>
              <a:rPr lang="ru-RU" dirty="0" smtClean="0">
                <a:solidFill>
                  <a:schemeClr val="tx2"/>
                </a:solidFill>
                <a:latin typeface="Arial"/>
              </a:rPr>
              <a:t>развитию логического мышления,  </a:t>
            </a:r>
            <a:r>
              <a:rPr lang="ru-RU" dirty="0">
                <a:solidFill>
                  <a:schemeClr val="tx2"/>
                </a:solidFill>
                <a:latin typeface="Arial"/>
              </a:rPr>
              <a:t>воображения, творческих и сенсорных способностей (восприятия цвета, формы, величины); совершенствованию интеллекта (внимания, памяти, мышления, речи); тренировке мелкой моторики рук, тактильно-осязательных анализаторов; освоению количественного счета, пространственных отношений.</a:t>
            </a:r>
            <a:endParaRPr lang="ru-RU" dirty="0">
              <a:solidFill>
                <a:schemeClr val="tx2"/>
              </a:solidFill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002977" y="3704364"/>
            <a:ext cx="3370338" cy="2582300"/>
          </a:xfrm>
          <a:prstGeom prst="rect">
            <a:avLst/>
          </a:prstGeom>
        </p:spPr>
      </p:pic>
      <p:pic>
        <p:nvPicPr>
          <p:cNvPr id="10" name="Объект 9"/>
          <p:cNvPicPr>
            <a:picLocks noGrp="1" noChangeAspect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082490" y="3480108"/>
            <a:ext cx="3447666" cy="2555690"/>
          </a:xfrm>
        </p:spPr>
      </p:pic>
    </p:spTree>
    <p:extLst>
      <p:ext uri="{BB962C8B-B14F-4D97-AF65-F5344CB8AC3E}">
        <p14:creationId xmlns:p14="http://schemas.microsoft.com/office/powerpoint/2010/main" val="6746010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5364088" y="1412776"/>
            <a:ext cx="3600400" cy="5112568"/>
          </a:xfrm>
        </p:spPr>
        <p:txBody>
          <a:bodyPr>
            <a:noAutofit/>
          </a:bodyPr>
          <a:lstStyle/>
          <a:p>
            <a:r>
              <a:rPr lang="ru-RU" sz="1900" dirty="0">
                <a:latin typeface="YS Text"/>
              </a:rPr>
              <a:t>В результате игр с "</a:t>
            </a:r>
            <a:r>
              <a:rPr lang="ru-RU" sz="1900" dirty="0" err="1">
                <a:latin typeface="YS Text"/>
              </a:rPr>
              <a:t>Геоконтом</a:t>
            </a:r>
            <a:r>
              <a:rPr lang="ru-RU" sz="1900" dirty="0">
                <a:latin typeface="YS Text"/>
              </a:rPr>
              <a:t>" у детей развиваются ), мыслительные </a:t>
            </a:r>
            <a:r>
              <a:rPr lang="ru-RU" sz="1900" dirty="0" smtClean="0">
                <a:latin typeface="YS Text"/>
              </a:rPr>
              <a:t>процессы (конструирование </a:t>
            </a:r>
            <a:r>
              <a:rPr lang="ru-RU" sz="1900" dirty="0">
                <a:latin typeface="YS Text"/>
              </a:rPr>
              <a:t>по словесной модели, построение симметричных и несимметричных фигур</a:t>
            </a:r>
            <a:r>
              <a:rPr lang="ru-RU" sz="1900" dirty="0" smtClean="0">
                <a:latin typeface="YS Text"/>
              </a:rPr>
              <a:t>), сенсорные </a:t>
            </a:r>
            <a:r>
              <a:rPr lang="ru-RU" sz="1900" dirty="0">
                <a:latin typeface="YS Text"/>
              </a:rPr>
              <a:t>способности (освоение цвета, формы, </a:t>
            </a:r>
            <a:r>
              <a:rPr lang="ru-RU" sz="1900" dirty="0" smtClean="0">
                <a:latin typeface="YS Text"/>
              </a:rPr>
              <a:t>величины, </a:t>
            </a:r>
            <a:r>
              <a:rPr lang="ru-RU" sz="1900" dirty="0">
                <a:latin typeface="YS Text"/>
              </a:rPr>
              <a:t>творческое воображение, умение </a:t>
            </a:r>
            <a:r>
              <a:rPr lang="ru-RU" sz="1900" dirty="0" err="1" smtClean="0">
                <a:latin typeface="YS Text"/>
              </a:rPr>
              <a:t>сравнивать,анализировать</a:t>
            </a:r>
            <a:r>
              <a:rPr lang="ru-RU" sz="1900" dirty="0">
                <a:latin typeface="YS Text"/>
              </a:rPr>
              <a:t>, </a:t>
            </a:r>
            <a:r>
              <a:rPr lang="ru-RU" sz="1900" dirty="0" smtClean="0">
                <a:latin typeface="YS Text"/>
              </a:rPr>
              <a:t> сопоставлять</a:t>
            </a:r>
            <a:r>
              <a:rPr lang="ru-RU" sz="1900" dirty="0">
                <a:latin typeface="YS Text"/>
              </a:rPr>
              <a:t>, </a:t>
            </a:r>
            <a:r>
              <a:rPr lang="ru-RU" sz="1900" dirty="0" smtClean="0">
                <a:latin typeface="YS Text"/>
              </a:rPr>
              <a:t> </a:t>
            </a:r>
            <a:r>
              <a:rPr lang="ru-RU" sz="1900" dirty="0" err="1" smtClean="0">
                <a:latin typeface="YS Text"/>
              </a:rPr>
              <a:t>развиваетсямоторика</a:t>
            </a:r>
            <a:r>
              <a:rPr lang="ru-RU" sz="1900" dirty="0" smtClean="0">
                <a:latin typeface="YS Text"/>
              </a:rPr>
              <a:t> </a:t>
            </a:r>
            <a:r>
              <a:rPr lang="ru-RU" sz="1900" dirty="0">
                <a:latin typeface="YS Text"/>
              </a:rPr>
              <a:t>кисти и пальчиков.</a:t>
            </a:r>
            <a:endParaRPr lang="ru-RU" sz="19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930432"/>
          </a:xfrm>
        </p:spPr>
        <p:txBody>
          <a:bodyPr>
            <a:normAutofit/>
          </a:bodyPr>
          <a:lstStyle/>
          <a:p>
            <a:r>
              <a:rPr lang="ru-RU" dirty="0" err="1" smtClean="0"/>
              <a:t>Геоконд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934672">
            <a:off x="205858" y="1764850"/>
            <a:ext cx="3107307" cy="239547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4377685"/>
            <a:ext cx="3508613" cy="221803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595324">
            <a:off x="2463989" y="1714522"/>
            <a:ext cx="3062414" cy="2564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03483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0" y="2060849"/>
            <a:ext cx="9144000" cy="1440160"/>
          </a:xfrm>
        </p:spPr>
        <p:txBody>
          <a:bodyPr>
            <a:noAutofit/>
          </a:bodyPr>
          <a:lstStyle/>
          <a:p>
            <a:r>
              <a:rPr lang="ru-RU" sz="2500" dirty="0" smtClean="0"/>
              <a:t>Игра с кубиками Никитина «Сложи узор» развивает у детей логическое и образное мышление, умение распознать и построить образ, а так же способность к самостоятельности.</a:t>
            </a:r>
            <a:endParaRPr lang="ru-RU" sz="25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Сложи узор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6439" y="3810985"/>
            <a:ext cx="3240360" cy="228568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334845">
            <a:off x="5498718" y="4150873"/>
            <a:ext cx="2586454" cy="224344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362311">
            <a:off x="1035979" y="4213660"/>
            <a:ext cx="2481194" cy="2191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13354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4293096"/>
            <a:ext cx="3960440" cy="2260143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 Юный фантазёр »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692688" y="3388432"/>
            <a:ext cx="3707904" cy="278092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79512" y="2420888"/>
            <a:ext cx="5832647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 smtClean="0">
                <a:solidFill>
                  <a:schemeClr val="tx2"/>
                </a:solidFill>
              </a:rPr>
              <a:t>Дидактическая игра «Юный фантазер так же развивает у детей элементы мыслительных процессов</a:t>
            </a:r>
            <a:r>
              <a:rPr lang="ru-RU" sz="2000" dirty="0">
                <a:solidFill>
                  <a:schemeClr val="tx2"/>
                </a:solidFill>
              </a:rPr>
              <a:t>,</a:t>
            </a:r>
            <a:r>
              <a:rPr lang="ru-RU" sz="2000" dirty="0" smtClean="0">
                <a:solidFill>
                  <a:schemeClr val="tx2"/>
                </a:solidFill>
              </a:rPr>
              <a:t>   способствует   развитию пространственной ориентировки, конструктивных и сенсорных навыков.</a:t>
            </a:r>
            <a:endParaRPr lang="ru-RU" sz="20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04196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2132857"/>
            <a:ext cx="7408333" cy="1512168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Разгадывая </a:t>
            </a:r>
            <a:r>
              <a:rPr lang="ru-RU" dirty="0" err="1" smtClean="0"/>
              <a:t>судоку</a:t>
            </a:r>
            <a:r>
              <a:rPr lang="ru-RU" dirty="0" smtClean="0"/>
              <a:t> дети тренируют логическое мышление, развивают внимание, память, наблюдательность. Так же </a:t>
            </a:r>
            <a:r>
              <a:rPr lang="ru-RU" dirty="0" err="1" smtClean="0"/>
              <a:t>судоку</a:t>
            </a:r>
            <a:r>
              <a:rPr lang="ru-RU" dirty="0" smtClean="0"/>
              <a:t> применимы на занятиях практически по любой лексической теме.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Судоку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132239" y="3942838"/>
            <a:ext cx="2582107" cy="229487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4077072"/>
            <a:ext cx="1988840" cy="198884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8184" y="4077072"/>
            <a:ext cx="2520280" cy="21003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184700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727</TotalTime>
  <Words>371</Words>
  <Application>Microsoft Office PowerPoint</Application>
  <PresentationFormat>Экран (4:3)</PresentationFormat>
  <Paragraphs>32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Волна</vt:lpstr>
      <vt:lpstr>Развитие элементов логического мышления у детей старшего дошкольного возраста с ЗПР по средствам дидактических игр и упражнений</vt:lpstr>
      <vt:lpstr>Актуальность </vt:lpstr>
      <vt:lpstr>Задачи:</vt:lpstr>
      <vt:lpstr>Игры Воскобовича</vt:lpstr>
      <vt:lpstr>Чудо-крестики Ларчик</vt:lpstr>
      <vt:lpstr>Геоконд</vt:lpstr>
      <vt:lpstr>Сложи узор</vt:lpstr>
      <vt:lpstr>« Юный фантазёр »</vt:lpstr>
      <vt:lpstr>Судоку</vt:lpstr>
      <vt:lpstr>Выводы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Знакомьтесь, Неньютоновская жидкость!</dc:title>
  <dc:creator>Маша</dc:creator>
  <cp:lastModifiedBy>Маша</cp:lastModifiedBy>
  <cp:revision>27</cp:revision>
  <dcterms:created xsi:type="dcterms:W3CDTF">2022-03-19T14:58:46Z</dcterms:created>
  <dcterms:modified xsi:type="dcterms:W3CDTF">2022-05-22T09:48:52Z</dcterms:modified>
</cp:coreProperties>
</file>