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27"/>
  </p:notesMasterIdLst>
  <p:sldIdLst>
    <p:sldId id="258" r:id="rId2"/>
    <p:sldId id="292" r:id="rId3"/>
    <p:sldId id="293" r:id="rId4"/>
    <p:sldId id="294" r:id="rId5"/>
    <p:sldId id="312" r:id="rId6"/>
    <p:sldId id="295" r:id="rId7"/>
    <p:sldId id="311" r:id="rId8"/>
    <p:sldId id="310" r:id="rId9"/>
    <p:sldId id="300" r:id="rId10"/>
    <p:sldId id="303" r:id="rId11"/>
    <p:sldId id="307" r:id="rId12"/>
    <p:sldId id="281" r:id="rId13"/>
    <p:sldId id="315" r:id="rId14"/>
    <p:sldId id="305" r:id="rId15"/>
    <p:sldId id="316" r:id="rId16"/>
    <p:sldId id="317" r:id="rId17"/>
    <p:sldId id="318" r:id="rId18"/>
    <p:sldId id="319" r:id="rId19"/>
    <p:sldId id="320" r:id="rId20"/>
    <p:sldId id="321" r:id="rId21"/>
    <p:sldId id="322" r:id="rId22"/>
    <p:sldId id="323" r:id="rId23"/>
    <p:sldId id="324" r:id="rId24"/>
    <p:sldId id="325" r:id="rId25"/>
    <p:sldId id="326"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714" y="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48A655-2087-4DBA-94EB-5DFC81DCBD3B}" type="datetimeFigureOut">
              <a:rPr lang="ru-RU" smtClean="0"/>
              <a:pPr/>
              <a:t>20.10.2022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D0A6D0-1CB8-463B-B42C-33F3FE01AD69}" type="slidenum">
              <a:rPr lang="ru-RU" smtClean="0"/>
              <a:pPr/>
              <a:t>‹#›</a:t>
            </a:fld>
            <a:endParaRPr lang="ru-RU"/>
          </a:p>
        </p:txBody>
      </p:sp>
    </p:spTree>
    <p:extLst>
      <p:ext uri="{BB962C8B-B14F-4D97-AF65-F5344CB8AC3E}">
        <p14:creationId xmlns:p14="http://schemas.microsoft.com/office/powerpoint/2010/main" val="3047978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CD0A6D0-1CB8-463B-B42C-33F3FE01AD69}" type="slidenum">
              <a:rPr lang="ru-RU" smtClean="0"/>
              <a:pPr/>
              <a:t>10</a:t>
            </a:fld>
            <a:endParaRPr lang="ru-RU"/>
          </a:p>
        </p:txBody>
      </p:sp>
    </p:spTree>
    <p:extLst>
      <p:ext uri="{BB962C8B-B14F-4D97-AF65-F5344CB8AC3E}">
        <p14:creationId xmlns:p14="http://schemas.microsoft.com/office/powerpoint/2010/main" val="38353531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B106E36-FD25-4E2D-B0AA-010F637433A0}" type="datetimeFigureOut">
              <a:rPr lang="ru-RU" smtClean="0"/>
              <a:pPr/>
              <a:t>20.10.2022</a:t>
            </a:fld>
            <a:endParaRPr lang="ru-RU"/>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ru-RU"/>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51391983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077125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5" name="Footer Placeholder 4"/>
          <p:cNvSpPr>
            <a:spLocks noGrp="1"/>
          </p:cNvSpPr>
          <p:nvPr>
            <p:ph type="ftr" sz="quarter" idx="11"/>
          </p:nvPr>
        </p:nvSpPr>
        <p:spPr/>
        <p:txBody>
          <a:bodyPr/>
          <a:lstStyle/>
          <a:p>
            <a:endParaRPr lang="ru-RU"/>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761167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ru-RU" smtClean="0"/>
              <a:t>Образец заголовка</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5" name="Footer Placeholder 4"/>
          <p:cNvSpPr>
            <a:spLocks noGrp="1"/>
          </p:cNvSpPr>
          <p:nvPr>
            <p:ph type="ftr" sz="quarter" idx="11"/>
          </p:nvPr>
        </p:nvSpPr>
        <p:spPr/>
        <p:txBody>
          <a:bodyPr/>
          <a:lstStyle/>
          <a:p>
            <a:endParaRPr lang="ru-RU"/>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983802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465605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824737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8" name="Footer Placeholder 7"/>
          <p:cNvSpPr>
            <a:spLocks noGrp="1"/>
          </p:cNvSpPr>
          <p:nvPr>
            <p:ph type="ftr" sz="quarter" idx="11"/>
          </p:nvPr>
        </p:nvSpPr>
        <p:spPr>
          <a:xfrm>
            <a:off x="561111" y="6391838"/>
            <a:ext cx="3644282" cy="304801"/>
          </a:xfrm>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2668327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B106E36-FD25-4E2D-B0AA-010F637433A0}" type="datetimeFigureOut">
              <a:rPr lang="ru-RU" smtClean="0"/>
              <a:pPr/>
              <a:t>20.10.2022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6162993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5B106E36-FD25-4E2D-B0AA-010F637433A0}" type="datetimeFigureOut">
              <a:rPr lang="ru-RU" smtClean="0"/>
              <a:pPr/>
              <a:t>20.10.2022</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176224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411191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5" name="Footer Placeholder 4"/>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65328753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57894846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84322351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dirty="0"/>
          </a:p>
        </p:txBody>
      </p:sp>
    </p:spTree>
    <p:extLst>
      <p:ext uri="{BB962C8B-B14F-4D97-AF65-F5344CB8AC3E}">
        <p14:creationId xmlns:p14="http://schemas.microsoft.com/office/powerpoint/2010/main" val="9693254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3" name="Footer Placeholder 2"/>
          <p:cNvSpPr>
            <a:spLocks noGrp="1"/>
          </p:cNvSpPr>
          <p:nvPr>
            <p:ph type="ftr" sz="quarter" idx="11"/>
          </p:nvPr>
        </p:nvSpPr>
        <p:spPr/>
        <p:txBody>
          <a:bodyPr/>
          <a:lstStyle/>
          <a:p>
            <a:endParaRPr lang="ru-RU"/>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499528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83469472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ru-RU" smtClean="0"/>
              <a:t>Вставка рисунка</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20.10.2022</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583742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5B106E36-FD25-4E2D-B0AA-010F637433A0}" type="datetimeFigureOut">
              <a:rPr lang="ru-RU" smtClean="0"/>
              <a:pPr/>
              <a:t>20.10.2022</a:t>
            </a:fld>
            <a:endParaRPr lang="ru-RU"/>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ru-RU"/>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142076738"/>
      </p:ext>
    </p:extLst>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 id="2147483929" r:id="rId14"/>
    <p:sldLayoutId id="2147483930" r:id="rId15"/>
    <p:sldLayoutId id="2147483931" r:id="rId16"/>
    <p:sldLayoutId id="2147483932" r:id="rId17"/>
  </p:sldLayoutIdLst>
  <p:timing>
    <p:tnLst>
      <p:par>
        <p:cTn id="1" dur="indefinite" restart="never" nodeType="tmRoot"/>
      </p:par>
    </p:tnLst>
  </p:timing>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ru.wikipedia.org/wiki/%D0%90%D1%82%D0%BC%D0%BE%D1%81%D1%84%D0%B5%D1%80%D0%BD%D1%8B%D0%B5_%D0%BE%D1%81%D0%B0%D0%B4%D0%BA%D0%B8" TargetMode="External"/><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hyperlink" Target="https://ru.wikipedia.org/wiki/%D0%9A%D1%80%D1%83%D0%BF%D0%B0_(%D0%BE%D1%81%D0%B0%D0%B4%D0%BA%D0%B8)#.D0.9B.D0.B5.D0.B4.D1.8F.D0.BD.D0.B0.D1.8F_.D0.BA.D1.80.D1.83.D0.BF.D0.B0" TargetMode="External"/><Relationship Id="rId5" Type="http://schemas.openxmlformats.org/officeDocument/2006/relationships/hyperlink" Target="https://ru.wikipedia.org/wiki/%D0%9B%D0%B5%D0%B4%D1%8F%D0%BD%D0%BE%D0%B9_%D0%B4%D0%BE%D0%B6%D0%B4%D1%8C" TargetMode="External"/><Relationship Id="rId4" Type="http://schemas.openxmlformats.org/officeDocument/2006/relationships/hyperlink" Target="https://ru.wikipedia.org/wiki/%D0%A1%D0%BD%D0%B5%D0%B3"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www.filipoc.ru/attaches/posts/interesting/2013-12-18/prirodnoe-yavlenie-groza/2aff4dee2e8751a3646154bce2f91f88.jpg" TargetMode="External"/><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288688" cy="6669360"/>
          </a:xfrm>
          <a:solidFill>
            <a:schemeClr val="bg1"/>
          </a:solidFill>
        </p:spPr>
        <p:txBody>
          <a:bodyPr>
            <a:normAutofit/>
          </a:bodyPr>
          <a:lstStyle/>
          <a:p>
            <a:pPr algn="ctr"/>
            <a:r>
              <a:rPr lang="ru-RU" sz="2400" dirty="0" smtClean="0">
                <a:solidFill>
                  <a:schemeClr val="accent5">
                    <a:lumMod val="75000"/>
                  </a:schemeClr>
                </a:solidFill>
              </a:rPr>
              <a:t>«Гроза и молния»</a:t>
            </a:r>
            <a:endParaRPr lang="ru-RU" sz="2400" dirty="0">
              <a:solidFill>
                <a:schemeClr val="accent5">
                  <a:lumMod val="75000"/>
                </a:schemeClr>
              </a:solidFill>
            </a:endParaRPr>
          </a:p>
        </p:txBody>
      </p:sp>
      <p:sp>
        <p:nvSpPr>
          <p:cNvPr id="3" name="Прямоугольник 2"/>
          <p:cNvSpPr/>
          <p:nvPr/>
        </p:nvSpPr>
        <p:spPr>
          <a:xfrm>
            <a:off x="335360" y="1412777"/>
            <a:ext cx="10009112" cy="584775"/>
          </a:xfrm>
          <a:prstGeom prst="rect">
            <a:avLst/>
          </a:prstGeom>
        </p:spPr>
        <p:txBody>
          <a:bodyPr wrap="square">
            <a:spAutoFit/>
          </a:bodyPr>
          <a:lstStyle/>
          <a:p>
            <a:pPr algn="ctr"/>
            <a:r>
              <a:rPr lang="ru-RU" sz="3200" b="1" dirty="0" smtClean="0">
                <a:solidFill>
                  <a:schemeClr val="accent2"/>
                </a:solidFill>
              </a:rPr>
              <a:t>           Исследовательский проект</a:t>
            </a:r>
            <a:endParaRPr lang="ru-RU" sz="3200" dirty="0">
              <a:solidFill>
                <a:schemeClr val="accent2"/>
              </a:solidFill>
            </a:endParaRPr>
          </a:p>
        </p:txBody>
      </p:sp>
      <p:sp>
        <p:nvSpPr>
          <p:cNvPr id="4" name="TextBox 3"/>
          <p:cNvSpPr txBox="1"/>
          <p:nvPr/>
        </p:nvSpPr>
        <p:spPr>
          <a:xfrm>
            <a:off x="6672064" y="4365105"/>
            <a:ext cx="5112568" cy="646331"/>
          </a:xfrm>
          <a:prstGeom prst="rect">
            <a:avLst/>
          </a:prstGeom>
          <a:noFill/>
        </p:spPr>
        <p:txBody>
          <a:bodyPr wrap="square" rtlCol="0">
            <a:spAutoFit/>
          </a:bodyPr>
          <a:lstStyle/>
          <a:p>
            <a:r>
              <a:rPr lang="ru-RU" dirty="0" smtClean="0"/>
              <a:t>                          Выполнил: Зверева </a:t>
            </a:r>
            <a:r>
              <a:rPr lang="ru-RU" smtClean="0"/>
              <a:t>Юлия Иннокентьевна</a:t>
            </a:r>
            <a:endParaRPr lang="ru-RU" dirty="0"/>
          </a:p>
        </p:txBody>
      </p:sp>
      <p:pic>
        <p:nvPicPr>
          <p:cNvPr id="1028" name="Picture 4" descr="https://cdn.pixabay.com/photo/2016/06/12/22/32/flash-1453167_960_72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092398"/>
            <a:ext cx="4295800" cy="37656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ttps://blog.yizzam.com/wp-content/uploads/2017/05/red-sprite-lightning.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2351584" y="0"/>
            <a:ext cx="7272808" cy="4581128"/>
          </a:xfrm>
          <a:prstGeom prst="rect">
            <a:avLst/>
          </a:prstGeom>
          <a:noFill/>
          <a:ln>
            <a:noFill/>
          </a:ln>
        </p:spPr>
      </p:pic>
      <p:sp>
        <p:nvSpPr>
          <p:cNvPr id="2" name="TextBox 1"/>
          <p:cNvSpPr txBox="1"/>
          <p:nvPr/>
        </p:nvSpPr>
        <p:spPr>
          <a:xfrm>
            <a:off x="191344" y="5013176"/>
            <a:ext cx="11737304" cy="1200329"/>
          </a:xfrm>
          <a:prstGeom prst="rect">
            <a:avLst/>
          </a:prstGeom>
          <a:noFill/>
        </p:spPr>
        <p:txBody>
          <a:bodyPr wrap="square" rtlCol="0">
            <a:spAutoFit/>
          </a:bodyPr>
          <a:lstStyle/>
          <a:p>
            <a:r>
              <a:rPr lang="ru-RU" sz="2400" b="1" dirty="0" err="1">
                <a:solidFill>
                  <a:srgbClr val="002060"/>
                </a:solidFill>
              </a:rPr>
              <a:t>Джеты</a:t>
            </a:r>
            <a:r>
              <a:rPr lang="ru-RU" sz="2400" dirty="0">
                <a:solidFill>
                  <a:srgbClr val="002060"/>
                </a:solidFill>
              </a:rPr>
              <a:t> – один из самых загадочных видов высотных разрядов. Они срываются с верхней кромки грозовых облаков и поднимаются вверх на 10, 20, а то и 30 километров.</a:t>
            </a:r>
            <a:endParaRPr lang="ru-RU" sz="2400" dirty="0">
              <a:solidFill>
                <a:srgbClr val="002060"/>
              </a:solidFill>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http://zona-k45.ru/uploads/posts/2016-05/1464011679_87f6c96963ba68d68d638659c704.jpeg"/>
          <p:cNvPicPr/>
          <p:nvPr/>
        </p:nvPicPr>
        <p:blipFill>
          <a:blip r:embed="rId2" cstate="email">
            <a:extLst>
              <a:ext uri="{28A0092B-C50C-407E-A947-70E740481C1C}">
                <a14:useLocalDpi xmlns:a14="http://schemas.microsoft.com/office/drawing/2010/main"/>
              </a:ext>
            </a:extLst>
          </a:blip>
          <a:srcRect/>
          <a:stretch>
            <a:fillRect/>
          </a:stretch>
        </p:blipFill>
        <p:spPr bwMode="auto">
          <a:xfrm>
            <a:off x="2927648" y="1"/>
            <a:ext cx="6120680" cy="4509119"/>
          </a:xfrm>
          <a:prstGeom prst="rect">
            <a:avLst/>
          </a:prstGeom>
          <a:noFill/>
        </p:spPr>
      </p:pic>
      <p:sp>
        <p:nvSpPr>
          <p:cNvPr id="7" name="TextBox 6"/>
          <p:cNvSpPr txBox="1"/>
          <p:nvPr/>
        </p:nvSpPr>
        <p:spPr>
          <a:xfrm>
            <a:off x="0" y="5085184"/>
            <a:ext cx="12072664" cy="1569660"/>
          </a:xfrm>
          <a:prstGeom prst="rect">
            <a:avLst/>
          </a:prstGeom>
          <a:noFill/>
        </p:spPr>
        <p:txBody>
          <a:bodyPr wrap="square" rtlCol="0">
            <a:spAutoFit/>
          </a:bodyPr>
          <a:lstStyle/>
          <a:p>
            <a:r>
              <a:rPr lang="ru-RU" sz="2400" b="1" dirty="0">
                <a:solidFill>
                  <a:srgbClr val="002060"/>
                </a:solidFill>
              </a:rPr>
              <a:t>Эльфы</a:t>
            </a:r>
            <a:r>
              <a:rPr lang="ru-RU" sz="2400" dirty="0">
                <a:solidFill>
                  <a:srgbClr val="002060"/>
                </a:solidFill>
              </a:rPr>
              <a:t> — самые эфемерные и короткоживущие в семействе высотных разрядов. Эти светящиеся красно-фиолетовые кольца возникают в нижней ионосфере на высотах 80—100 километров. Меньше чем за миллисекунду свечение, возникнув в </a:t>
            </a:r>
            <a:r>
              <a:rPr lang="ru-RU" sz="2400" dirty="0" smtClean="0">
                <a:solidFill>
                  <a:srgbClr val="002060"/>
                </a:solidFill>
              </a:rPr>
              <a:t>центре расширяется до 300-400 километров и угасает</a:t>
            </a:r>
            <a:endParaRPr lang="ru-RU" sz="2400" dirty="0">
              <a:solidFill>
                <a:srgbClr val="00206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Основные виды молний"/>
          <p:cNvPicPr/>
          <p:nvPr/>
        </p:nvPicPr>
        <p:blipFill>
          <a:blip r:embed="rId2" cstate="print"/>
          <a:srcRect/>
          <a:stretch>
            <a:fillRect/>
          </a:stretch>
        </p:blipFill>
        <p:spPr bwMode="auto">
          <a:xfrm>
            <a:off x="3215680" y="7009"/>
            <a:ext cx="5328592" cy="4574119"/>
          </a:xfrm>
          <a:prstGeom prst="rect">
            <a:avLst/>
          </a:prstGeom>
          <a:noFill/>
        </p:spPr>
      </p:pic>
      <p:sp>
        <p:nvSpPr>
          <p:cNvPr id="4" name="TextBox 3"/>
          <p:cNvSpPr txBox="1"/>
          <p:nvPr/>
        </p:nvSpPr>
        <p:spPr>
          <a:xfrm>
            <a:off x="191344" y="4941168"/>
            <a:ext cx="11737304" cy="2308324"/>
          </a:xfrm>
          <a:prstGeom prst="rect">
            <a:avLst/>
          </a:prstGeom>
          <a:noFill/>
        </p:spPr>
        <p:txBody>
          <a:bodyPr wrap="square" rtlCol="0">
            <a:spAutoFit/>
          </a:bodyPr>
          <a:lstStyle/>
          <a:p>
            <a:pPr fontAlgn="base"/>
            <a:r>
              <a:rPr lang="ru-RU" b="1" dirty="0">
                <a:solidFill>
                  <a:srgbClr val="002060"/>
                </a:solidFill>
              </a:rPr>
              <a:t>Линейная молния туча-земля</a:t>
            </a:r>
            <a:r>
              <a:rPr lang="ru-RU" dirty="0">
                <a:solidFill>
                  <a:srgbClr val="002060"/>
                </a:solidFill>
              </a:rPr>
              <a:t> - Ученые считают, что молнии образуются в результате распределения электронов в облаке, обычно позитивно заряжен верх облака, а негативно — низ. В результате получаем очень мощный конденсатор, который может время от времени разряжаться в результате скачкообразного преобразования обычного воздуха в плазму (это происходит из-за все более сильной ионизации атмосферных слоев, близких к грозовым тучам). Кстати, температура воздуха в месте прохождения заряда (молнии) достигает 30 тысяч градусов, а скорость распространения молнии — 200 тысяч километров в час.</a:t>
            </a:r>
          </a:p>
          <a:p>
            <a:r>
              <a:rPr lang="ru-RU" dirty="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Основные виды молний"/>
          <p:cNvPicPr/>
          <p:nvPr/>
        </p:nvPicPr>
        <p:blipFill>
          <a:blip r:embed="rId2" cstate="email">
            <a:extLst>
              <a:ext uri="{28A0092B-C50C-407E-A947-70E740481C1C}">
                <a14:useLocalDpi xmlns:a14="http://schemas.microsoft.com/office/drawing/2010/main"/>
              </a:ext>
            </a:extLst>
          </a:blip>
          <a:srcRect/>
          <a:stretch>
            <a:fillRect/>
          </a:stretch>
        </p:blipFill>
        <p:spPr bwMode="auto">
          <a:xfrm>
            <a:off x="2927648" y="0"/>
            <a:ext cx="5112568" cy="3861048"/>
          </a:xfrm>
          <a:prstGeom prst="rect">
            <a:avLst/>
          </a:prstGeom>
          <a:noFill/>
        </p:spPr>
      </p:pic>
      <p:sp>
        <p:nvSpPr>
          <p:cNvPr id="3" name="TextBox 2"/>
          <p:cNvSpPr txBox="1"/>
          <p:nvPr/>
        </p:nvSpPr>
        <p:spPr>
          <a:xfrm>
            <a:off x="263352" y="4221088"/>
            <a:ext cx="11737304" cy="1938992"/>
          </a:xfrm>
          <a:prstGeom prst="rect">
            <a:avLst/>
          </a:prstGeom>
          <a:noFill/>
        </p:spPr>
        <p:txBody>
          <a:bodyPr wrap="square" rtlCol="0">
            <a:spAutoFit/>
          </a:bodyPr>
          <a:lstStyle/>
          <a:p>
            <a:pPr fontAlgn="base"/>
            <a:r>
              <a:rPr lang="ru-RU" sz="2400" b="1" dirty="0">
                <a:solidFill>
                  <a:srgbClr val="002060"/>
                </a:solidFill>
              </a:rPr>
              <a:t>Молния земля-облако</a:t>
            </a:r>
            <a:r>
              <a:rPr lang="ru-RU" sz="2400" dirty="0">
                <a:solidFill>
                  <a:srgbClr val="002060"/>
                </a:solidFill>
              </a:rPr>
              <a:t> – они образуются в результате накапливающегося электростатического заряда на вершине самого высокого объекта на земле, что делает его весьма «привлекательным» для молнии. Такие молнии образуются в результате «пробивания» воздушной прослойки между вершиной заряженного объекта и нижней частью грозовой тучи.</a:t>
            </a:r>
            <a:endParaRPr lang="ru-RU" sz="2400" dirty="0">
              <a:solidFill>
                <a:srgbClr val="002060"/>
              </a:solidFill>
              <a:effectLst/>
            </a:endParaRPr>
          </a:p>
        </p:txBody>
      </p:sp>
    </p:spTree>
    <p:extLst>
      <p:ext uri="{BB962C8B-B14F-4D97-AF65-F5344CB8AC3E}">
        <p14:creationId xmlns:p14="http://schemas.microsoft.com/office/powerpoint/2010/main" val="3092166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5.infourok.ru/uploads/ex/0a4f/000db266-d6936860/2/img18.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2711624" y="1"/>
            <a:ext cx="5976664" cy="5084762"/>
          </a:xfrm>
          <a:prstGeom prst="rect">
            <a:avLst/>
          </a:prstGeom>
          <a:noFill/>
          <a:ln>
            <a:noFill/>
          </a:ln>
        </p:spPr>
      </p:pic>
      <p:sp>
        <p:nvSpPr>
          <p:cNvPr id="3" name="TextBox 2"/>
          <p:cNvSpPr txBox="1"/>
          <p:nvPr/>
        </p:nvSpPr>
        <p:spPr>
          <a:xfrm>
            <a:off x="335360" y="5517232"/>
            <a:ext cx="11856640" cy="1200329"/>
          </a:xfrm>
          <a:prstGeom prst="rect">
            <a:avLst/>
          </a:prstGeom>
          <a:noFill/>
        </p:spPr>
        <p:txBody>
          <a:bodyPr wrap="square" rtlCol="0">
            <a:spAutoFit/>
          </a:bodyPr>
          <a:lstStyle/>
          <a:p>
            <a:pPr fontAlgn="base"/>
            <a:r>
              <a:rPr lang="ru-RU" b="1" dirty="0" err="1">
                <a:solidFill>
                  <a:srgbClr val="002060"/>
                </a:solidFill>
              </a:rPr>
              <a:t>Чёточная</a:t>
            </a:r>
            <a:r>
              <a:rPr lang="ru-RU" b="1" dirty="0">
                <a:solidFill>
                  <a:srgbClr val="002060"/>
                </a:solidFill>
              </a:rPr>
              <a:t> (пунктирная молния) </a:t>
            </a:r>
            <a:r>
              <a:rPr lang="ru-RU" dirty="0">
                <a:solidFill>
                  <a:srgbClr val="002060"/>
                </a:solidFill>
              </a:rPr>
              <a:t>- Редкая форма электрического разряда при грозе, в виде цепочки из светящихся точек. Время существования </a:t>
            </a:r>
            <a:r>
              <a:rPr lang="ru-RU" dirty="0" err="1">
                <a:solidFill>
                  <a:srgbClr val="002060"/>
                </a:solidFill>
              </a:rPr>
              <a:t>чёточной</a:t>
            </a:r>
            <a:r>
              <a:rPr lang="ru-RU" dirty="0">
                <a:solidFill>
                  <a:srgbClr val="002060"/>
                </a:solidFill>
              </a:rPr>
              <a:t> молнии 1–2 секунды. Примечательно, что траектория точечной молнии нередко имеет волнообразный характер. В отличие от линейной молнии след </a:t>
            </a:r>
            <a:r>
              <a:rPr lang="ru-RU" dirty="0" err="1">
                <a:solidFill>
                  <a:srgbClr val="002060"/>
                </a:solidFill>
              </a:rPr>
              <a:t>чёточной</a:t>
            </a:r>
            <a:r>
              <a:rPr lang="ru-RU" dirty="0">
                <a:solidFill>
                  <a:srgbClr val="002060"/>
                </a:solidFill>
              </a:rPr>
              <a:t> молнии не ветвится — это является отличительной особенностью этого вида</a:t>
            </a:r>
            <a:endParaRPr lang="ru-RU" dirty="0">
              <a:solidFill>
                <a:srgbClr val="002060"/>
              </a:solidFill>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pinimg.com/originals/b6/c6/04/b6c604b92f1ac540c1a12ae7c915fde7.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3647728" y="0"/>
            <a:ext cx="5688632" cy="4797152"/>
          </a:xfrm>
          <a:prstGeom prst="rect">
            <a:avLst/>
          </a:prstGeom>
          <a:noFill/>
          <a:ln>
            <a:noFill/>
          </a:ln>
        </p:spPr>
      </p:pic>
      <p:sp>
        <p:nvSpPr>
          <p:cNvPr id="3" name="TextBox 2"/>
          <p:cNvSpPr txBox="1"/>
          <p:nvPr/>
        </p:nvSpPr>
        <p:spPr>
          <a:xfrm>
            <a:off x="263352" y="5229200"/>
            <a:ext cx="11809312" cy="1200329"/>
          </a:xfrm>
          <a:prstGeom prst="rect">
            <a:avLst/>
          </a:prstGeom>
          <a:noFill/>
        </p:spPr>
        <p:txBody>
          <a:bodyPr wrap="square" rtlCol="0">
            <a:spAutoFit/>
          </a:bodyPr>
          <a:lstStyle/>
          <a:p>
            <a:pPr fontAlgn="base"/>
            <a:r>
              <a:rPr lang="ru-RU" sz="2400" b="1" dirty="0">
                <a:solidFill>
                  <a:srgbClr val="002060"/>
                </a:solidFill>
              </a:rPr>
              <a:t>Объёмная молния </a:t>
            </a:r>
            <a:r>
              <a:rPr lang="ru-RU" sz="2400" dirty="0">
                <a:solidFill>
                  <a:srgbClr val="002060"/>
                </a:solidFill>
              </a:rPr>
              <a:t>– белая или красноватая вспышка при низкой полупрозрачной облачности, с сильным звуком треска “отовсюду”. Чаще наблюдается перед основной фазой грозы</a:t>
            </a:r>
            <a:r>
              <a:rPr lang="ru-RU" dirty="0"/>
              <a:t>.</a:t>
            </a:r>
            <a:endParaRPr lang="ru-RU" dirty="0">
              <a:effectLst/>
            </a:endParaRPr>
          </a:p>
        </p:txBody>
      </p:sp>
    </p:spTree>
    <p:extLst>
      <p:ext uri="{BB962C8B-B14F-4D97-AF65-F5344CB8AC3E}">
        <p14:creationId xmlns:p14="http://schemas.microsoft.com/office/powerpoint/2010/main" val="2261481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webmandry.com/wp-content/uploads/2012/08/2012_8_elm_elm-1.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3215680" y="0"/>
            <a:ext cx="5616624" cy="4941168"/>
          </a:xfrm>
          <a:prstGeom prst="rect">
            <a:avLst/>
          </a:prstGeom>
          <a:noFill/>
          <a:ln>
            <a:noFill/>
          </a:ln>
        </p:spPr>
      </p:pic>
      <p:sp>
        <p:nvSpPr>
          <p:cNvPr id="3" name="TextBox 2"/>
          <p:cNvSpPr txBox="1"/>
          <p:nvPr/>
        </p:nvSpPr>
        <p:spPr>
          <a:xfrm>
            <a:off x="310680" y="4931838"/>
            <a:ext cx="11881320" cy="1754326"/>
          </a:xfrm>
          <a:prstGeom prst="rect">
            <a:avLst/>
          </a:prstGeom>
          <a:noFill/>
        </p:spPr>
        <p:txBody>
          <a:bodyPr wrap="square" rtlCol="0">
            <a:spAutoFit/>
          </a:bodyPr>
          <a:lstStyle/>
          <a:p>
            <a:pPr fontAlgn="base"/>
            <a:r>
              <a:rPr lang="ru-RU" b="1" dirty="0">
                <a:solidFill>
                  <a:srgbClr val="002060"/>
                </a:solidFill>
              </a:rPr>
              <a:t>Огни Святого </a:t>
            </a:r>
            <a:r>
              <a:rPr lang="ru-RU" b="1" dirty="0" err="1">
                <a:solidFill>
                  <a:srgbClr val="002060"/>
                </a:solidFill>
              </a:rPr>
              <a:t>Эльма</a:t>
            </a:r>
            <a:r>
              <a:rPr lang="ru-RU" dirty="0">
                <a:solidFill>
                  <a:srgbClr val="002060"/>
                </a:solidFill>
              </a:rPr>
              <a:t> — разряд в форме светящихся пучков или кисточек (или коронный разряд), возникающий на острых концах высоких предметов (башни, мачты, одиноко стоящие деревья, острые вершины скал и т. п.) при большой напряжённости электрического поля в атмосфере. Они образуются в моменты, когда напряжённость электрического поля в атмосфере у острия достигает величины порядка 500 В/м и выше, что чаще всего бывает во время грозы или при её приближении, и зимой во время метелей</a:t>
            </a:r>
            <a:r>
              <a:rPr lang="ru-RU" sz="1600" dirty="0">
                <a:solidFill>
                  <a:srgbClr val="002060"/>
                </a:solidFill>
              </a:rPr>
              <a:t>.</a:t>
            </a:r>
            <a:endParaRPr lang="ru-RU" sz="1600" dirty="0">
              <a:solidFill>
                <a:srgbClr val="002060"/>
              </a:solidFill>
              <a:effectLst/>
            </a:endParaRPr>
          </a:p>
        </p:txBody>
      </p:sp>
    </p:spTree>
    <p:extLst>
      <p:ext uri="{BB962C8B-B14F-4D97-AF65-F5344CB8AC3E}">
        <p14:creationId xmlns:p14="http://schemas.microsoft.com/office/powerpoint/2010/main" val="10331800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рекрасная и опасная- шаровая молния. "/>
          <p:cNvPicPr/>
          <p:nvPr/>
        </p:nvPicPr>
        <p:blipFill>
          <a:blip r:embed="rId2">
            <a:extLst>
              <a:ext uri="{28A0092B-C50C-407E-A947-70E740481C1C}">
                <a14:useLocalDpi xmlns:a14="http://schemas.microsoft.com/office/drawing/2010/main"/>
              </a:ext>
            </a:extLst>
          </a:blip>
          <a:srcRect/>
          <a:stretch>
            <a:fillRect/>
          </a:stretch>
        </p:blipFill>
        <p:spPr bwMode="auto">
          <a:xfrm>
            <a:off x="3935760" y="0"/>
            <a:ext cx="5112568" cy="4509120"/>
          </a:xfrm>
          <a:prstGeom prst="rect">
            <a:avLst/>
          </a:prstGeom>
          <a:noFill/>
          <a:ln>
            <a:noFill/>
          </a:ln>
        </p:spPr>
      </p:pic>
      <p:sp>
        <p:nvSpPr>
          <p:cNvPr id="3" name="TextBox 2"/>
          <p:cNvSpPr txBox="1"/>
          <p:nvPr/>
        </p:nvSpPr>
        <p:spPr>
          <a:xfrm>
            <a:off x="263352" y="4869160"/>
            <a:ext cx="11809312" cy="1631216"/>
          </a:xfrm>
          <a:prstGeom prst="rect">
            <a:avLst/>
          </a:prstGeom>
          <a:noFill/>
        </p:spPr>
        <p:txBody>
          <a:bodyPr wrap="square" rtlCol="0">
            <a:spAutoFit/>
          </a:bodyPr>
          <a:lstStyle/>
          <a:p>
            <a:pPr fontAlgn="base"/>
            <a:r>
              <a:rPr lang="ru-RU" sz="2000" b="1" dirty="0" smtClean="0">
                <a:solidFill>
                  <a:srgbClr val="002060"/>
                </a:solidFill>
              </a:rPr>
              <a:t>Шаровая молния</a:t>
            </a:r>
            <a:r>
              <a:rPr lang="ru-RU" sz="2000" dirty="0" smtClean="0">
                <a:solidFill>
                  <a:srgbClr val="002060"/>
                </a:solidFill>
              </a:rPr>
              <a:t> </a:t>
            </a:r>
            <a:r>
              <a:rPr lang="ru-RU" sz="2000" dirty="0">
                <a:solidFill>
                  <a:srgbClr val="002060"/>
                </a:solidFill>
              </a:rPr>
              <a:t>— светящийся плавающий в воздухе плазменный шар, уникально редкое </a:t>
            </a:r>
            <a:r>
              <a:rPr lang="ru-RU" sz="2000" dirty="0" smtClean="0">
                <a:solidFill>
                  <a:srgbClr val="002060"/>
                </a:solidFill>
              </a:rPr>
              <a:t>природное </a:t>
            </a:r>
            <a:r>
              <a:rPr lang="ru-RU" sz="2000" dirty="0">
                <a:solidFill>
                  <a:srgbClr val="002060"/>
                </a:solidFill>
              </a:rPr>
              <a:t>явление. Единой физической теории возникновения и протекания этого явления к настоящему времени не представлено. Некоторые люди утверждают, что шаровых молний не бывает. В общем, ученые пока твердо не уверены в существовании шаровых молний.</a:t>
            </a:r>
            <a:endParaRPr lang="ru-RU" sz="2000" dirty="0">
              <a:solidFill>
                <a:srgbClr val="002060"/>
              </a:solidFill>
              <a:effectLst/>
            </a:endParaRPr>
          </a:p>
        </p:txBody>
      </p:sp>
    </p:spTree>
    <p:extLst>
      <p:ext uri="{BB962C8B-B14F-4D97-AF65-F5344CB8AC3E}">
        <p14:creationId xmlns:p14="http://schemas.microsoft.com/office/powerpoint/2010/main" val="302157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cdn.vashurok.ru/ckeditor_assets/pictures/2297/content_1657913.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3791744" y="0"/>
            <a:ext cx="5040560" cy="4437112"/>
          </a:xfrm>
          <a:prstGeom prst="rect">
            <a:avLst/>
          </a:prstGeom>
          <a:noFill/>
          <a:ln>
            <a:noFill/>
          </a:ln>
        </p:spPr>
      </p:pic>
      <p:sp>
        <p:nvSpPr>
          <p:cNvPr id="3" name="TextBox 2"/>
          <p:cNvSpPr txBox="1"/>
          <p:nvPr/>
        </p:nvSpPr>
        <p:spPr>
          <a:xfrm>
            <a:off x="191344" y="4869160"/>
            <a:ext cx="11809312" cy="1815882"/>
          </a:xfrm>
          <a:prstGeom prst="rect">
            <a:avLst/>
          </a:prstGeom>
          <a:noFill/>
        </p:spPr>
        <p:txBody>
          <a:bodyPr wrap="square" rtlCol="0">
            <a:spAutoFit/>
          </a:bodyPr>
          <a:lstStyle/>
          <a:p>
            <a:r>
              <a:rPr lang="ru-RU" sz="2800" b="1" dirty="0">
                <a:solidFill>
                  <a:srgbClr val="002060"/>
                </a:solidFill>
              </a:rPr>
              <a:t>Снежная гроза́  </a:t>
            </a:r>
            <a:r>
              <a:rPr lang="ru-RU" sz="2800" dirty="0">
                <a:solidFill>
                  <a:srgbClr val="002060"/>
                </a:solidFill>
              </a:rPr>
              <a:t>— довольно редкое метеорологическое явление, гроза, при которой вместо ливневого дождя </a:t>
            </a:r>
            <a:r>
              <a:rPr lang="ru-RU" sz="2800" dirty="0">
                <a:solidFill>
                  <a:srgbClr val="002060"/>
                </a:solidFill>
                <a:hlinkClick r:id="rId3" tooltip="Атмосферные осадки"/>
              </a:rPr>
              <a:t>выпадает</a:t>
            </a:r>
            <a:r>
              <a:rPr lang="ru-RU" sz="2800" dirty="0">
                <a:solidFill>
                  <a:srgbClr val="002060"/>
                </a:solidFill>
              </a:rPr>
              <a:t> ливневой </a:t>
            </a:r>
            <a:r>
              <a:rPr lang="ru-RU" sz="2800" dirty="0">
                <a:solidFill>
                  <a:srgbClr val="002060"/>
                </a:solidFill>
                <a:hlinkClick r:id="rId4" tooltip="Снег"/>
              </a:rPr>
              <a:t>снег</a:t>
            </a:r>
            <a:r>
              <a:rPr lang="ru-RU" sz="2800" dirty="0">
                <a:solidFill>
                  <a:srgbClr val="002060"/>
                </a:solidFill>
              </a:rPr>
              <a:t>, </a:t>
            </a:r>
            <a:r>
              <a:rPr lang="ru-RU" sz="2800" dirty="0">
                <a:solidFill>
                  <a:srgbClr val="002060"/>
                </a:solidFill>
                <a:hlinkClick r:id="rId5" tooltip="Ледяной дождь"/>
              </a:rPr>
              <a:t>ледяной дождь</a:t>
            </a:r>
            <a:r>
              <a:rPr lang="ru-RU" sz="2800" dirty="0">
                <a:solidFill>
                  <a:srgbClr val="002060"/>
                </a:solidFill>
              </a:rPr>
              <a:t> или </a:t>
            </a:r>
            <a:r>
              <a:rPr lang="ru-RU" sz="2800" dirty="0">
                <a:solidFill>
                  <a:srgbClr val="002060"/>
                </a:solidFill>
                <a:hlinkClick r:id="rId6" tooltip="Крупа (осадки)"/>
              </a:rPr>
              <a:t>ледяная крупа</a:t>
            </a:r>
            <a:endParaRPr lang="ru-RU" sz="2800" dirty="0">
              <a:solidFill>
                <a:srgbClr val="002060"/>
              </a:solidFill>
            </a:endParaRPr>
          </a:p>
        </p:txBody>
      </p:sp>
    </p:spTree>
    <p:extLst>
      <p:ext uri="{BB962C8B-B14F-4D97-AF65-F5344CB8AC3E}">
        <p14:creationId xmlns:p14="http://schemas.microsoft.com/office/powerpoint/2010/main" val="522524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im0-tub-ru.yandex.net/i?id=f476280b2d8ec7d21ec7939e8756675e-l&amp;n=1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83432" y="764704"/>
            <a:ext cx="10297144" cy="6555641"/>
          </a:xfrm>
          <a:prstGeom prst="rect">
            <a:avLst/>
          </a:prstGeom>
          <a:noFill/>
        </p:spPr>
        <p:txBody>
          <a:bodyPr wrap="square" rtlCol="0">
            <a:spAutoFit/>
          </a:bodyPr>
          <a:lstStyle/>
          <a:p>
            <a:pPr algn="ctr"/>
            <a:r>
              <a:rPr lang="ru-RU" sz="2800" dirty="0">
                <a:solidFill>
                  <a:srgbClr val="FFFF00"/>
                </a:solidFill>
              </a:rPr>
              <a:t>От чего зависит цвет молнии?</a:t>
            </a:r>
          </a:p>
          <a:p>
            <a:pPr algn="ctr"/>
            <a:r>
              <a:rPr lang="ru-RU" sz="2800" dirty="0">
                <a:solidFill>
                  <a:srgbClr val="FFFF00"/>
                </a:solidFill>
              </a:rPr>
              <a:t>     Внимательно наблюдая за грозами, можно заметить, что молнии бывают различного цвета. По цвету молнии можно судить о свойствах окружающего воздуха: вспышка красного цвета в облаке дождь, </a:t>
            </a:r>
            <a:r>
              <a:rPr lang="ru-RU" sz="2800" dirty="0" err="1">
                <a:solidFill>
                  <a:srgbClr val="FFFF00"/>
                </a:solidFill>
              </a:rPr>
              <a:t>голубогоград</a:t>
            </a:r>
            <a:r>
              <a:rPr lang="ru-RU" sz="2800" dirty="0">
                <a:solidFill>
                  <a:srgbClr val="FFFF00"/>
                </a:solidFill>
              </a:rPr>
              <a:t>, желтого пыль. Белый цвет свидетельствует о том, что воздух очень сухой. Такая молния представляет особую опасность, потому что часто при разряде в землю вызывает пожары.</a:t>
            </a:r>
            <a:br>
              <a:rPr lang="ru-RU" sz="2800" dirty="0">
                <a:solidFill>
                  <a:srgbClr val="FFFF00"/>
                </a:solidFill>
              </a:rPr>
            </a:br>
            <a:r>
              <a:rPr lang="ru-RU" sz="2800" dirty="0">
                <a:solidFill>
                  <a:srgbClr val="FFFF00"/>
                </a:solidFill>
              </a:rPr>
              <a:t> Отбушует гроза. Рассеются темные тучи, станет свежо, легко дышать. Недаром древние славяне почитали бога грозы  не только грозного, но и милостивого.</a:t>
            </a:r>
          </a:p>
          <a:p>
            <a:pPr algn="ctr"/>
            <a:r>
              <a:rPr lang="ru-RU" sz="2800" dirty="0">
                <a:solidFill>
                  <a:srgbClr val="FFFF00"/>
                </a:solidFill>
              </a:rPr>
              <a:t/>
            </a:r>
            <a:br>
              <a:rPr lang="ru-RU" sz="2800" dirty="0">
                <a:solidFill>
                  <a:srgbClr val="FFFF00"/>
                </a:solidFill>
              </a:rPr>
            </a:br>
            <a:endParaRPr lang="ru-RU" sz="2800" dirty="0">
              <a:solidFill>
                <a:srgbClr val="FFFF00"/>
              </a:solidFill>
            </a:endParaRPr>
          </a:p>
        </p:txBody>
      </p:sp>
    </p:spTree>
    <p:extLst>
      <p:ext uri="{BB962C8B-B14F-4D97-AF65-F5344CB8AC3E}">
        <p14:creationId xmlns:p14="http://schemas.microsoft.com/office/powerpoint/2010/main" val="2900642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2063552" y="2819257"/>
            <a:ext cx="8856984" cy="46166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228600" algn="just" eaLnBrk="0" fontAlgn="base" hangingPunct="0">
              <a:spcBef>
                <a:spcPct val="0"/>
              </a:spcBef>
              <a:spcAft>
                <a:spcPct val="0"/>
              </a:spcAft>
            </a:pPr>
            <a:endParaRPr lang="ru-RU" sz="2400" dirty="0">
              <a:ln w="10541" cmpd="sng">
                <a:solidFill>
                  <a:schemeClr val="accent1">
                    <a:shade val="88000"/>
                    <a:satMod val="110000"/>
                  </a:schemeClr>
                </a:solidFill>
                <a:prstDash val="solid"/>
              </a:ln>
              <a:solidFill>
                <a:schemeClr val="bg2"/>
              </a:solidFill>
              <a:ea typeface="Times New Roman" pitchFamily="18" charset="0"/>
              <a:cs typeface="Arial" pitchFamily="34" charset="0"/>
            </a:endParaRPr>
          </a:p>
        </p:txBody>
      </p:sp>
      <p:pic>
        <p:nvPicPr>
          <p:cNvPr id="4098" name="Picture 2" descr="К чему снится гроза с молнией."/>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31504" y="188640"/>
            <a:ext cx="6480720" cy="7201972"/>
          </a:xfrm>
          <a:prstGeom prst="rect">
            <a:avLst/>
          </a:prstGeom>
          <a:noFill/>
        </p:spPr>
        <p:txBody>
          <a:bodyPr wrap="square" rtlCol="0">
            <a:spAutoFit/>
          </a:bodyPr>
          <a:lstStyle/>
          <a:p>
            <a:r>
              <a:rPr lang="ru-RU" sz="2400" b="1" dirty="0">
                <a:solidFill>
                  <a:schemeClr val="bg1"/>
                </a:solidFill>
              </a:rPr>
              <a:t>Оглавление</a:t>
            </a:r>
          </a:p>
          <a:p>
            <a:r>
              <a:rPr lang="ru-RU" sz="2400" b="1" dirty="0">
                <a:solidFill>
                  <a:schemeClr val="bg1"/>
                </a:solidFill>
              </a:rPr>
              <a:t>1.Введение</a:t>
            </a:r>
          </a:p>
          <a:p>
            <a:pPr lvl="1"/>
            <a:r>
              <a:rPr lang="ru-RU" sz="2400" b="1" dirty="0">
                <a:solidFill>
                  <a:schemeClr val="bg1"/>
                </a:solidFill>
              </a:rPr>
              <a:t>Актуальность, выбор темы проекта</a:t>
            </a:r>
          </a:p>
          <a:p>
            <a:pPr lvl="1"/>
            <a:r>
              <a:rPr lang="ru-RU" sz="2400" b="1" dirty="0">
                <a:solidFill>
                  <a:schemeClr val="bg1"/>
                </a:solidFill>
              </a:rPr>
              <a:t>Цель, задачи проекта</a:t>
            </a:r>
          </a:p>
          <a:p>
            <a:pPr lvl="1"/>
            <a:r>
              <a:rPr lang="ru-RU" sz="2400" b="1" dirty="0">
                <a:solidFill>
                  <a:schemeClr val="bg1"/>
                </a:solidFill>
              </a:rPr>
              <a:t>Объект, предмет и база исследования</a:t>
            </a:r>
          </a:p>
          <a:p>
            <a:r>
              <a:rPr lang="ru-RU" sz="2400" b="1" dirty="0">
                <a:solidFill>
                  <a:schemeClr val="bg1"/>
                </a:solidFill>
              </a:rPr>
              <a:t>2.Теоретическая часть</a:t>
            </a:r>
          </a:p>
          <a:p>
            <a:pPr lvl="1"/>
            <a:r>
              <a:rPr lang="ru-RU" sz="2400" b="1" dirty="0">
                <a:solidFill>
                  <a:schemeClr val="bg1"/>
                </a:solidFill>
              </a:rPr>
              <a:t>Что такое гроза?</a:t>
            </a:r>
          </a:p>
          <a:p>
            <a:pPr lvl="1"/>
            <a:r>
              <a:rPr lang="ru-RU" sz="2400" b="1" dirty="0">
                <a:solidFill>
                  <a:schemeClr val="bg1"/>
                </a:solidFill>
              </a:rPr>
              <a:t>Что такое молния?</a:t>
            </a:r>
          </a:p>
          <a:p>
            <a:pPr lvl="1"/>
            <a:r>
              <a:rPr lang="ru-RU" sz="2400" b="1" dirty="0">
                <a:solidFill>
                  <a:schemeClr val="bg1"/>
                </a:solidFill>
              </a:rPr>
              <a:t>Виды молний</a:t>
            </a:r>
          </a:p>
          <a:p>
            <a:pPr lvl="1"/>
            <a:r>
              <a:rPr lang="ru-RU" sz="2400" b="1" dirty="0">
                <a:solidFill>
                  <a:schemeClr val="bg1"/>
                </a:solidFill>
              </a:rPr>
              <a:t>Интересные факты о грозе.</a:t>
            </a:r>
          </a:p>
          <a:p>
            <a:pPr lvl="1"/>
            <a:r>
              <a:rPr lang="ru-RU" sz="2400" b="1" dirty="0">
                <a:solidFill>
                  <a:schemeClr val="bg1"/>
                </a:solidFill>
              </a:rPr>
              <a:t>Эксперимент в домашних условиях, получение искры</a:t>
            </a:r>
          </a:p>
          <a:p>
            <a:pPr lvl="1"/>
            <a:r>
              <a:rPr lang="ru-RU" sz="2400" b="1" dirty="0">
                <a:solidFill>
                  <a:schemeClr val="bg1"/>
                </a:solidFill>
              </a:rPr>
              <a:t>Как защитить себя во время грозы</a:t>
            </a:r>
          </a:p>
          <a:p>
            <a:r>
              <a:rPr lang="ru-RU" sz="2400" b="1" dirty="0">
                <a:solidFill>
                  <a:schemeClr val="bg1"/>
                </a:solidFill>
              </a:rPr>
              <a:t>3.Заключение</a:t>
            </a:r>
          </a:p>
          <a:p>
            <a:r>
              <a:rPr lang="ru-RU" sz="2400" b="1" dirty="0">
                <a:solidFill>
                  <a:schemeClr val="bg1"/>
                </a:solidFill>
              </a:rPr>
              <a:t>4..Выводы </a:t>
            </a:r>
          </a:p>
          <a:p>
            <a:r>
              <a:rPr lang="ru-RU" sz="2400" b="1" dirty="0">
                <a:solidFill>
                  <a:schemeClr val="bg1"/>
                </a:solidFill>
              </a:rPr>
              <a:t>5.Список использованной литературы</a:t>
            </a:r>
          </a:p>
          <a:p>
            <a:r>
              <a:rPr lang="ru-RU" b="1" i="1" dirty="0"/>
              <a:t> </a:t>
            </a:r>
            <a:endParaRPr lang="ru-RU" sz="1600" dirty="0"/>
          </a:p>
          <a:p>
            <a:r>
              <a:rPr lang="ru-RU" b="1" i="1" dirty="0"/>
              <a:t> </a:t>
            </a:r>
            <a:endParaRPr lang="ru-RU" sz="1600" dirty="0"/>
          </a:p>
          <a:p>
            <a:r>
              <a:rPr lang="ru-RU" b="1" i="1" dirty="0"/>
              <a:t> </a:t>
            </a:r>
            <a:endParaRPr lang="ru-RU"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грязная гроза вулканы молнии молния бьет в вулкан отвратительные мужики di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71464" y="692696"/>
            <a:ext cx="10009112" cy="5262979"/>
          </a:xfrm>
          <a:prstGeom prst="rect">
            <a:avLst/>
          </a:prstGeom>
          <a:noFill/>
        </p:spPr>
        <p:txBody>
          <a:bodyPr wrap="square" rtlCol="0">
            <a:spAutoFit/>
          </a:bodyPr>
          <a:lstStyle/>
          <a:p>
            <a:r>
              <a:rPr lang="ru-RU" sz="2400" dirty="0">
                <a:solidFill>
                  <a:srgbClr val="FFFF00"/>
                </a:solidFill>
              </a:rPr>
              <a:t>При ударе молнии в песок, он может превратиться в стекло, так что после грозы можно обнаружить стеклянные полосы и полые стеклянные трубки на песке.</a:t>
            </a:r>
          </a:p>
          <a:p>
            <a:pPr lvl="0"/>
            <a:r>
              <a:rPr lang="ru-RU" sz="2400" dirty="0">
                <a:solidFill>
                  <a:srgbClr val="FFFF00"/>
                </a:solidFill>
              </a:rPr>
              <a:t>На Венере,  Юпитере, Уране и Сатурне тоже бывают молнии</a:t>
            </a:r>
          </a:p>
          <a:p>
            <a:pPr lvl="0"/>
            <a:r>
              <a:rPr lang="ru-RU" sz="2400" dirty="0">
                <a:solidFill>
                  <a:srgbClr val="FFFF00"/>
                </a:solidFill>
              </a:rPr>
              <a:t>Молнии Сатурна в миллион раз сильнее Земных</a:t>
            </a:r>
          </a:p>
          <a:p>
            <a:pPr lvl="0"/>
            <a:r>
              <a:rPr lang="ru-RU" sz="2400" dirty="0">
                <a:solidFill>
                  <a:srgbClr val="FFFF00"/>
                </a:solidFill>
              </a:rPr>
              <a:t>Молнии приносят пользу: они успевают выхватить из воздуха миллионы тонн азота, связать его и направить в землю, удобряя почву</a:t>
            </a:r>
          </a:p>
          <a:p>
            <a:pPr lvl="0"/>
            <a:r>
              <a:rPr lang="ru-RU" sz="2400" dirty="0">
                <a:solidFill>
                  <a:srgbClr val="FFFF00"/>
                </a:solidFill>
              </a:rPr>
              <a:t>По своей силе разряд молнии таковой, что может разогреть воздух вблизи себя до полутора тысяч градусов – это результат, сравним с силой взрыва.</a:t>
            </a:r>
          </a:p>
          <a:p>
            <a:pPr lvl="0"/>
            <a:r>
              <a:rPr lang="ru-RU" sz="2400" dirty="0">
                <a:solidFill>
                  <a:srgbClr val="FFFF00"/>
                </a:solidFill>
              </a:rPr>
              <a:t>Первое, что мы видим во время грозы, это молния, а затем уже слышим звук. Связано это с тем, что скорость света превышает скорость звука</a:t>
            </a:r>
          </a:p>
        </p:txBody>
      </p:sp>
    </p:spTree>
    <p:extLst>
      <p:ext uri="{BB962C8B-B14F-4D97-AF65-F5344CB8AC3E}">
        <p14:creationId xmlns:p14="http://schemas.microsoft.com/office/powerpoint/2010/main" val="1414884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ночь, Городской, Фотография, Молния, буря, Атмосфера, Аэропорт, гром, элект..."/>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189391" y="332656"/>
            <a:ext cx="8739257" cy="6740307"/>
          </a:xfrm>
          <a:prstGeom prst="rect">
            <a:avLst/>
          </a:prstGeom>
          <a:noFill/>
        </p:spPr>
        <p:txBody>
          <a:bodyPr wrap="square" rtlCol="0">
            <a:spAutoFit/>
          </a:bodyPr>
          <a:lstStyle/>
          <a:p>
            <a:r>
              <a:rPr lang="ru-RU" b="1" dirty="0">
                <a:solidFill>
                  <a:srgbClr val="FFFF00"/>
                </a:solidFill>
              </a:rPr>
              <a:t>Как   уберечься от молнии во время грозы.</a:t>
            </a:r>
            <a:endParaRPr lang="ru-RU" dirty="0">
              <a:solidFill>
                <a:srgbClr val="FFFF00"/>
              </a:solidFill>
            </a:endParaRPr>
          </a:p>
          <a:p>
            <a:r>
              <a:rPr lang="ru-RU" b="1" i="1" dirty="0">
                <a:solidFill>
                  <a:srgbClr val="FFFF00"/>
                </a:solidFill>
              </a:rPr>
              <a:t>Правила безопасности</a:t>
            </a:r>
            <a:endParaRPr lang="ru-RU" dirty="0">
              <a:solidFill>
                <a:srgbClr val="FFFF00"/>
              </a:solidFill>
            </a:endParaRPr>
          </a:p>
          <a:p>
            <a:r>
              <a:rPr lang="ru-RU" b="1" i="1" dirty="0">
                <a:solidFill>
                  <a:srgbClr val="FFFF00"/>
                </a:solidFill>
              </a:rPr>
              <a:t>1. В дороге</a:t>
            </a:r>
            <a:endParaRPr lang="ru-RU" dirty="0">
              <a:solidFill>
                <a:srgbClr val="FFFF00"/>
              </a:solidFill>
            </a:endParaRPr>
          </a:p>
          <a:p>
            <a:r>
              <a:rPr lang="ru-RU" dirty="0">
                <a:solidFill>
                  <a:srgbClr val="FFFF00"/>
                </a:solidFill>
              </a:rPr>
              <a:t>Остановитесь и переждите (ехать на машине в момент разряда грома опасно – мощные переменные магнитные поля могут вызвать сбои в оборудовании автомобиля), выполнив следующие действия: закройте все окна автомобиля, включите подфарники и не прикасайтесь к металлическим частям машины.</a:t>
            </a:r>
          </a:p>
          <a:p>
            <a:r>
              <a:rPr lang="ru-RU" dirty="0">
                <a:solidFill>
                  <a:srgbClr val="FFFF00"/>
                </a:solidFill>
              </a:rPr>
              <a:t>Велосипед или мотоцикл следует покинуть и переждать грозу в 30 м от них.</a:t>
            </a:r>
          </a:p>
          <a:p>
            <a:r>
              <a:rPr lang="ru-RU" b="1" i="1" dirty="0">
                <a:solidFill>
                  <a:srgbClr val="FFFF00"/>
                </a:solidFill>
              </a:rPr>
              <a:t>2.В помещении</a:t>
            </a:r>
            <a:endParaRPr lang="ru-RU" dirty="0">
              <a:solidFill>
                <a:srgbClr val="FFFF00"/>
              </a:solidFill>
            </a:endParaRPr>
          </a:p>
          <a:p>
            <a:pPr lvl="0"/>
            <a:r>
              <a:rPr lang="ru-RU" dirty="0">
                <a:solidFill>
                  <a:srgbClr val="FFFF00"/>
                </a:solidFill>
              </a:rPr>
              <a:t>Закройте все окна, двери и вентиляционные отверстия. Не допускайте сквозняка – это чревато привлечением шаровой молнии.</a:t>
            </a:r>
          </a:p>
          <a:p>
            <a:pPr lvl="0"/>
            <a:r>
              <a:rPr lang="ru-RU" dirty="0">
                <a:solidFill>
                  <a:srgbClr val="FFFF00"/>
                </a:solidFill>
              </a:rPr>
              <a:t>Держитесь подальше от окон, электроприборов, не прикасайтесь к мокрому, железному, электрическому – в такие вещи молния бьёт чаще всего.</a:t>
            </a:r>
          </a:p>
          <a:p>
            <a:pPr lvl="0"/>
            <a:r>
              <a:rPr lang="ru-RU" dirty="0">
                <a:solidFill>
                  <a:srgbClr val="FFFF00"/>
                </a:solidFill>
              </a:rPr>
              <a:t>Отключите внешние антенны и по возможности все </a:t>
            </a:r>
            <a:r>
              <a:rPr lang="ru-RU" dirty="0" err="1">
                <a:solidFill>
                  <a:srgbClr val="FFFF00"/>
                </a:solidFill>
              </a:rPr>
              <a:t>электроприбоы</a:t>
            </a:r>
            <a:r>
              <a:rPr lang="ru-RU" dirty="0">
                <a:solidFill>
                  <a:srgbClr val="FFFF00"/>
                </a:solidFill>
              </a:rPr>
              <a:t> – они притягивают молнию</a:t>
            </a:r>
          </a:p>
          <a:p>
            <a:r>
              <a:rPr lang="ru-RU" b="1" i="1" dirty="0">
                <a:solidFill>
                  <a:srgbClr val="FFFF00"/>
                </a:solidFill>
              </a:rPr>
              <a:t>3.На улице</a:t>
            </a:r>
            <a:endParaRPr lang="ru-RU" dirty="0">
              <a:solidFill>
                <a:srgbClr val="FFFF00"/>
              </a:solidFill>
            </a:endParaRPr>
          </a:p>
          <a:p>
            <a:pPr lvl="0"/>
            <a:r>
              <a:rPr lang="ru-RU" dirty="0">
                <a:solidFill>
                  <a:srgbClr val="FFFF00"/>
                </a:solidFill>
              </a:rPr>
              <a:t>На открытом месте следует укрыться в ложбине без кустов и деревьев.</a:t>
            </a:r>
          </a:p>
          <a:p>
            <a:pPr lvl="0"/>
            <a:r>
              <a:rPr lang="ru-RU" dirty="0">
                <a:solidFill>
                  <a:srgbClr val="FFFF00"/>
                </a:solidFill>
              </a:rPr>
              <a:t>В лесу следует встать под низкое дерево.</a:t>
            </a:r>
          </a:p>
          <a:p>
            <a:pPr lvl="0"/>
            <a:r>
              <a:rPr lang="ru-RU" dirty="0">
                <a:solidFill>
                  <a:srgbClr val="FFFF00"/>
                </a:solidFill>
              </a:rPr>
              <a:t>Спрячьтесь в магазине или подъезде.</a:t>
            </a:r>
          </a:p>
          <a:p>
            <a:r>
              <a:rPr lang="ru-RU" dirty="0">
                <a:solidFill>
                  <a:srgbClr val="FFFF00"/>
                </a:solidFill>
              </a:rPr>
              <a:t>Остерегайтесь воды (вода – отличный проводник тока, удар молнии</a:t>
            </a:r>
          </a:p>
          <a:p>
            <a:r>
              <a:rPr lang="ru-RU" dirty="0">
                <a:solidFill>
                  <a:srgbClr val="FFFF00"/>
                </a:solidFill>
              </a:rPr>
              <a:t> </a:t>
            </a:r>
          </a:p>
        </p:txBody>
      </p:sp>
    </p:spTree>
    <p:extLst>
      <p:ext uri="{BB962C8B-B14F-4D97-AF65-F5344CB8AC3E}">
        <p14:creationId xmlns:p14="http://schemas.microsoft.com/office/powerpoint/2010/main" val="1103260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Бесплатно Скачать оригинал облако, ночь, атмосфера, Погода, буря, Темнота, Молния..."/>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descr="Природное явление гроза">
            <a:hlinkClick r:id="rId3"/>
          </p:cNvPr>
          <p:cNvPicPr/>
          <p:nvPr/>
        </p:nvPicPr>
        <p:blipFill>
          <a:blip r:embed="rId4">
            <a:extLst>
              <a:ext uri="{28A0092B-C50C-407E-A947-70E740481C1C}">
                <a14:useLocalDpi xmlns:a14="http://schemas.microsoft.com/office/drawing/2010/main"/>
              </a:ext>
            </a:extLst>
          </a:blip>
          <a:srcRect/>
          <a:stretch>
            <a:fillRect/>
          </a:stretch>
        </p:blipFill>
        <p:spPr bwMode="auto">
          <a:xfrm>
            <a:off x="2063552" y="188640"/>
            <a:ext cx="6840760" cy="4320480"/>
          </a:xfrm>
          <a:prstGeom prst="rect">
            <a:avLst/>
          </a:prstGeom>
          <a:noFill/>
          <a:ln>
            <a:noFill/>
          </a:ln>
        </p:spPr>
      </p:pic>
      <p:sp>
        <p:nvSpPr>
          <p:cNvPr id="3" name="TextBox 2"/>
          <p:cNvSpPr txBox="1"/>
          <p:nvPr/>
        </p:nvSpPr>
        <p:spPr>
          <a:xfrm>
            <a:off x="407368" y="4509120"/>
            <a:ext cx="11521280" cy="2246769"/>
          </a:xfrm>
          <a:prstGeom prst="rect">
            <a:avLst/>
          </a:prstGeom>
          <a:noFill/>
        </p:spPr>
        <p:txBody>
          <a:bodyPr wrap="square" rtlCol="0">
            <a:spAutoFit/>
          </a:bodyPr>
          <a:lstStyle/>
          <a:p>
            <a:r>
              <a:rPr lang="ru-RU" sz="2000" b="1" dirty="0">
                <a:solidFill>
                  <a:srgbClr val="00B0F0"/>
                </a:solidFill>
              </a:rPr>
              <a:t>Эксперимент.</a:t>
            </a:r>
            <a:endParaRPr lang="ru-RU" sz="2000" dirty="0">
              <a:solidFill>
                <a:srgbClr val="00B0F0"/>
              </a:solidFill>
            </a:endParaRPr>
          </a:p>
          <a:p>
            <a:r>
              <a:rPr lang="ru-RU" sz="2000" dirty="0" smtClean="0">
                <a:solidFill>
                  <a:srgbClr val="00B0F0"/>
                </a:solidFill>
              </a:rPr>
              <a:t>Давайте </a:t>
            </a:r>
            <a:r>
              <a:rPr lang="ru-RU" sz="2000" dirty="0">
                <a:solidFill>
                  <a:srgbClr val="00B0F0"/>
                </a:solidFill>
              </a:rPr>
              <a:t>сделаем «домашнюю» молнию. Два продолговатых воздушных шарика нужно потереть шерстяной тряпочкой в очень темной комнате (они ни в коем случае не должны соприкоснуться). Воздух, наполняющий их, электризуется. Попробуйте приблизить их на минимальное расстояние. Если мы все сделали правильно, то от одного до другого шарика начнут проскакивать искры. Слышите треск? Это миниатюрная копия грома</a:t>
            </a:r>
          </a:p>
        </p:txBody>
      </p:sp>
    </p:spTree>
    <p:extLst>
      <p:ext uri="{BB962C8B-B14F-4D97-AF65-F5344CB8AC3E}">
        <p14:creationId xmlns:p14="http://schemas.microsoft.com/office/powerpoint/2010/main" val="282820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caseymorrissey.files.wordpress.com/2013/01/dsc_3319.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1665" y="0"/>
            <a:ext cx="5472608" cy="4796155"/>
          </a:xfrm>
          <a:prstGeom prst="rect">
            <a:avLst/>
          </a:prstGeom>
          <a:noFill/>
          <a:ln>
            <a:noFill/>
          </a:ln>
        </p:spPr>
      </p:pic>
      <p:sp>
        <p:nvSpPr>
          <p:cNvPr id="3" name="TextBox 2"/>
          <p:cNvSpPr txBox="1"/>
          <p:nvPr/>
        </p:nvSpPr>
        <p:spPr>
          <a:xfrm>
            <a:off x="191344" y="5085184"/>
            <a:ext cx="11809312" cy="1384995"/>
          </a:xfrm>
          <a:prstGeom prst="rect">
            <a:avLst/>
          </a:prstGeom>
          <a:noFill/>
        </p:spPr>
        <p:txBody>
          <a:bodyPr wrap="square" rtlCol="0">
            <a:spAutoFit/>
          </a:bodyPr>
          <a:lstStyle/>
          <a:p>
            <a:r>
              <a:rPr lang="ru-RU" sz="2800" dirty="0"/>
              <a:t>Безопасную грозу можно устроить и в своих волосах. Расчешите их пластмассовой расческой, и вы услышите легкий треск. Это – днем. А в темноте можно увидеть и искорки.</a:t>
            </a:r>
          </a:p>
        </p:txBody>
      </p:sp>
    </p:spTree>
    <p:extLst>
      <p:ext uri="{BB962C8B-B14F-4D97-AF65-F5344CB8AC3E}">
        <p14:creationId xmlns:p14="http://schemas.microsoft.com/office/powerpoint/2010/main" val="6673892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Молния, Гроза, Летняя Гроза, Буря."/>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79376" y="548680"/>
            <a:ext cx="7992888" cy="5632311"/>
          </a:xfrm>
          <a:prstGeom prst="rect">
            <a:avLst/>
          </a:prstGeom>
          <a:noFill/>
        </p:spPr>
        <p:txBody>
          <a:bodyPr wrap="square" rtlCol="0">
            <a:spAutoFit/>
          </a:bodyPr>
          <a:lstStyle/>
          <a:p>
            <a:r>
              <a:rPr lang="ru-RU" b="1" dirty="0"/>
              <a:t>    </a:t>
            </a:r>
            <a:r>
              <a:rPr lang="ru-RU" sz="2400" b="1" dirty="0">
                <a:solidFill>
                  <a:schemeClr val="bg1">
                    <a:lumMod val="85000"/>
                  </a:schemeClr>
                </a:solidFill>
              </a:rPr>
              <a:t>Вывод.</a:t>
            </a:r>
            <a:endParaRPr lang="ru-RU" sz="2400" dirty="0">
              <a:solidFill>
                <a:schemeClr val="bg1">
                  <a:lumMod val="85000"/>
                </a:schemeClr>
              </a:solidFill>
            </a:endParaRPr>
          </a:p>
          <a:p>
            <a:r>
              <a:rPr lang="ru-RU" sz="2400" dirty="0">
                <a:solidFill>
                  <a:schemeClr val="bg1">
                    <a:lumMod val="85000"/>
                  </a:schemeClr>
                </a:solidFill>
              </a:rPr>
              <a:t>     В процессе написания работы  узнали, что гроза – это опасное природное явление. Грозы связаны с развитием кучевых дождевых облаков и со скоплением в них большого количества электричества. Несмотря на то, что изучению молнии и грозы ученые всего мира уделяют огромное внимание, молния может быть совершенно непредсказуемой и вести себя вопреки всем правилам. Таким образом,  видим, что гроза представляет угрозу для жизни людей, и каждый человек с детства должен получить знания, чтобы защитить свое здоровье и жизнь. Поэтому составили  меры предосторожности во время грозы.</a:t>
            </a:r>
          </a:p>
        </p:txBody>
      </p:sp>
    </p:spTree>
    <p:extLst>
      <p:ext uri="{BB962C8B-B14F-4D97-AF65-F5344CB8AC3E}">
        <p14:creationId xmlns:p14="http://schemas.microsoft.com/office/powerpoint/2010/main" val="1263229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Картинка &amp;quot;Спасибо за внимание&amp;quot; для презентаций (140 фото)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7524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407368" y="3161878"/>
            <a:ext cx="11377264" cy="46166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90600" indent="-549275" eaLnBrk="0" fontAlgn="base" hangingPunct="0">
              <a:spcBef>
                <a:spcPct val="0"/>
              </a:spcBef>
              <a:spcAft>
                <a:spcPct val="0"/>
              </a:spcAft>
            </a:pPr>
            <a:endParaRPr lang="ru-RU"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Arial" pitchFamily="34" charset="0"/>
            </a:endParaRPr>
          </a:p>
        </p:txBody>
      </p:sp>
      <p:pic>
        <p:nvPicPr>
          <p:cNvPr id="3074" name="Picture 2" descr="#2364255300 (Гроза, Молния) - Стихия - HD-обои."/>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4000" y="0"/>
            <a:ext cx="9144000" cy="66488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263352" y="2986503"/>
            <a:ext cx="1087320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68287" eaLnBrk="0" fontAlgn="base" hangingPunct="0">
              <a:spcBef>
                <a:spcPct val="0"/>
              </a:spcBef>
              <a:spcAft>
                <a:spcPct val="0"/>
              </a:spcAft>
            </a:pPr>
            <a:endParaRPr lang="ru-RU" sz="2400" b="1" dirty="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ea typeface="Times New Roman" pitchFamily="18" charset="0"/>
              <a:cs typeface="Calibri" pitchFamily="34" charset="0"/>
            </a:endParaRPr>
          </a:p>
          <a:p>
            <a:pPr marL="536575" indent="-268288" eaLnBrk="0" fontAlgn="base" hangingPunct="0">
              <a:spcBef>
                <a:spcPct val="0"/>
              </a:spcBef>
              <a:spcAft>
                <a:spcPct val="0"/>
              </a:spcAft>
              <a:buFontTx/>
              <a:buAutoNum type="arabicPeriod"/>
            </a:pPr>
            <a:endParaRPr lang="ru-RU" sz="2400" dirty="0">
              <a:cs typeface="Arial" pitchFamily="34" charset="0"/>
            </a:endParaRPr>
          </a:p>
        </p:txBody>
      </p:sp>
      <p:pic>
        <p:nvPicPr>
          <p:cNvPr id="5122" name="Picture 2" descr="Гром и молния (84 фото)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07368" y="332656"/>
            <a:ext cx="11377264" cy="6001643"/>
          </a:xfrm>
          <a:prstGeom prst="rect">
            <a:avLst/>
          </a:prstGeom>
          <a:noFill/>
        </p:spPr>
        <p:txBody>
          <a:bodyPr wrap="square" rtlCol="0">
            <a:spAutoFit/>
          </a:bodyPr>
          <a:lstStyle/>
          <a:p>
            <a:r>
              <a:rPr lang="ru-RU" sz="3200" b="1" dirty="0">
                <a:solidFill>
                  <a:schemeClr val="bg1"/>
                </a:solidFill>
              </a:rPr>
              <a:t>1.Введение:</a:t>
            </a:r>
            <a:endParaRPr lang="ru-RU" sz="3200" dirty="0">
              <a:solidFill>
                <a:schemeClr val="bg1"/>
              </a:solidFill>
            </a:endParaRPr>
          </a:p>
          <a:p>
            <a:r>
              <a:rPr lang="ru-RU" sz="3200" dirty="0">
                <a:solidFill>
                  <a:schemeClr val="bg1"/>
                </a:solidFill>
              </a:rPr>
              <a:t>Природа,  окружающая нас, очень красивая, таинственная,  неизвестная и не разгаданная.  Нас окружает очень много природных явлений и многие из них являются не только красивыми, но и опасными. Одним из  таких природных явлений является гроза.</a:t>
            </a:r>
          </a:p>
          <a:p>
            <a:r>
              <a:rPr lang="ru-RU" sz="3200" dirty="0">
                <a:solidFill>
                  <a:schemeClr val="bg1"/>
                </a:solidFill>
              </a:rPr>
              <a:t>Каждый из нас был свидетелем  этого явления, я думаю не один раз и ощущал на себе трепетание души от этого. Территория нашей Иркутской области подвержена грозам в основном в период весна – лето - ранняя осень, хотя бывали случаи и зимние грозы.</a:t>
            </a:r>
            <a:endParaRPr lang="ru-RU" sz="3200" dirty="0">
              <a:solidFill>
                <a:schemeClr val="bg1"/>
              </a:solidFill>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7368" y="620688"/>
            <a:ext cx="11089232" cy="369332"/>
          </a:xfrm>
          <a:prstGeom prst="rect">
            <a:avLst/>
          </a:prstGeom>
          <a:noFill/>
        </p:spPr>
        <p:txBody>
          <a:bodyPr wrap="square" rtlCol="0">
            <a:spAutoFit/>
          </a:bodyPr>
          <a:lstStyle/>
          <a:p>
            <a:r>
              <a:rPr lang="ru-RU" b="1" dirty="0" smtClean="0"/>
              <a:t>.</a:t>
            </a:r>
            <a:endParaRPr lang="ru-RU" sz="2800" b="1" i="1" dirty="0">
              <a:solidFill>
                <a:schemeClr val="bg1"/>
              </a:solidFill>
            </a:endParaRPr>
          </a:p>
        </p:txBody>
      </p:sp>
      <p:pic>
        <p:nvPicPr>
          <p:cNvPr id="6148" name="Picture 4" descr="Молния, Гроза, Летняя Гроза, Буря."/>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flipH="1" flipV="1">
            <a:off x="3328403" y="1710100"/>
            <a:ext cx="7088077" cy="4671228"/>
          </a:xfrm>
          <a:prstGeom prst="rect">
            <a:avLst/>
          </a:prstGeom>
          <a:noFill/>
        </p:spPr>
        <p:txBody>
          <a:bodyPr wrap="square" rtlCol="0">
            <a:spAutoFit/>
          </a:bodyPr>
          <a:lstStyle/>
          <a:p>
            <a:endParaRPr lang="ru-RU"/>
          </a:p>
        </p:txBody>
      </p:sp>
      <p:sp>
        <p:nvSpPr>
          <p:cNvPr id="8" name="TextBox 7"/>
          <p:cNvSpPr txBox="1"/>
          <p:nvPr/>
        </p:nvSpPr>
        <p:spPr>
          <a:xfrm>
            <a:off x="1127448" y="620688"/>
            <a:ext cx="10369152" cy="5262979"/>
          </a:xfrm>
          <a:prstGeom prst="rect">
            <a:avLst/>
          </a:prstGeom>
          <a:noFill/>
        </p:spPr>
        <p:txBody>
          <a:bodyPr wrap="square" rtlCol="0">
            <a:spAutoFit/>
          </a:bodyPr>
          <a:lstStyle/>
          <a:p>
            <a:r>
              <a:rPr lang="ru-RU" sz="2800" b="1" dirty="0">
                <a:solidFill>
                  <a:schemeClr val="bg1"/>
                </a:solidFill>
              </a:rPr>
              <a:t>2.Цель:</a:t>
            </a:r>
            <a:endParaRPr lang="ru-RU" sz="2800" dirty="0">
              <a:solidFill>
                <a:schemeClr val="bg1"/>
              </a:solidFill>
            </a:endParaRPr>
          </a:p>
          <a:p>
            <a:r>
              <a:rPr lang="ru-RU" sz="2800" dirty="0">
                <a:solidFill>
                  <a:schemeClr val="bg1"/>
                </a:solidFill>
              </a:rPr>
              <a:t>Выявить особенности молнии и защиты от неё, как условия безопасного поведения во время грозы и поставила  задачи</a:t>
            </a:r>
          </a:p>
          <a:p>
            <a:r>
              <a:rPr lang="ru-RU" sz="2800" dirty="0">
                <a:solidFill>
                  <a:schemeClr val="bg1"/>
                </a:solidFill>
              </a:rPr>
              <a:t>1. На основе анализа собранной информации о молнии, её видах и происхождении дать определение молнии</a:t>
            </a:r>
          </a:p>
          <a:p>
            <a:r>
              <a:rPr lang="ru-RU" sz="2800" dirty="0">
                <a:solidFill>
                  <a:schemeClr val="bg1"/>
                </a:solidFill>
              </a:rPr>
              <a:t>2. В процессе наблюдения установить связь электрического разряда и удара молнии, как явлений представляющих опасность для жизни человека</a:t>
            </a:r>
          </a:p>
          <a:p>
            <a:r>
              <a:rPr lang="ru-RU" sz="2800" dirty="0">
                <a:solidFill>
                  <a:schemeClr val="bg1"/>
                </a:solidFill>
              </a:rPr>
              <a:t>3. Разработать форму организации передачи знаний о правилах безопасного поведения во время грозы.</a:t>
            </a:r>
          </a:p>
        </p:txBody>
      </p:sp>
    </p:spTree>
    <p:extLst>
      <p:ext uri="{BB962C8B-B14F-4D97-AF65-F5344CB8AC3E}">
        <p14:creationId xmlns:p14="http://schemas.microsoft.com/office/powerpoint/2010/main" val="186438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Молния возвращает - картинки."/>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63352" y="692696"/>
            <a:ext cx="11737304" cy="4524315"/>
          </a:xfrm>
          <a:prstGeom prst="rect">
            <a:avLst/>
          </a:prstGeom>
          <a:noFill/>
        </p:spPr>
        <p:txBody>
          <a:bodyPr wrap="square" rtlCol="0">
            <a:spAutoFit/>
          </a:bodyPr>
          <a:lstStyle/>
          <a:p>
            <a:r>
              <a:rPr lang="ru-RU" sz="2400" i="1" dirty="0">
                <a:solidFill>
                  <a:schemeClr val="bg1"/>
                </a:solidFill>
              </a:rPr>
              <a:t>Что такое гроза?</a:t>
            </a:r>
          </a:p>
          <a:p>
            <a:r>
              <a:rPr lang="ru-RU" sz="2400" i="1" dirty="0">
                <a:solidFill>
                  <a:schemeClr val="bg1"/>
                </a:solidFill>
              </a:rPr>
              <a:t>Гроза́ — атмосферное явление, при котором внутри облаков или между облаком и земной поверхностью возникают электрические разряды — молнии, сопровождаемые громом. Как правило, гроза образуется в мощных кучево-дождевых облаках и связана с  ливневым дождём, градом и шквальным усилением ветра.</a:t>
            </a:r>
          </a:p>
          <a:p>
            <a:r>
              <a:rPr lang="ru-RU" sz="2400" i="1" dirty="0">
                <a:solidFill>
                  <a:schemeClr val="bg1"/>
                </a:solidFill>
              </a:rPr>
              <a:t>Гроза - это не только результат состояния температуры, изменения давления и    влажности   атмосферного воздуха. Грозовая  активность напрямую зависит  от состояния электромагнитного поля планеты. Со сменой состояния электромагнитного поля Земли меняется физика пространства. Значит, будут меняться электродинамика и электростатика всех атмосферных процессов, в том числе и гроз.</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63552" y="1484784"/>
            <a:ext cx="9937104" cy="461665"/>
          </a:xfrm>
          <a:prstGeom prst="rect">
            <a:avLst/>
          </a:prstGeom>
        </p:spPr>
        <p:txBody>
          <a:bodyPr wrap="square">
            <a:spAutoFit/>
          </a:bodyPr>
          <a:lstStyle/>
          <a:p>
            <a:pPr lvl="0" eaLnBrk="0" fontAlgn="base" hangingPunct="0">
              <a:spcBef>
                <a:spcPct val="0"/>
              </a:spcBef>
              <a:spcAft>
                <a:spcPct val="0"/>
              </a:spcAft>
            </a:pPr>
            <a:r>
              <a:rPr lang="ru-RU" sz="2400" b="1" dirty="0" smtClean="0">
                <a:ln w="900" cmpd="sng">
                  <a:solidFill>
                    <a:schemeClr val="accent1">
                      <a:satMod val="190000"/>
                      <a:alpha val="55000"/>
                    </a:schemeClr>
                  </a:solidFill>
                  <a:prstDash val="solid"/>
                </a:ln>
                <a:solidFill>
                  <a:schemeClr val="accent2"/>
                </a:solidFill>
                <a:effectLst>
                  <a:innerShdw blurRad="101600" dist="76200" dir="5400000">
                    <a:schemeClr val="accent1">
                      <a:satMod val="190000"/>
                      <a:tint val="100000"/>
                      <a:alpha val="74000"/>
                    </a:schemeClr>
                  </a:innerShdw>
                </a:effectLst>
                <a:ea typeface="Times New Roman" pitchFamily="18" charset="0"/>
                <a:cs typeface="Calibri" pitchFamily="34" charset="0"/>
              </a:rPr>
              <a:t>I</a:t>
            </a:r>
            <a:endParaRPr lang="ru-RU" sz="2400" b="1" dirty="0">
              <a:ln w="900" cmpd="sng">
                <a:solidFill>
                  <a:schemeClr val="accent1">
                    <a:satMod val="190000"/>
                    <a:alpha val="55000"/>
                  </a:schemeClr>
                </a:solidFill>
                <a:prstDash val="solid"/>
              </a:ln>
              <a:solidFill>
                <a:schemeClr val="accent2"/>
              </a:solidFill>
              <a:effectLst>
                <a:innerShdw blurRad="101600" dist="76200" dir="5400000">
                  <a:schemeClr val="accent1">
                    <a:satMod val="190000"/>
                    <a:tint val="100000"/>
                    <a:alpha val="74000"/>
                  </a:schemeClr>
                </a:innerShdw>
              </a:effectLst>
              <a:ea typeface="Times New Roman" pitchFamily="18" charset="0"/>
              <a:cs typeface="Calibri" pitchFamily="34" charset="0"/>
            </a:endParaRPr>
          </a:p>
        </p:txBody>
      </p:sp>
      <p:pic>
        <p:nvPicPr>
          <p:cNvPr id="8196" name="Picture 4" descr="https://i.artfile.ru/2880x1800_1043541_%5bwww.ArtFile.ru%5d.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1344" y="764704"/>
            <a:ext cx="11809312" cy="5509200"/>
          </a:xfrm>
          <a:prstGeom prst="rect">
            <a:avLst/>
          </a:prstGeom>
          <a:noFill/>
        </p:spPr>
        <p:txBody>
          <a:bodyPr wrap="square" rtlCol="0">
            <a:spAutoFit/>
          </a:bodyPr>
          <a:lstStyle/>
          <a:p>
            <a:r>
              <a:rPr lang="ru-RU" sz="3200" b="1" i="1" dirty="0">
                <a:solidFill>
                  <a:srgbClr val="FFFF00"/>
                </a:solidFill>
              </a:rPr>
              <a:t>Что такое молния?</a:t>
            </a:r>
          </a:p>
          <a:p>
            <a:r>
              <a:rPr lang="ru-RU" sz="3200" b="1" i="1" dirty="0">
                <a:solidFill>
                  <a:srgbClr val="FFFF00"/>
                </a:solidFill>
              </a:rPr>
              <a:t>Молния – это электрический разряд от тучи к туче или от тучи к земле. Он возникает при сильной электризации туч или земли. Поэтому разряды молнии могут происходить или внутри облака, или между соседними наэлектризованными облаками, или между наэлектризованным облаком и землей. Молнии также были зафиксированы на Венере, Юпитере, Сатурне и Уране. Ток в разряде молнии достигает 10-20 тысяч ампер, поэтому мало кому из людей удается выжить после поражения их молнией.</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620688"/>
            <a:ext cx="8761413" cy="1059944"/>
          </a:xfrm>
        </p:spPr>
        <p:txBody>
          <a:bodyPr>
            <a:normAutofit/>
          </a:bodyPr>
          <a:lstStyle/>
          <a:p>
            <a:r>
              <a:rPr lang="ru-RU" dirty="0" smtClean="0">
                <a:solidFill>
                  <a:srgbClr val="FF0000"/>
                </a:solidFill>
              </a:rPr>
              <a:t>                       </a:t>
            </a:r>
            <a:r>
              <a:rPr lang="ru-RU" dirty="0" smtClean="0">
                <a:solidFill>
                  <a:srgbClr val="FFFF00"/>
                </a:solidFill>
              </a:rPr>
              <a:t>ВИДЫ МОЛНИЙ</a:t>
            </a:r>
            <a:endParaRPr lang="ru-RU" dirty="0">
              <a:solidFill>
                <a:srgbClr val="FFFF00"/>
              </a:solidFill>
            </a:endParaRPr>
          </a:p>
        </p:txBody>
      </p:sp>
      <p:sp>
        <p:nvSpPr>
          <p:cNvPr id="3" name="Прямоугольник 2"/>
          <p:cNvSpPr/>
          <p:nvPr/>
        </p:nvSpPr>
        <p:spPr>
          <a:xfrm>
            <a:off x="2289528" y="2050192"/>
            <a:ext cx="2808312" cy="20882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a:p>
            <a:pPr algn="ctr"/>
            <a:r>
              <a:rPr lang="ru-RU" sz="2800" dirty="0" smtClean="0"/>
              <a:t>1.Спрайты</a:t>
            </a:r>
          </a:p>
          <a:p>
            <a:pPr algn="ctr"/>
            <a:r>
              <a:rPr lang="ru-RU" sz="2800" dirty="0" smtClean="0"/>
              <a:t>2.Эльфы</a:t>
            </a:r>
          </a:p>
          <a:p>
            <a:pPr algn="ctr"/>
            <a:r>
              <a:rPr lang="ru-RU" sz="2800" dirty="0" smtClean="0"/>
              <a:t>3.Джеты</a:t>
            </a:r>
            <a:endParaRPr lang="ru-RU" sz="2800" dirty="0"/>
          </a:p>
        </p:txBody>
      </p:sp>
      <p:sp>
        <p:nvSpPr>
          <p:cNvPr id="4" name="Прямоугольник 3"/>
          <p:cNvSpPr/>
          <p:nvPr/>
        </p:nvSpPr>
        <p:spPr>
          <a:xfrm>
            <a:off x="2855640" y="4507984"/>
            <a:ext cx="6264696" cy="1873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7</a:t>
            </a:r>
            <a:r>
              <a:rPr lang="ru-RU" sz="2400" dirty="0" smtClean="0"/>
              <a:t>.Объёмная </a:t>
            </a:r>
          </a:p>
          <a:p>
            <a:pPr algn="ctr"/>
            <a:r>
              <a:rPr lang="ru-RU" sz="2400" dirty="0"/>
              <a:t>8</a:t>
            </a:r>
            <a:r>
              <a:rPr lang="ru-RU" sz="2400" dirty="0" smtClean="0"/>
              <a:t>.Огни Святого Эльфа</a:t>
            </a:r>
          </a:p>
          <a:p>
            <a:pPr algn="ctr"/>
            <a:r>
              <a:rPr lang="ru-RU" sz="2400" dirty="0"/>
              <a:t>9</a:t>
            </a:r>
            <a:r>
              <a:rPr lang="ru-RU" sz="2400" dirty="0" smtClean="0"/>
              <a:t>.Аровая молния</a:t>
            </a:r>
          </a:p>
          <a:p>
            <a:pPr algn="ctr"/>
            <a:r>
              <a:rPr lang="ru-RU" sz="2400" dirty="0" smtClean="0"/>
              <a:t>10.Снежная гроза</a:t>
            </a:r>
            <a:endParaRPr lang="ru-RU" sz="2400" dirty="0"/>
          </a:p>
        </p:txBody>
      </p:sp>
      <p:sp>
        <p:nvSpPr>
          <p:cNvPr id="5" name="Прямоугольник 4"/>
          <p:cNvSpPr/>
          <p:nvPr/>
        </p:nvSpPr>
        <p:spPr>
          <a:xfrm>
            <a:off x="7104112" y="2050192"/>
            <a:ext cx="2808312" cy="20882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t> </a:t>
            </a:r>
            <a:endParaRPr lang="ru-RU" sz="1600" dirty="0"/>
          </a:p>
          <a:p>
            <a:r>
              <a:rPr lang="ru-RU" sz="2400" dirty="0"/>
              <a:t>4</a:t>
            </a:r>
            <a:r>
              <a:rPr lang="ru-RU" sz="2400" dirty="0" smtClean="0"/>
              <a:t>.Линейная молния туча-земля</a:t>
            </a:r>
          </a:p>
          <a:p>
            <a:r>
              <a:rPr lang="ru-RU" sz="2400" dirty="0"/>
              <a:t>5</a:t>
            </a:r>
            <a:r>
              <a:rPr lang="ru-RU" sz="2400" dirty="0" smtClean="0"/>
              <a:t>.Земля облако</a:t>
            </a:r>
          </a:p>
          <a:p>
            <a:r>
              <a:rPr lang="ru-RU" sz="2400" dirty="0"/>
              <a:t>6</a:t>
            </a:r>
            <a:r>
              <a:rPr lang="ru-RU" sz="2400" dirty="0" smtClean="0"/>
              <a:t>.Чёточная (пунктирная молния)</a:t>
            </a:r>
            <a:endParaRPr lang="ru-RU" sz="2400" dirty="0"/>
          </a:p>
        </p:txBody>
      </p:sp>
      <p:cxnSp>
        <p:nvCxnSpPr>
          <p:cNvPr id="10" name="Прямая со стрелкой 9"/>
          <p:cNvCxnSpPr>
            <a:stCxn id="2" idx="2"/>
          </p:cNvCxnSpPr>
          <p:nvPr/>
        </p:nvCxnSpPr>
        <p:spPr>
          <a:xfrm>
            <a:off x="5535661" y="1680632"/>
            <a:ext cx="1496443" cy="524232"/>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flipH="1">
            <a:off x="4871864" y="1412776"/>
            <a:ext cx="864096" cy="864096"/>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flipH="1">
            <a:off x="5123892" y="1484784"/>
            <a:ext cx="864096" cy="2736304"/>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http://vedportal.ru/upload/000/u5/002/a7261870.jpg"/>
          <p:cNvPicPr/>
          <p:nvPr/>
        </p:nvPicPr>
        <p:blipFill>
          <a:blip r:embed="rId2" cstate="print"/>
          <a:srcRect/>
          <a:stretch>
            <a:fillRect/>
          </a:stretch>
        </p:blipFill>
        <p:spPr bwMode="auto">
          <a:xfrm>
            <a:off x="2423592" y="0"/>
            <a:ext cx="7272808" cy="4619309"/>
          </a:xfrm>
          <a:prstGeom prst="rect">
            <a:avLst/>
          </a:prstGeom>
          <a:noFill/>
        </p:spPr>
      </p:pic>
      <p:sp>
        <p:nvSpPr>
          <p:cNvPr id="7" name="TextBox 6"/>
          <p:cNvSpPr txBox="1"/>
          <p:nvPr/>
        </p:nvSpPr>
        <p:spPr>
          <a:xfrm>
            <a:off x="191344" y="5013176"/>
            <a:ext cx="11881320" cy="1815882"/>
          </a:xfrm>
          <a:prstGeom prst="rect">
            <a:avLst/>
          </a:prstGeom>
          <a:noFill/>
        </p:spPr>
        <p:txBody>
          <a:bodyPr wrap="square" rtlCol="0">
            <a:spAutoFit/>
          </a:bodyPr>
          <a:lstStyle/>
          <a:p>
            <a:r>
              <a:rPr lang="ru-RU" sz="2800" b="1" dirty="0">
                <a:solidFill>
                  <a:srgbClr val="002060"/>
                </a:solidFill>
              </a:rPr>
              <a:t>Спрайты</a:t>
            </a:r>
            <a:r>
              <a:rPr lang="ru-RU" sz="2800" dirty="0">
                <a:solidFill>
                  <a:srgbClr val="002060"/>
                </a:solidFill>
              </a:rPr>
              <a:t> - характеризуется краткостью разряда — доли миллисекунд. Выглядит спрайтовый разряд в виде вспышек, начинающихся над грозовым фронтом на высоте 25–30 километров и уходящих на высоту до 140 км.</a:t>
            </a:r>
            <a:endParaRPr lang="ru-RU" sz="2800" dirty="0">
              <a:solidFill>
                <a:srgbClr val="002060"/>
              </a:solidFill>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конференц-зал)">
  <a:themeElements>
    <a:clrScheme name="Ион (конференц-зал)">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Ион (конференц-зал)">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конференц-зал)">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1650</TotalTime>
  <Words>1236</Words>
  <Application>Microsoft Office PowerPoint</Application>
  <PresentationFormat>Широкоэкранный</PresentationFormat>
  <Paragraphs>90</Paragraphs>
  <Slides>25</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25</vt:i4>
      </vt:variant>
    </vt:vector>
  </HeadingPairs>
  <TitlesOfParts>
    <vt:vector size="31" baseType="lpstr">
      <vt:lpstr>Arial</vt:lpstr>
      <vt:lpstr>Calibri</vt:lpstr>
      <vt:lpstr>Century Gothic</vt:lpstr>
      <vt:lpstr>Times New Roman</vt:lpstr>
      <vt:lpstr>Wingdings 3</vt:lpstr>
      <vt:lpstr>Ион (конференц-зал)</vt:lpstr>
      <vt:lpstr>«Гроза и молния»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ВИДЫ МОЛНИЙ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 природе тайги, о жемчужине Иркутской области об озере Байкал».    Воспитатель подготовительной группы №3:                                                                                                       Буйлова Г.И.</dc:title>
  <dc:creator>Евгений</dc:creator>
  <cp:lastModifiedBy>Учетная запись Майкрософт</cp:lastModifiedBy>
  <cp:revision>207</cp:revision>
  <dcterms:created xsi:type="dcterms:W3CDTF">2015-04-20T04:42:27Z</dcterms:created>
  <dcterms:modified xsi:type="dcterms:W3CDTF">2022-10-20T15:02:59Z</dcterms:modified>
</cp:coreProperties>
</file>