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sldIdLst>
    <p:sldId id="256" r:id="rId2"/>
    <p:sldId id="257" r:id="rId3"/>
    <p:sldId id="276" r:id="rId4"/>
    <p:sldId id="258" r:id="rId5"/>
    <p:sldId id="259" r:id="rId6"/>
    <p:sldId id="260" r:id="rId7"/>
    <p:sldId id="261" r:id="rId8"/>
    <p:sldId id="263" r:id="rId9"/>
    <p:sldId id="265" r:id="rId10"/>
    <p:sldId id="27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78" autoAdjust="0"/>
    <p:restoredTop sz="86473" autoAdjust="0"/>
  </p:normalViewPr>
  <p:slideViewPr>
    <p:cSldViewPr>
      <p:cViewPr varScale="1">
        <p:scale>
          <a:sx n="63" d="100"/>
          <a:sy n="63" d="100"/>
        </p:scale>
        <p:origin x="-13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B88195-9EDE-4654-B205-098DBA7347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3A977F-941B-42FD-BA2A-C82E34DB51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A46E40-BCA2-4C60-B449-77D855A4BB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0B8D98-A90B-4550-8D24-5BC6F67435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C4AAF-9FA2-4D32-9AE9-46C772D07E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94EC1-82CE-4494-977F-97FE51CE5F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EB9A9-C2DD-4C2B-B098-099E047B5E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E60C6E-273D-473F-9E49-62DF6F99E5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56598D-714B-4878-AE61-1DAEAC0F51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00376A-1FC5-4F8C-BBB6-269FBD8082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7AB769-B560-4591-9C9A-DB4B78B23A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340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5EF98A4-6394-4EBE-B713-0156123D47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68" r:id="rId2"/>
    <p:sldLayoutId id="2147483667" r:id="rId3"/>
    <p:sldLayoutId id="2147483666" r:id="rId4"/>
    <p:sldLayoutId id="2147483665" r:id="rId5"/>
    <p:sldLayoutId id="2147483664" r:id="rId6"/>
    <p:sldLayoutId id="2147483663" r:id="rId7"/>
    <p:sldLayoutId id="2147483662" r:id="rId8"/>
    <p:sldLayoutId id="2147483661" r:id="rId9"/>
    <p:sldLayoutId id="2147483660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Основы религиозных культур и светской этики</a:t>
            </a:r>
          </a:p>
        </p:txBody>
      </p:sp>
      <p:sp>
        <p:nvSpPr>
          <p:cNvPr id="1331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2160588"/>
          </a:xfrm>
        </p:spPr>
        <p:txBody>
          <a:bodyPr/>
          <a:lstStyle/>
          <a:p>
            <a:pPr eaLnBrk="1" hangingPunct="1"/>
            <a:r>
              <a:rPr lang="ru-RU" smtClean="0">
                <a:latin typeface="Arial" charset="0"/>
              </a:rPr>
              <a:t> Методические приёмы работы с мини – текстами (притчи)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400" b="1" smtClean="0"/>
              <a:t>Способы использования притч в учебном процессе</a:t>
            </a:r>
          </a:p>
        </p:txBody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752600"/>
            <a:ext cx="8642350" cy="48450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700" dirty="0" smtClean="0"/>
              <a:t>1. Обсуждение основной идеи и смысла истории.</a:t>
            </a:r>
          </a:p>
          <a:p>
            <a:pPr eaLnBrk="1" hangingPunct="1">
              <a:lnSpc>
                <a:spcPct val="80000"/>
              </a:lnSpc>
            </a:pPr>
            <a:r>
              <a:rPr lang="ru-RU" sz="1700" smtClean="0"/>
              <a:t>2. </a:t>
            </a:r>
            <a:r>
              <a:rPr lang="ru-RU" sz="1700" dirty="0" smtClean="0"/>
              <a:t>Название притчи.</a:t>
            </a:r>
          </a:p>
          <a:p>
            <a:pPr eaLnBrk="1" hangingPunct="1">
              <a:lnSpc>
                <a:spcPct val="80000"/>
              </a:lnSpc>
            </a:pPr>
            <a:r>
              <a:rPr lang="ru-RU" sz="1700" dirty="0" smtClean="0"/>
              <a:t>3. Притча без окончания – обсуждение, чем она могла бы закончиться.</a:t>
            </a:r>
          </a:p>
          <a:p>
            <a:pPr eaLnBrk="1" hangingPunct="1">
              <a:lnSpc>
                <a:spcPct val="80000"/>
              </a:lnSpc>
            </a:pPr>
            <a:r>
              <a:rPr lang="ru-RU" sz="1700" dirty="0" smtClean="0"/>
              <a:t>4. Иллюстрировать рассказ (предложить рисунки, картинки, фотографии, изображения).</a:t>
            </a:r>
          </a:p>
          <a:p>
            <a:pPr eaLnBrk="1" hangingPunct="1">
              <a:lnSpc>
                <a:spcPct val="80000"/>
              </a:lnSpc>
            </a:pPr>
            <a:r>
              <a:rPr lang="ru-RU" sz="1700" dirty="0" smtClean="0"/>
              <a:t>5. Сформулировать вопросы или ответить на поставленные вопросы.</a:t>
            </a:r>
          </a:p>
          <a:p>
            <a:pPr eaLnBrk="1" hangingPunct="1">
              <a:lnSpc>
                <a:spcPct val="80000"/>
              </a:lnSpc>
            </a:pPr>
            <a:r>
              <a:rPr lang="ru-RU" sz="1700" dirty="0" smtClean="0"/>
              <a:t>6. Выделить ключевые понятия.</a:t>
            </a:r>
          </a:p>
          <a:p>
            <a:pPr eaLnBrk="1" hangingPunct="1">
              <a:lnSpc>
                <a:spcPct val="80000"/>
              </a:lnSpc>
            </a:pPr>
            <a:r>
              <a:rPr lang="ru-RU" sz="1700" dirty="0" smtClean="0"/>
              <a:t>7. Инсценировка по рассказу (истории)</a:t>
            </a:r>
          </a:p>
          <a:p>
            <a:pPr eaLnBrk="1" hangingPunct="1">
              <a:lnSpc>
                <a:spcPct val="80000"/>
              </a:lnSpc>
            </a:pPr>
            <a:r>
              <a:rPr lang="ru-RU" sz="1700" dirty="0" smtClean="0"/>
              <a:t>8. Загадка, на которую нужно дать ответ (отгадать)</a:t>
            </a:r>
          </a:p>
          <a:p>
            <a:pPr eaLnBrk="1" hangingPunct="1">
              <a:lnSpc>
                <a:spcPct val="80000"/>
              </a:lnSpc>
            </a:pPr>
            <a:r>
              <a:rPr lang="ru-RU" sz="1700" dirty="0" smtClean="0"/>
              <a:t>9. Найти или предположить (вставить) пропущенные слова.</a:t>
            </a:r>
          </a:p>
          <a:p>
            <a:pPr eaLnBrk="1" hangingPunct="1">
              <a:lnSpc>
                <a:spcPct val="80000"/>
              </a:lnSpc>
            </a:pPr>
            <a:r>
              <a:rPr lang="ru-RU" sz="1700" dirty="0" smtClean="0"/>
              <a:t>10. Сделать разбор текстового документа (в том числе анализ символов, структуры, понятийного аппарата, исторического контекста).</a:t>
            </a:r>
          </a:p>
          <a:p>
            <a:pPr eaLnBrk="1" hangingPunct="1">
              <a:lnSpc>
                <a:spcPct val="80000"/>
              </a:lnSpc>
            </a:pPr>
            <a:r>
              <a:rPr lang="ru-RU" sz="1700" dirty="0" smtClean="0"/>
              <a:t>11. Рассмотреть притчу с ролевой позиции (представителя определенной исторической эпохи, культуры, религиозной </a:t>
            </a:r>
            <a:r>
              <a:rPr lang="ru-RU" sz="1700" dirty="0" err="1" smtClean="0"/>
              <a:t>конфессии</a:t>
            </a:r>
            <a:r>
              <a:rPr lang="ru-RU" sz="1700" dirty="0" smtClean="0"/>
              <a:t>, профессии, социальной роли т.п.)</a:t>
            </a:r>
          </a:p>
          <a:p>
            <a:pPr eaLnBrk="1" hangingPunct="1">
              <a:lnSpc>
                <a:spcPct val="80000"/>
              </a:lnSpc>
            </a:pPr>
            <a:r>
              <a:rPr lang="ru-RU" sz="1700" dirty="0" smtClean="0"/>
              <a:t>12. Сравнение нескольких притч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Притчи для обсуждения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752600"/>
            <a:ext cx="8785225" cy="49164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100" smtClean="0"/>
              <a:t>Когда боги создавали людей они задумались над тем, где скрыть дар жизни, чтобы вселенная не испортила его и не употребила его во зло. «Не спрятать ли его на вершине высочайшей горы? Не погрузить ли его в океанские глубины? Или, может, стоит оставить его в чаще самого густого леса?» После долгих размышлений они, в конце концов, нашли ответ…     ?????????????</a:t>
            </a:r>
          </a:p>
          <a:p>
            <a:pPr eaLnBrk="1" hangingPunct="1">
              <a:lnSpc>
                <a:spcPct val="90000"/>
              </a:lnSpc>
            </a:pPr>
            <a:r>
              <a:rPr lang="ru-RU" sz="2100" smtClean="0"/>
              <a:t>Они поместили дар в самих людей, потому что тем, конечно же, не придет в голову заглянуть в себя! И чтобы обезопасить себя, боги устроили человеческие глаза так, чтобы они могли смотреть только наружу, а не внутрь.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smtClean="0"/>
              <a:t>Функции притч</a:t>
            </a:r>
          </a:p>
        </p:txBody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752600"/>
            <a:ext cx="8713788" cy="48450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700" b="1" smtClean="0"/>
              <a:t>1. Функция зеркала.</a:t>
            </a:r>
            <a:endParaRPr lang="ru-RU" sz="1700" smtClean="0"/>
          </a:p>
          <a:p>
            <a:pPr eaLnBrk="1" hangingPunct="1">
              <a:lnSpc>
                <a:spcPct val="80000"/>
              </a:lnSpc>
            </a:pPr>
            <a:r>
              <a:rPr lang="ru-RU" sz="1700" smtClean="0"/>
              <a:t>Человек может сравнить свои мысли, переживания с тем, о чем рассказывается в истории, и воспринять то, что в данное время соответствует его собственному психическому образу.</a:t>
            </a:r>
            <a:endParaRPr lang="ru-RU" sz="1700" b="1" smtClean="0"/>
          </a:p>
          <a:p>
            <a:pPr eaLnBrk="1" hangingPunct="1">
              <a:lnSpc>
                <a:spcPct val="80000"/>
              </a:lnSpc>
            </a:pPr>
            <a:r>
              <a:rPr lang="ru-RU" sz="1700" b="1" smtClean="0"/>
              <a:t>2. Функция модели.</a:t>
            </a:r>
            <a:endParaRPr lang="ru-RU" sz="1700" smtClean="0"/>
          </a:p>
          <a:p>
            <a:pPr eaLnBrk="1" hangingPunct="1">
              <a:lnSpc>
                <a:spcPct val="80000"/>
              </a:lnSpc>
            </a:pPr>
            <a:r>
              <a:rPr lang="ru-RU" sz="1700" smtClean="0"/>
              <a:t>Отображение конфликтных ситуаций с предложением возможных способов их разрешения, указание на последствия тех или иных вариантов решения конфликтов.</a:t>
            </a:r>
            <a:endParaRPr lang="ru-RU" sz="1700" b="1" smtClean="0"/>
          </a:p>
          <a:p>
            <a:pPr eaLnBrk="1" hangingPunct="1">
              <a:lnSpc>
                <a:spcPct val="80000"/>
              </a:lnSpc>
            </a:pPr>
            <a:r>
              <a:rPr lang="ru-RU" sz="1700" b="1" smtClean="0"/>
              <a:t>3. Функция опосредования.</a:t>
            </a:r>
            <a:endParaRPr lang="ru-RU" sz="1700" smtClean="0"/>
          </a:p>
          <a:p>
            <a:pPr eaLnBrk="1" hangingPunct="1">
              <a:lnSpc>
                <a:spcPct val="80000"/>
              </a:lnSpc>
            </a:pPr>
            <a:r>
              <a:rPr lang="ru-RU" sz="1700" smtClean="0"/>
              <a:t>Между двумя людьми (учеником – учителем, взрослым – молодым) при существующем внутреннем противостоянии появляется посредник в виде истории. Благодаря ситуативной модели какой-либо истории можно в щадящей форме сказать другому человеку то, что могло бы быть агрессивно воспринято при прямом указании.</a:t>
            </a:r>
            <a:endParaRPr lang="ru-RU" sz="1700" b="1" smtClean="0"/>
          </a:p>
          <a:p>
            <a:pPr eaLnBrk="1" hangingPunct="1">
              <a:lnSpc>
                <a:spcPct val="80000"/>
              </a:lnSpc>
            </a:pPr>
            <a:r>
              <a:rPr lang="ru-RU" sz="1700" b="1" smtClean="0"/>
              <a:t>4. Функция хранения опыта.</a:t>
            </a:r>
            <a:endParaRPr lang="ru-RU" sz="1700" smtClean="0"/>
          </a:p>
          <a:p>
            <a:pPr eaLnBrk="1" hangingPunct="1">
              <a:lnSpc>
                <a:spcPct val="80000"/>
              </a:lnSpc>
            </a:pPr>
            <a:r>
              <a:rPr lang="ru-RU" sz="1700" smtClean="0"/>
              <a:t>Истории являются носителями традиций, они становятся посредниками в межкультурных отношениях, через них облегчается процесс возвращения человека на более ранние этапы индивидуального развития, они несут альтернативные концепции.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Задания по работе с притчами</a:t>
            </a:r>
          </a:p>
        </p:txBody>
      </p:sp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А. Постановка вопросов.</a:t>
            </a:r>
          </a:p>
          <a:p>
            <a:pPr eaLnBrk="1" hangingPunct="1"/>
            <a:r>
              <a:rPr lang="ru-RU" smtClean="0"/>
              <a:t>Б. Ответы на поставленные вопросы.</a:t>
            </a:r>
          </a:p>
          <a:p>
            <a:pPr eaLnBrk="1" hangingPunct="1"/>
            <a:r>
              <a:rPr lang="ru-RU" smtClean="0"/>
              <a:t>В. Выделение основных мыслей и ключевых понятий.</a:t>
            </a:r>
          </a:p>
          <a:p>
            <a:pPr eaLnBrk="1" hangingPunct="1"/>
            <a:r>
              <a:rPr lang="ru-RU" smtClean="0"/>
              <a:t>Г. Иллюстрация и окончание.</a:t>
            </a:r>
          </a:p>
          <a:p>
            <a:pPr eaLnBrk="1" hangingPunct="1"/>
            <a:r>
              <a:rPr lang="ru-RU" smtClean="0"/>
              <a:t>Д. Схема.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dirty="0" smtClean="0"/>
              <a:t>1</a:t>
            </a:r>
            <a:endParaRPr lang="ru-RU" b="1" dirty="0" smtClean="0"/>
          </a:p>
        </p:txBody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752600"/>
            <a:ext cx="8785225" cy="48450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100" smtClean="0"/>
              <a:t>Некогда жила змея, голова и хвост которой все время спорили между собой. Голова говорит хвосту: «Меня надо считать старшей. У меня есть глаза, чтобы смотреть, рот, чтобы есть, при движении я впереди остального тела. А ты не имеешь таких достоинств». В ответ хвост трижды обмотался вокруг дерева. Голова не смогла двигаться в поисках пищи и чуть не умерла от голода. Она сказала хвосту: «Отпусти меня, а я признаю тебя старшим». Хвост, услышав эти слова, тут же отцепился от дерева. Голова снова говорит хвосту: «Раз ты признан старшим, то посмотрим, как ты пойдешь первым». Хвост отправился вперед, но не сделал и нескольких шагов, как свалился в огненную яму, и змея погибла в огне.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dirty="0" smtClean="0"/>
              <a:t>2</a:t>
            </a:r>
            <a:endParaRPr lang="ru-RU" b="1" dirty="0" smtClean="0"/>
          </a:p>
        </p:txBody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752600"/>
            <a:ext cx="8642350" cy="48450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900" smtClean="0"/>
              <a:t>Проезжал однажды падишах мимо сада и увидел за забором старика, сажавшего персиковое дерево.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smtClean="0"/>
              <a:t>-Эй, старик, - обратился падишах к садовнику, - твоя жизнь клонится к закату, ты уже не дождешься плодов этого дерева, так к чему же твои заботы?.. Ну знаю, знаю, ты скажешь: «Предки наши трудились для нас, а мы должны трудиться для потомков». Но ответь, есть ли смысл думать о прошлом, которое ушло во тьму, и о будущем, которое ещё не вышло из тьмы? Ведь только настоящее принадлежит нам.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smtClean="0"/>
              <a:t>-Тебе ли, властителю, понять садовника! – отвечал старик. – ты не хочешь вспоминать прошлое – значит, оно у тебя такое, что лучше бы его вовсе не было. Ты не хочешь думать о будущем – значит, ты его боишься. Так что не завидую я твоему настоящему!</a:t>
            </a:r>
            <a:endParaRPr lang="ru-RU" sz="1900" i="1" smtClean="0"/>
          </a:p>
          <a:p>
            <a:pPr eaLnBrk="1" hangingPunct="1">
              <a:lnSpc>
                <a:spcPct val="80000"/>
              </a:lnSpc>
            </a:pPr>
            <a:r>
              <a:rPr lang="ru-RU" sz="1900" i="1" smtClean="0"/>
              <a:t>О каком отношении к жизни и времени говорит притча? Какова её основная мысль? Какие символы используются в этой истории? О каких ценностях идет речь?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dirty="0" smtClean="0"/>
              <a:t>3</a:t>
            </a:r>
            <a:endParaRPr lang="ru-RU" b="1" dirty="0" smtClean="0"/>
          </a:p>
        </p:txBody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752600"/>
            <a:ext cx="8785225" cy="51054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900" smtClean="0"/>
              <a:t>Шли однажды вместе раввин и мыловар.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smtClean="0"/>
              <a:t>-Что толку в еврейской религии? – спросил мыловар. – Посмотри, сколько бед и страданий в мире! Не помогают ни тысячи лет познания добра, правды и справедливости, ни изучение Торы, ни мудрость праведников, ни высокие идеалы пророков. Если наша вера на самом деле истинна, почему так плохо?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smtClean="0"/>
              <a:t>Ничего не ответил раввин. Пошли они дальше, видят: ребенок в сточной канаве играет, весь грязный, перепачканный. И сказал раввин: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smtClean="0"/>
              <a:t>- Посмотри на этого ребенка. Ты говоришь, мыло отмывает людей от грязи, а он – весь в грязи. Что толку в мыле? Его в мире хоть отбавляй, а ребенок остается грязным. Вот я и спрашиваю, так ли уж помогает мыло?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smtClean="0"/>
              <a:t>-Но рабби, - возразил мыловар, - мыло не может помочь, если им не пользоваться.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smtClean="0"/>
              <a:t>-Верно! – оживился раввин. – Так же и с нашей религией. Она не помогает, если не исповедовать её изо дня в день всю жизнь!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dirty="0" smtClean="0"/>
              <a:t>4</a:t>
            </a:r>
            <a:endParaRPr lang="ru-RU" b="1" dirty="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752600"/>
            <a:ext cx="8785225" cy="48450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100" smtClean="0"/>
              <a:t>Жил-был один человек. Он строил себе дом. Он хотел, чтобы дом стал самым удобным, самым теплым, самым красивым в мире. Основательно принялся строить свой дом человек. Он с любовью выбирал камни и обтесывал их. Строительство шло долго, но постепенно появлялся на свет один из самых красивых домов, которые когда-то существовали в мире. К нему приходили и просили о помощи, так как весь мир был объят пламенем, люди страдали и умирали. Он всем отказал в защите и заботе, потому что интересовался только домом, а не миром вокруг… ???????????????????????????????</a:t>
            </a:r>
          </a:p>
          <a:p>
            <a:pPr eaLnBrk="1" hangingPunct="1">
              <a:lnSpc>
                <a:spcPct val="90000"/>
              </a:lnSpc>
            </a:pPr>
            <a:r>
              <a:rPr lang="ru-RU" sz="2100" smtClean="0"/>
              <a:t>Когда он построил, наконец, свой замечательный дом, то не смог найти планету, где можно было бы жить.</a:t>
            </a:r>
          </a:p>
          <a:p>
            <a:pPr eaLnBrk="1" hangingPunct="1">
              <a:lnSpc>
                <a:spcPct val="90000"/>
              </a:lnSpc>
            </a:pPr>
            <a:endParaRPr lang="ru-RU" sz="21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dirty="0" smtClean="0"/>
              <a:t>5</a:t>
            </a:r>
            <a:endParaRPr lang="ru-RU" b="1" dirty="0" smtClean="0"/>
          </a:p>
        </p:txBody>
      </p:sp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752600"/>
            <a:ext cx="8642350" cy="491648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100" dirty="0" smtClean="0"/>
              <a:t>Царство Небесное подобно человеку, посеявшему доброе семя на поле своём.</a:t>
            </a:r>
          </a:p>
          <a:p>
            <a:pPr eaLnBrk="1" hangingPunct="1">
              <a:lnSpc>
                <a:spcPct val="80000"/>
              </a:lnSpc>
            </a:pPr>
            <a:r>
              <a:rPr lang="ru-RU" sz="2100" dirty="0" smtClean="0"/>
              <a:t>Когда же люди спали, пришел враг его и посеял между пшеницею плевелы и ушел.</a:t>
            </a:r>
          </a:p>
          <a:p>
            <a:pPr eaLnBrk="1" hangingPunct="1">
              <a:lnSpc>
                <a:spcPct val="80000"/>
              </a:lnSpc>
            </a:pPr>
            <a:r>
              <a:rPr lang="ru-RU" sz="2100" dirty="0" smtClean="0"/>
              <a:t>Когда взошла зелень, и показался плод, тогда явились и плевелы.</a:t>
            </a:r>
          </a:p>
          <a:p>
            <a:pPr eaLnBrk="1" hangingPunct="1">
              <a:lnSpc>
                <a:spcPct val="80000"/>
              </a:lnSpc>
            </a:pPr>
            <a:r>
              <a:rPr lang="ru-RU" sz="2100" dirty="0" smtClean="0"/>
              <a:t>Пришедшие же рабы </a:t>
            </a:r>
            <a:r>
              <a:rPr lang="ru-RU" sz="2100" dirty="0" err="1" smtClean="0"/>
              <a:t>домовладыки</a:t>
            </a:r>
            <a:r>
              <a:rPr lang="ru-RU" sz="2100" dirty="0" smtClean="0"/>
              <a:t> сказали ему: «Господин! Не доброе ли семя сеял ты на поле твоем? Откуда же на нём плевелы?»</a:t>
            </a:r>
          </a:p>
          <a:p>
            <a:pPr eaLnBrk="1" hangingPunct="1">
              <a:lnSpc>
                <a:spcPct val="80000"/>
              </a:lnSpc>
            </a:pPr>
            <a:r>
              <a:rPr lang="ru-RU" sz="2100" dirty="0" smtClean="0"/>
              <a:t>Он же сказал им: «Враг человека сделал это». А рабы сказали ему: «Хочешь ли, мы пойдем, выберем их?»</a:t>
            </a:r>
          </a:p>
          <a:p>
            <a:pPr eaLnBrk="1" hangingPunct="1">
              <a:lnSpc>
                <a:spcPct val="80000"/>
              </a:lnSpc>
            </a:pPr>
            <a:r>
              <a:rPr lang="ru-RU" sz="2100" dirty="0" smtClean="0"/>
              <a:t>Но он сказал: «Нет, чтобы, выбирая плевелы, вы не выдергали вместе с ними пшеницы. Оставьте расти вместе и то и другое до жатвы; и во время жатвы я скажу жнецам: «Соберите прежде плевелы и свяжите их в связки, чтобы сжечь их; а пшеницу уберите в житницу мою».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офиль">
  <a:themeElements>
    <a:clrScheme name="Профиль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Профиль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рофиль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офиль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Profile</Template>
  <TotalTime>177</TotalTime>
  <Words>1263</Words>
  <Application>Microsoft Office PowerPoint</Application>
  <PresentationFormat>Экран (4:3)</PresentationFormat>
  <Paragraphs>57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Профиль</vt:lpstr>
      <vt:lpstr>Основы религиозных культур и светской этики</vt:lpstr>
      <vt:lpstr>Притчи для обсуждения</vt:lpstr>
      <vt:lpstr>Функции притч</vt:lpstr>
      <vt:lpstr>Задания по работе с притчами</vt:lpstr>
      <vt:lpstr>1</vt:lpstr>
      <vt:lpstr>2</vt:lpstr>
      <vt:lpstr>3</vt:lpstr>
      <vt:lpstr>4</vt:lpstr>
      <vt:lpstr>5</vt:lpstr>
      <vt:lpstr>Способы использования притч в учебном процессе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религиозных культур и светской этики</dc:title>
  <dc:creator>Dell</dc:creator>
  <cp:lastModifiedBy>user</cp:lastModifiedBy>
  <cp:revision>24</cp:revision>
  <dcterms:created xsi:type="dcterms:W3CDTF">2010-01-10T08:42:39Z</dcterms:created>
  <dcterms:modified xsi:type="dcterms:W3CDTF">2012-05-13T16:07:59Z</dcterms:modified>
</cp:coreProperties>
</file>