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9144000"/>
  <p:notesSz cx="6797675" cy="9926625"/>
  <p:embeddedFontLs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4" roundtripDataSignature="AMtx7mggvhDXMovAp+1b+yWOfxCYSCsO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409D8E5-105E-4E3B-BAA4-747B5BBFF152}">
  <a:tblStyle styleId="{8409D8E5-105E-4E3B-BAA4-747B5BBFF15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font" Target="fonts/Oswald-regular.fntdata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customschemas.google.com/relationships/presentationmetadata" Target="metadata"/><Relationship Id="rId12" Type="http://schemas.openxmlformats.org/officeDocument/2006/relationships/slide" Target="slides/slide6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4126021b2f_1_35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4126021b2f_1_35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14126021b2f_1_35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4126021b2f_1_5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4126021b2f_1_5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4126021b2f_1_5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4126021b2f_1_46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4126021b2f_1_46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4126021b2f_1_46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f316f3cdb6_2_652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f316f3cdb6_2_65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f316f3cdb6_2_652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f524ee8069_0_11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gf524ee8069_0_11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7" name="Google Shape;167;gf524ee8069_0_11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4126021b2f_1_6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4126021b2f_1_6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eaef4db76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15eaef4db76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1" name="Google Shape;71;g15eaef4db76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4126021b2f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14126021b2f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" name="Google Shape;78;g14126021b2f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4126021b2f_0_5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g14126021b2f_0_5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" name="Google Shape;85;g14126021b2f_0_5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63a82d24ee_0_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g163a82d24ee_0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3" name="Google Shape;93;g163a82d24ee_0_0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6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316f3cdb6_2_492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316f3cdb6_2_492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f316f3cdb6_2_492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4126021b2f_1_1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4126021b2f_1_1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4126021b2f_1_1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4126021b2f_1_2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14126021b2f_1_2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14126021b2f_1_2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c85b83e55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g15c85b83e55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g15c85b83e55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5c85b83e55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g15c85b83e55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g15c85b83e55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5c85b83e55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c85b83e55_0_4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g15c85b83e55_0_45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■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7" name="Google Shape;57;g15c85b83e55_0_4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15c85b83e55_0_4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15c85b83e55_0_4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5c85b83e55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g15c85b83e55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5c85b83e55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5c85b83e55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g15c85b83e55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5c85b83e55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g15c85b83e55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15c85b83e55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g15c85b83e55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5c85b83e55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g15c85b83e55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5c85b83e55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g15c85b83e55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15c85b83e55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5c85b83e55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g15c85b83e55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5c85b83e55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15c85b83e55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g15c85b83e55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g15c85b83e55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g15c85b83e55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5c85b83e55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g15c85b83e55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c85b83e55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15c85b83e55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15c85b83e55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youtu.be/yYdwCvCsevY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221375" y="179625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10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Свойства алкенов</a:t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7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1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4126021b2f_1_35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4126021b2f_1_35"/>
          <p:cNvSpPr txBox="1"/>
          <p:nvPr>
            <p:ph idx="1" type="body"/>
          </p:nvPr>
        </p:nvSpPr>
        <p:spPr>
          <a:xfrm>
            <a:off x="235425" y="1410500"/>
            <a:ext cx="87420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 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водой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в присутствии минеральных кислот. При присоединении воды к алкенам образуются спирты.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Полимеризация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— это процесс многократного соединения молекул низкомолекулярного вещества (мономера) друг с другом с образованием высокомолекулярного вещества (полимера).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7" name="Google Shape;137;g14126021b2f_1_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336" y="2634561"/>
            <a:ext cx="6373350" cy="7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14126021b2f_1_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69263" y="5322425"/>
            <a:ext cx="5887125" cy="91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4126021b2f_1_54"/>
          <p:cNvSpPr txBox="1"/>
          <p:nvPr>
            <p:ph type="title"/>
          </p:nvPr>
        </p:nvSpPr>
        <p:spPr>
          <a:xfrm>
            <a:off x="289350" y="48777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Окисление алкенов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Реакции окисления в органической химии сопровождаются увеличением числа атомов кислорода в молекуле и/или уменьшением числа атомов водорода.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5" name="Google Shape;145;g14126021b2f_1_54"/>
          <p:cNvSpPr txBox="1"/>
          <p:nvPr>
            <p:ph idx="1" type="body"/>
          </p:nvPr>
        </p:nvSpPr>
        <p:spPr>
          <a:xfrm>
            <a:off x="289350" y="188217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Каталитическое окисление протекает под действием катализатора. в результате образуются альдегиды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Горение алкенов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Алкены, как и прочие углеводороды, горят в присутствии кислорода с образованием углекислого газа и воды.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 общем виде уравнение сгорания алкенов выглядит так: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2n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+ 3n/2O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→ nCO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nH</a:t>
            </a:r>
            <a:r>
              <a:rPr baseline="-25000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 + Q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6" name="Google Shape;146;g14126021b2f_1_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1900" y="3142625"/>
            <a:ext cx="4422525" cy="9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4126021b2f_1_46"/>
          <p:cNvSpPr txBox="1"/>
          <p:nvPr>
            <p:ph idx="1" type="body"/>
          </p:nvPr>
        </p:nvSpPr>
        <p:spPr>
          <a:xfrm>
            <a:off x="330175" y="396200"/>
            <a:ext cx="8565300" cy="595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водород.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галогены.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воду.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мономер, о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бразуется полимер.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Реакции окисления.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Каталитическое окисление протекает под действием катализатора.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Алкены горят.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f316f3cdb6_2_652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ЗАДАНИЕ</a:t>
            </a: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 1</a:t>
            </a:r>
            <a:endParaRPr sz="3100">
              <a:highlight>
                <a:schemeClr val="accent4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59" name="Google Shape;159;gf316f3cdb6_2_6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8075" y="4312275"/>
            <a:ext cx="6858001" cy="1245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f316f3cdb6_2_652"/>
          <p:cNvSpPr txBox="1"/>
          <p:nvPr>
            <p:ph idx="1" type="body"/>
          </p:nvPr>
        </p:nvSpPr>
        <p:spPr>
          <a:xfrm>
            <a:off x="0" y="1138525"/>
            <a:ext cx="9144000" cy="5481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З</a:t>
            </a: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АПИШИТЕ РЕАКЦИИ, ОТРАЖАЮЩИЕ ХИМИЧЕСКИЕ СВОЙСТВА АЛКЕНОВ.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 РЕАКЦИЯХ УКАЖИТЕ НАЗВАНИЯ ВЕЩЕСТВ, ВСТУПИВШИХ В РЕАКЦИЮ И ПРОДУКТОВ, ОБРАЗОВАВШИХСЯ В РЕЗУЛЬТАТЕ РЕАКЦИИ.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375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Образец!!!</a:t>
            </a:r>
            <a:endParaRPr sz="3375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1.1. Гидрирование.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>
                <a:latin typeface="Oswald"/>
                <a:ea typeface="Oswald"/>
                <a:cs typeface="Oswald"/>
                <a:sym typeface="Oswald"/>
              </a:rPr>
              <a:t>                                </a:t>
            </a:r>
            <a:r>
              <a:rPr b="1" lang="ru-RU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БУТЕН-2            ВОДОРОД                БУТАН</a:t>
            </a:r>
            <a:endParaRPr b="1"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500"/>
              </a:spcAft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61" name="Google Shape;161;gf316f3cdb6_2_652"/>
          <p:cNvCxnSpPr/>
          <p:nvPr/>
        </p:nvCxnSpPr>
        <p:spPr>
          <a:xfrm flipH="1" rot="10800000">
            <a:off x="13818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2" name="Google Shape;162;gf316f3cdb6_2_652"/>
          <p:cNvCxnSpPr/>
          <p:nvPr/>
        </p:nvCxnSpPr>
        <p:spPr>
          <a:xfrm flipH="1" rot="10800000">
            <a:off x="3977100" y="5292575"/>
            <a:ext cx="594900" cy="9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3" name="Google Shape;163;gf316f3cdb6_2_652"/>
          <p:cNvCxnSpPr/>
          <p:nvPr/>
        </p:nvCxnSpPr>
        <p:spPr>
          <a:xfrm flipH="1" rot="10800000">
            <a:off x="55353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f524ee8069_0_117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49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ПОДВЕДЕМ ИТОГ</a:t>
            </a:r>
            <a:endParaRPr sz="49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0" name="Google Shape;170;gf524ee8069_0_117"/>
          <p:cNvSpPr txBox="1"/>
          <p:nvPr>
            <p:ph idx="1" type="body"/>
          </p:nvPr>
        </p:nvSpPr>
        <p:spPr>
          <a:xfrm>
            <a:off x="840150" y="1483725"/>
            <a:ext cx="76752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6200" u="sng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посмотрите видео</a:t>
            </a:r>
            <a:endParaRPr sz="6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3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4126021b2f_1_67"/>
          <p:cNvSpPr txBox="1"/>
          <p:nvPr>
            <p:ph idx="1" type="subTitle"/>
          </p:nvPr>
        </p:nvSpPr>
        <p:spPr>
          <a:xfrm>
            <a:off x="221375" y="179625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10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5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Свойства алкенов</a:t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6" name="Google Shape;176;g14126021b2f_1_67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18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7" name="Google Shape;177;g14126021b2f_1_67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700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208"/>
              </a:spcBef>
              <a:spcAft>
                <a:spcPts val="0"/>
              </a:spcAft>
              <a:buNone/>
            </a:pP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sz="1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8" name="Google Shape;178;g14126021b2f_1_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5eaef4db76_0_0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Физические свойства алкенов.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свойства: электрофильный характер реакций, склонность к реакциям присоединения, окисления, полимеризации.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Правило Марковникова и его электронное обоснование.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Реакции галогенирования, гидрогалогенирования, гидратации, гидрирования.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4" name="Google Shape;74;g15eaef4db76_0_0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126021b2f_0_0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БЛИЦ-ОПРОС. </a:t>
            </a:r>
            <a:r>
              <a:rPr lang="ru-RU" sz="3100"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ПОВТОРЕНИЕ</a:t>
            </a:r>
            <a:endParaRPr sz="3100"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1" name="Google Shape;81;g14126021b2f_0_0"/>
          <p:cNvSpPr txBox="1"/>
          <p:nvPr>
            <p:ph idx="1" type="body"/>
          </p:nvPr>
        </p:nvSpPr>
        <p:spPr>
          <a:xfrm>
            <a:off x="0" y="113852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НЕПРЕДЕЛЬНЫЕ УГЛЕВОДОРОДЫ ИМЕЮТ В МОЛЕКУЛАХ … СВЯЗИ.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АЛКЕНЫ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– ЭТО (ОПРЕДЕЛЕНИЕ) ...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НОМЕНКЛАТУРА АЛКЕНОВ ЭТО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НАЗВАНИЯ АЛКЕНОВ ОБРАЗУЮТСЯ ПРИ ПОМОЩИ СУФФИКСА -... ПУТЁМ ДОБАВЛЕНИЯ К СООТВЕТСТВУЮЩЕМУ КОРНЮ ОТ НАЗВАНИЯ УГЛЕВОДОРОДА. 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ОБЩАЯ ФОРМУЛА АЛКЕНОВ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ПЕРВЫЙ ПРЕДСТАВИТЕЛЬ АЛКЕНОВ ЭТО…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ПРЕДСТАВИТЕЛИ АЛКЕНОВ ЭТО…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ЭЛЕКТРОННАЯ ФОРМУЛА ЭТИЛЕНА (РИСУНОК)...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КАЖДЫЙ АТОМ УГЛЕРОДА В МОЛЕКУЛЕ АЛКЕНОВ НАХОДИТСЯ В </a:t>
            </a:r>
            <a:r>
              <a:rPr b="1"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...</a:t>
            </a: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– ГИБРИДИЗАЦИИ.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ИЗОМЕРИЯ АЛКЕНОВ .... .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4126021b2f_0_57"/>
          <p:cNvSpPr txBox="1"/>
          <p:nvPr>
            <p:ph idx="1" type="body"/>
          </p:nvPr>
        </p:nvSpPr>
        <p:spPr>
          <a:xfrm>
            <a:off x="278025" y="153625"/>
            <a:ext cx="82794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 u="sng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Задание 1:</a:t>
            </a:r>
            <a:endParaRPr sz="3000" u="sng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1)Напишите структурные формулы следующих алкенов: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а) бутен-1;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б) бутен-2;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в) 2-метилпентен-1;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     </a:t>
            </a: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ОТВЕТ: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8" name="Google Shape;88;g14126021b2f_0_57"/>
          <p:cNvPicPr preferRelativeResize="0"/>
          <p:nvPr/>
        </p:nvPicPr>
        <p:blipFill rotWithShape="1">
          <a:blip r:embed="rId3">
            <a:alphaModFix/>
          </a:blip>
          <a:srcRect b="48665" l="0" r="42086" t="0"/>
          <a:stretch/>
        </p:blipFill>
        <p:spPr>
          <a:xfrm>
            <a:off x="661775" y="2627900"/>
            <a:ext cx="3998275" cy="293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g14126021b2f_0_57"/>
          <p:cNvPicPr preferRelativeResize="0"/>
          <p:nvPr/>
        </p:nvPicPr>
        <p:blipFill rotWithShape="1">
          <a:blip r:embed="rId3">
            <a:alphaModFix/>
          </a:blip>
          <a:srcRect b="62905" l="57408" r="0" t="0"/>
          <a:stretch/>
        </p:blipFill>
        <p:spPr>
          <a:xfrm>
            <a:off x="4905325" y="2627900"/>
            <a:ext cx="3745001" cy="293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63a82d24ee_0_0"/>
          <p:cNvSpPr txBox="1"/>
          <p:nvPr>
            <p:ph idx="1" type="body"/>
          </p:nvPr>
        </p:nvSpPr>
        <p:spPr>
          <a:xfrm>
            <a:off x="278025" y="153625"/>
            <a:ext cx="8279400" cy="47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 u="sng">
                <a:solidFill>
                  <a:srgbClr val="B45F06"/>
                </a:solidFill>
                <a:latin typeface="Oswald"/>
                <a:ea typeface="Oswald"/>
                <a:cs typeface="Oswald"/>
                <a:sym typeface="Oswald"/>
              </a:rPr>
              <a:t>Задание 1:</a:t>
            </a:r>
            <a:endParaRPr sz="3000" u="sng">
              <a:solidFill>
                <a:srgbClr val="B45F0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ОТВЕТ: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      2)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Гомологи этилена это: </a:t>
            </a: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1) СН2=СН-СН2-СН3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2)СН2=СН-СН2-СН2-СН3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3) СН2=СН-СН3      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      3)Гомологическая группа в ряду этилена это </a:t>
            </a:r>
            <a:r>
              <a:rPr lang="ru-RU" sz="41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СН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     4)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Заполните таблицу: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3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graphicFrame>
        <p:nvGraphicFramePr>
          <p:cNvPr id="96" name="Google Shape;96;g163a82d24ee_0_0"/>
          <p:cNvGraphicFramePr/>
          <p:nvPr/>
        </p:nvGraphicFramePr>
        <p:xfrm>
          <a:off x="334625" y="3852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{8409D8E5-105E-4E3B-BAA4-747B5BBFF152}</a:tableStyleId>
              </a:tblPr>
              <a:tblGrid>
                <a:gridCol w="1477575"/>
                <a:gridCol w="1318475"/>
                <a:gridCol w="1763125"/>
                <a:gridCol w="2040725"/>
                <a:gridCol w="2086700"/>
              </a:tblGrid>
              <a:tr h="1157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Вещество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Гомолог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Изомерия углеродного скелета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Межклассовая изомерия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ru-RU" sz="2200">
                          <a:solidFill>
                            <a:srgbClr val="333333"/>
                          </a:solidFill>
                          <a:highlight>
                            <a:srgbClr val="FFFFFF"/>
                          </a:highlight>
                          <a:latin typeface="Oswald"/>
                          <a:ea typeface="Oswald"/>
                          <a:cs typeface="Oswald"/>
                          <a:sym typeface="Oswald"/>
                        </a:rPr>
                        <a:t>Изомерия положения кратной связи</a:t>
                      </a:r>
                      <a:endParaRPr sz="2200">
                        <a:solidFill>
                          <a:srgbClr val="333333"/>
                        </a:solidFill>
                        <a:highlight>
                          <a:srgbClr val="FFFFFF"/>
                        </a:highlight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9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Пентан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Бутан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-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latin typeface="Oswald"/>
                          <a:ea typeface="Oswald"/>
                          <a:cs typeface="Oswald"/>
                          <a:sym typeface="Oswald"/>
                        </a:rPr>
                        <a:t>-</a:t>
                      </a:r>
                      <a:endParaRPr b="1" sz="27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660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Гексен-2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>
                          <a:latin typeface="Oswald"/>
                          <a:ea typeface="Oswald"/>
                          <a:cs typeface="Oswald"/>
                          <a:sym typeface="Oswald"/>
                        </a:rPr>
                        <a:t>Пентен-2</a:t>
                      </a:r>
                      <a:endParaRPr sz="2400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2700">
                          <a:solidFill>
                            <a:schemeClr val="dk1"/>
                          </a:solidFill>
                          <a:latin typeface="Oswald"/>
                          <a:ea typeface="Oswald"/>
                          <a:cs typeface="Oswald"/>
                          <a:sym typeface="Oswald"/>
                        </a:rPr>
                        <a:t>+</a:t>
                      </a:r>
                      <a:endParaRPr b="1" sz="2700">
                        <a:solidFill>
                          <a:schemeClr val="dk1"/>
                        </a:solidFill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3200"/>
              <a:buFont typeface="Times"/>
              <a:buNone/>
            </a:pPr>
            <a:r>
              <a:rPr lang="ru-RU" sz="5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свойства:</a:t>
            </a:r>
            <a:endParaRPr sz="5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" name="Google Shape;102;p6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Первые три представителя гомологического ряда алкенов – газы.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 пятого по шестнадцатый – жидкости, высокомолекулярные алкены – твердые вещества. С увеличением длины углеводородной цепи повышается и температура кипения веществ. В лабораторный условиях эти вещества можно получить несколькими способами: дегидрированием алкенов, крекингом нефти, дегидрированием спиртов.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03200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568"/>
              <a:buNone/>
            </a:pPr>
            <a:r>
              <a:t/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09118" lvl="0" marL="2921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1668"/>
              <a:buFont typeface="Oswald"/>
              <a:buChar char="●"/>
            </a:pPr>
            <a:r>
              <a:rPr lang="ru-RU" sz="206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Крекинг нефти – промышленные метод получения непредельных углеводородов. В результате термического крекинга нефтепродукты нагреваются до 750 градусов, углеводородный скелет алканов разрывается: С30Н62 → С15Н30 + С15Н32 Дегидрирование алканов. Данный процесс осуществляется при температуре около 600 градусов. В этих условиях от молекулы насыщенного углеводорода отщепляются атомы Н с образованием алкенов, например: С5Н12 → С5Н10+Н2. Дегидратация спиртов. Одноатомные спирты, взаимодействуя с сульфатной кислотой образуют алкены, например: С4Н9ОН → С4Н8 + Н2О. </a:t>
            </a:r>
            <a:endParaRPr sz="206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03200" lvl="0" marL="292100" rtl="0" algn="l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SzPts val="1568"/>
              <a:buNone/>
            </a:pPr>
            <a:r>
              <a:t/>
            </a:r>
            <a:endParaRPr sz="206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3" name="Google Shape;10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f316f3cdb6_2_492"/>
          <p:cNvSpPr txBox="1"/>
          <p:nvPr>
            <p:ph idx="1" type="body"/>
          </p:nvPr>
        </p:nvSpPr>
        <p:spPr>
          <a:xfrm>
            <a:off x="367900" y="294475"/>
            <a:ext cx="8499600" cy="353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Алкены - 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непредельные (ненасыщенные) углеводороды, имеющие в молекуле одну двойную связь С=С.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вступают в реакции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присоединения</a:t>
            </a: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сопровождающиеся разрывом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π-связи</a:t>
            </a: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Присоединение к алкенам может протекать по ионному и радикальному механизмам.</a:t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также характерны реакции </a:t>
            </a:r>
            <a:r>
              <a:rPr b="1" lang="ru-RU" sz="2400">
                <a:solidFill>
                  <a:srgbClr val="20124D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окисления и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полимеризации,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 протекающие за счёт разрыва двойной связи.</a:t>
            </a:r>
            <a:endParaRPr sz="2400">
              <a:solidFill>
                <a:srgbClr val="20124D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gf316f3cdb6_2_492"/>
          <p:cNvPicPr preferRelativeResize="0"/>
          <p:nvPr/>
        </p:nvPicPr>
        <p:blipFill rotWithShape="1">
          <a:blip r:embed="rId3">
            <a:alphaModFix/>
          </a:blip>
          <a:srcRect b="11371" l="13398" r="22646" t="30814"/>
          <a:stretch/>
        </p:blipFill>
        <p:spPr>
          <a:xfrm>
            <a:off x="2787600" y="2249825"/>
            <a:ext cx="3353474" cy="2358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4126021b2f_1_1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4126021b2f_1_1"/>
          <p:cNvSpPr txBox="1"/>
          <p:nvPr>
            <p:ph idx="1" type="body"/>
          </p:nvPr>
        </p:nvSpPr>
        <p:spPr>
          <a:xfrm>
            <a:off x="330175" y="169082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при нагревании и под давлением в присутствии металлических катализаторов (Ni, Pt, Pd и др.).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продукты реакции галогенсодержащие алканы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Реакции протекают по электрофильному механизму.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8" name="Google Shape;118;g14126021b2f_1_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23125" y="2930325"/>
            <a:ext cx="5029200" cy="6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14126021b2f_1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3625" y="4957225"/>
            <a:ext cx="5450976" cy="11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126021b2f_1_24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Для алкенов характерны реакции присоединения по двойной связи С=С, при которых протекает разрыв пи-связи в молекуле алкена.</a:t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4126021b2f_1_24"/>
          <p:cNvSpPr txBox="1"/>
          <p:nvPr>
            <p:ph idx="1" type="body"/>
          </p:nvPr>
        </p:nvSpPr>
        <p:spPr>
          <a:xfrm>
            <a:off x="283450" y="1429425"/>
            <a:ext cx="8565300" cy="5334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1.3. Гидрогалогенирование алкенов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галогеноводородами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 Реакция идет по механизму электрофильного присоединения с образованием галогенопроизводного алкана.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Правило Марковникова: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присоединении  НCl к несимметричным алкенам водород присоединяется к </a:t>
            </a: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наиболее гидрогенизированному атому углерода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двойной связи.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7" name="Google Shape;127;g14126021b2f_1_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6425" y="2890488"/>
            <a:ext cx="7122640" cy="55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g14126021b2f_1_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8563" y="5392750"/>
            <a:ext cx="6195075" cy="1017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9" name="Google Shape;129;g14126021b2f_1_24"/>
          <p:cNvCxnSpPr>
            <a:stCxn id="128" idx="1"/>
          </p:cNvCxnSpPr>
          <p:nvPr/>
        </p:nvCxnSpPr>
        <p:spPr>
          <a:xfrm>
            <a:off x="1468563" y="5901300"/>
            <a:ext cx="620400" cy="9300"/>
          </a:xfrm>
          <a:prstGeom prst="straightConnector1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2017-05-22T11:09:21Z</dcterms:created>
  <dc:creator>zhdanMV</dc:creator>
</cp:coreProperties>
</file>