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797675" cy="9926625"/>
  <p:embeddedFontLst>
    <p:embeddedFont>
      <p:font typeface="Oswald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1" roundtripDataSignature="AMtx7miuX1Abwuc+Bg0bc9pq9is0zPCs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swald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/>
          <p:nvPr>
            <p:ph idx="1" type="body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" name="Google Shape;62;p1:notes"/>
          <p:cNvSpPr/>
          <p:nvPr>
            <p:ph idx="2" type="sldImg"/>
          </p:nvPr>
        </p:nvSpPr>
        <p:spPr>
          <a:xfrm>
            <a:off x="917575" y="744538"/>
            <a:ext cx="4962525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62fa3b0845_0_59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162fa3b0845_0_59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62fa3b0845_0_117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162fa3b0845_0_117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4126021b2f_0_0:notes"/>
          <p:cNvSpPr/>
          <p:nvPr>
            <p:ph idx="2" type="sldImg"/>
          </p:nvPr>
        </p:nvSpPr>
        <p:spPr>
          <a:xfrm>
            <a:off x="1132946" y="744497"/>
            <a:ext cx="45318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g14126021b2f_0_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g14126021b2f_0_0:notes"/>
          <p:cNvSpPr txBox="1"/>
          <p:nvPr>
            <p:ph idx="12" type="sldNum"/>
          </p:nvPr>
        </p:nvSpPr>
        <p:spPr>
          <a:xfrm>
            <a:off x="3850443" y="9428571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62fa3b0845_0_173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8" name="Google Shape;158;g162fa3b0845_0_173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5eaef4db76_0_0:notes"/>
          <p:cNvSpPr/>
          <p:nvPr>
            <p:ph idx="2" type="sldImg"/>
          </p:nvPr>
        </p:nvSpPr>
        <p:spPr>
          <a:xfrm>
            <a:off x="1132946" y="744497"/>
            <a:ext cx="45318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g15eaef4db76_0_0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1" name="Google Shape;71;g15eaef4db76_0_0:notes"/>
          <p:cNvSpPr txBox="1"/>
          <p:nvPr>
            <p:ph idx="12" type="sldNum"/>
          </p:nvPr>
        </p:nvSpPr>
        <p:spPr>
          <a:xfrm>
            <a:off x="3850443" y="9428571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ru-RU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f316f3cdb6_2_652:notes"/>
          <p:cNvSpPr/>
          <p:nvPr>
            <p:ph idx="2" type="sldImg"/>
          </p:nvPr>
        </p:nvSpPr>
        <p:spPr>
          <a:xfrm>
            <a:off x="1132946" y="744497"/>
            <a:ext cx="4531800" cy="37224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gf316f3cdb6_2_652:notes"/>
          <p:cNvSpPr txBox="1"/>
          <p:nvPr>
            <p:ph idx="1" type="body"/>
          </p:nvPr>
        </p:nvSpPr>
        <p:spPr>
          <a:xfrm>
            <a:off x="679768" y="4715147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" name="Google Shape;78;gf316f3cdb6_2_652:notes"/>
          <p:cNvSpPr txBox="1"/>
          <p:nvPr>
            <p:ph idx="12" type="sldNum"/>
          </p:nvPr>
        </p:nvSpPr>
        <p:spPr>
          <a:xfrm>
            <a:off x="3850443" y="9428571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4126021b2f_1_1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g14126021b2f_1_1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g14126021b2f_1_1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4126021b2f_1_24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g14126021b2f_1_24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g14126021b2f_1_24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4126021b2f_1_35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g14126021b2f_1_35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g14126021b2f_1_35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4126021b2f_1_54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g14126021b2f_1_54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g14126021b2f_1_54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4126021b2f_1_46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g14126021b2f_1_46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" name="Google Shape;123;g14126021b2f_1_46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62fa3b0845_0_0:notes"/>
          <p:cNvSpPr/>
          <p:nvPr>
            <p:ph idx="2" type="sldImg"/>
          </p:nvPr>
        </p:nvSpPr>
        <p:spPr>
          <a:xfrm>
            <a:off x="917575" y="744538"/>
            <a:ext cx="49626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62fa3b0845_0_0:notes"/>
          <p:cNvSpPr txBox="1"/>
          <p:nvPr>
            <p:ph idx="1" type="body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162fa3b0845_0_0:notes"/>
          <p:cNvSpPr txBox="1"/>
          <p:nvPr>
            <p:ph idx="12" type="sldNum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15c85b83e55_0_4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g15c85b83e55_0_4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g15c85b83e55_0_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5c85b83e55_0_36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3" name="Google Shape;53;g15c85b83e55_0_3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5c85b83e55_0_39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g15c85b83e55_0_39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g15c85b83e55_0_3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5c85b83e55_0_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15c85b83e55_0_45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EDEDED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g15c85b83e55_0_45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○"/>
              <a:defRPr/>
            </a:lvl2pPr>
            <a:lvl3pPr indent="-3429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■"/>
              <a:defRPr/>
            </a:lvl3pPr>
            <a:lvl4pPr indent="-3429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EDEDED"/>
              </a:buClr>
              <a:buSzPts val="1800"/>
              <a:buChar char="○"/>
              <a:defRPr/>
            </a:lvl5pPr>
            <a:lvl6pPr indent="-3429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/>
            </a:lvl6pPr>
            <a:lvl7pPr indent="-3429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/>
            </a:lvl8pPr>
            <a:lvl9pPr indent="-3429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lt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20" name="Google Shape;20;g15c85b83e55_0_45"/>
          <p:cNvSpPr txBox="1"/>
          <p:nvPr>
            <p:ph idx="10" type="dt"/>
          </p:nvPr>
        </p:nvSpPr>
        <p:spPr>
          <a:xfrm>
            <a:off x="6286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g15c85b83e55_0_45"/>
          <p:cNvSpPr txBox="1"/>
          <p:nvPr>
            <p:ph idx="11" type="ftr"/>
          </p:nvPr>
        </p:nvSpPr>
        <p:spPr>
          <a:xfrm>
            <a:off x="3028950" y="6356350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g15c85b83e55_0_45"/>
          <p:cNvSpPr txBox="1"/>
          <p:nvPr>
            <p:ph idx="12" type="sldNum"/>
          </p:nvPr>
        </p:nvSpPr>
        <p:spPr>
          <a:xfrm>
            <a:off x="6457950" y="6356350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15c85b83e55_0_8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5" name="Google Shape;25;g15c85b83e55_0_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15c85b83e55_0_1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g15c85b83e55_0_1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g15c85b83e55_0_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15c85b83e55_0_1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g15c85b83e55_0_1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g15c85b83e55_0_1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g15c85b83e55_0_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15c85b83e55_0_2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g15c85b83e55_0_2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15c85b83e55_0_23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g15c85b83e55_0_23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g15c85b83e55_0_2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5c85b83e55_0_27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4" name="Google Shape;44;g15c85b83e55_0_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5c85b83e55_0_30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g15c85b83e55_0_30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8" name="Google Shape;48;g15c85b83e55_0_30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9" name="Google Shape;49;g15c85b83e55_0_30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g15c85b83e55_0_3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5c85b83e55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15c85b83e55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15c85b83e55_0_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gif"/><Relationship Id="rId4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school.kco27.ru/wp-content/uploads/10%D0%BA%D0%BB.%D0%A5%D0%B8%D0%BC%D0%B8%D1%8F-%D0%A7%D0%B0%D1%81%D1%82%D1%8C-%D0%A1-%D0%BF%D0%BE-%D1%82%D0%B5%D0%BC%D0%B5-%D0%90%D0%9B%D0%9A%D0%95%D0%9D%D0%AB.pdf?ysclid=l90c2eq3sd737389188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/>
          <p:nvPr>
            <p:ph idx="1" type="subTitle"/>
          </p:nvPr>
        </p:nvSpPr>
        <p:spPr>
          <a:xfrm>
            <a:off x="271200" y="1786800"/>
            <a:ext cx="8375700" cy="4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24687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ТЕОРИЯ 11</a:t>
            </a:r>
            <a:b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 </a:t>
            </a:r>
            <a:r>
              <a:rPr b="1" lang="ru-RU" sz="32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Способы получения и применение алкенов</a:t>
            </a:r>
            <a:endParaRPr b="1" sz="32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b="1"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                                                                                       </a:t>
            </a:r>
            <a:endParaRPr b="1" sz="3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5" name="Google Shape;65;p1"/>
          <p:cNvSpPr txBox="1"/>
          <p:nvPr/>
        </p:nvSpPr>
        <p:spPr>
          <a:xfrm>
            <a:off x="271200" y="513075"/>
            <a:ext cx="86016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b="0" i="0" sz="2800" u="none" cap="none" strike="noStrike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5787575" y="56165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7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b="0" i="0" sz="17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67" name="Google Shape;6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851" y="3711300"/>
            <a:ext cx="2961926" cy="2302650"/>
          </a:xfrm>
          <a:prstGeom prst="rect">
            <a:avLst/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62fa3b0845_0_59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54864" rtl="0" algn="r">
              <a:spcBef>
                <a:spcPts val="0"/>
              </a:spcBef>
              <a:spcAft>
                <a:spcPts val="0"/>
              </a:spcAft>
              <a:buClr>
                <a:srgbClr val="E7E9C9"/>
              </a:buClr>
              <a:buSzPts val="4600"/>
              <a:buFont typeface="Rockwell"/>
              <a:buNone/>
            </a:pPr>
            <a:r>
              <a:t/>
            </a:r>
            <a:endParaRPr/>
          </a:p>
        </p:txBody>
      </p:sp>
      <p:sp>
        <p:nvSpPr>
          <p:cNvPr id="140" name="Google Shape;140;g162fa3b0845_0_59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92100" lvl="0" marL="292100" rtl="0" algn="l">
              <a:spcBef>
                <a:spcPts val="0"/>
              </a:spcBef>
              <a:spcAft>
                <a:spcPts val="0"/>
              </a:spcAft>
              <a:buSzPts val="2240"/>
              <a:buChar char="●"/>
            </a:pPr>
            <a:r>
              <a:rPr lang="ru-RU"/>
              <a:t>Дегидратация спиртов </a:t>
            </a:r>
            <a:br>
              <a:rPr lang="ru-RU"/>
            </a:br>
            <a:r>
              <a:rPr lang="ru-RU"/>
              <a:t>при температуре менее 150°C в присутствии водо-отнимающих реагентов:</a:t>
            </a:r>
            <a:endParaRPr/>
          </a:p>
        </p:txBody>
      </p:sp>
      <p:pic>
        <p:nvPicPr>
          <p:cNvPr descr="(929 байт)" id="141" name="Google Shape;141;g162fa3b0845_0_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7952" y="4070032"/>
            <a:ext cx="6425248" cy="130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g162fa3b0845_0_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62fa3b0845_0_117"/>
          <p:cNvSpPr txBox="1"/>
          <p:nvPr>
            <p:ph type="title"/>
          </p:nvPr>
        </p:nvSpPr>
        <p:spPr>
          <a:xfrm>
            <a:off x="628650" y="0"/>
            <a:ext cx="7886700" cy="682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54864" rtl="0" algn="ctr">
              <a:spcBef>
                <a:spcPts val="0"/>
              </a:spcBef>
              <a:spcAft>
                <a:spcPts val="0"/>
              </a:spcAft>
              <a:buClr>
                <a:srgbClr val="E7E9C9"/>
              </a:buClr>
              <a:buSzPts val="4600"/>
              <a:buFont typeface="Times"/>
              <a:buNone/>
            </a:pPr>
            <a:r>
              <a:rPr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Применение</a:t>
            </a:r>
            <a:endParaRPr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48" name="Google Shape;148;g162fa3b0845_0_117"/>
          <p:cNvSpPr txBox="1"/>
          <p:nvPr>
            <p:ph idx="1" type="body"/>
          </p:nvPr>
        </p:nvSpPr>
        <p:spPr>
          <a:xfrm>
            <a:off x="132075" y="594825"/>
            <a:ext cx="8754000" cy="58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Алкены широко применяются в качестве 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сырья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для химической промышленности.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Рассмотрим применение алкенов на примере этилена. Этилен используется для получения этиленгликоля, который, в свою очередь, используется для производства синтетического 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волокна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лавсана, антифризов, взрывчатых веществ.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Важное место в применении играет 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полимеризация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этилена. Она проходит при высокой температуре и давлении. Полимеризуясь, этилен образует полиэтилен, который используется как основа для производства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пластических масс, синтетических каучуков и топлива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Если число звеньев в молекуле полиэтилена составляет 1,5-3 тысячи, то из него можно изготавливать пакеты, пленку, бутылки, пластиковую посуду.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55600" lvl="0" marL="292100" rtl="0" algn="l"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400"/>
              <a:buFont typeface="Oswald"/>
              <a:buChar char="●"/>
            </a:pP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При увеличении длины цепи до пяти-шести тысяч полиэтилен становится твердым, прочным материалом, из которого изготавливают </a:t>
            </a:r>
            <a:r>
              <a:rPr b="1"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трубы, фитинги</a:t>
            </a:r>
            <a:r>
              <a:rPr lang="ru-RU" sz="24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 </a:t>
            </a:r>
            <a:endParaRPr sz="24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4126021b2f_0_0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3100" u="sng">
                <a:solidFill>
                  <a:schemeClr val="hlink"/>
                </a:solidFill>
                <a:highlight>
                  <a:srgbClr val="FF9900"/>
                </a:highlight>
                <a:latin typeface="Oswald"/>
                <a:ea typeface="Oswald"/>
                <a:cs typeface="Oswald"/>
                <a:sym typeface="Oswald"/>
                <a:hlinkClick r:id="rId3"/>
              </a:rPr>
              <a:t>ЗАДАНИЕ</a:t>
            </a:r>
            <a:endParaRPr sz="3100">
              <a:highlight>
                <a:srgbClr val="FF9900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55" name="Google Shape;155;g14126021b2f_0_0"/>
          <p:cNvSpPr txBox="1"/>
          <p:nvPr>
            <p:ph idx="1" type="body"/>
          </p:nvPr>
        </p:nvSpPr>
        <p:spPr>
          <a:xfrm>
            <a:off x="169800" y="1789425"/>
            <a:ext cx="91440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ЗАДАЧА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Относительная плотность паров алкена по водороду равна 42. Выведите молекулярную формулу алкена.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Ответ.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CnH2n формула алкенов.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M (CnH2n)=42*2=84г 12n+2n=84 14n=84 n=6 </a:t>
            </a:r>
            <a:r>
              <a:rPr b="1"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C6H12-гексен</a:t>
            </a: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sz="2400">
              <a:solidFill>
                <a:srgbClr val="333333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333333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Ответ: С6Н12.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62fa3b0845_0_173"/>
          <p:cNvSpPr txBox="1"/>
          <p:nvPr>
            <p:ph idx="1" type="subTitle"/>
          </p:nvPr>
        </p:nvSpPr>
        <p:spPr>
          <a:xfrm>
            <a:off x="221375" y="1796250"/>
            <a:ext cx="8375700" cy="4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24687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ТЕОРИЯ 11</a:t>
            </a:r>
            <a:br>
              <a:rPr b="1" lang="ru-RU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endParaRPr b="1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rPr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b="1" lang="ru-RU" sz="3000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 СПОСОБЫ ПОЛУЧЕНИЯ АЛКЕНОВ.  ПРИМЕНЕНИЕ АЛКЕНОВ</a:t>
            </a:r>
            <a:endParaRPr b="1" sz="30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6400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600"/>
              <a:buNone/>
            </a:pPr>
            <a:r>
              <a:t/>
            </a:r>
            <a:endParaRPr b="1" sz="35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1" name="Google Shape;161;g162fa3b0845_0_173"/>
          <p:cNvSpPr txBox="1"/>
          <p:nvPr/>
        </p:nvSpPr>
        <p:spPr>
          <a:xfrm>
            <a:off x="271200" y="513075"/>
            <a:ext cx="86016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Государственное бюджетное профессиональное образовательное учреждение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Департамента здравоохранения города Москвы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«Медицинский колледж №6»</a:t>
            </a:r>
            <a:b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ОУДП</a:t>
            </a:r>
            <a:r>
              <a:rPr b="0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i="0" lang="ru-RU" sz="1800" u="none" cap="none" strike="noStrike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02. ХИМИЯ</a:t>
            </a:r>
            <a:endParaRPr b="0" i="0" sz="2800" u="none" cap="none" strike="noStrike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62" name="Google Shape;162;g162fa3b0845_0_173"/>
          <p:cNvSpPr txBox="1"/>
          <p:nvPr/>
        </p:nvSpPr>
        <p:spPr>
          <a:xfrm>
            <a:off x="5787575" y="5616575"/>
            <a:ext cx="3000000" cy="73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b="0" i="0" sz="1700" u="none" cap="none" strike="noStrike">
              <a:solidFill>
                <a:srgbClr val="888888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0" i="0" lang="ru-RU" sz="17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2022 Г.</a:t>
            </a:r>
            <a:endParaRPr b="0" i="0" sz="17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63" name="Google Shape;163;g162fa3b0845_0_1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4851" y="3711300"/>
            <a:ext cx="2961926" cy="2302650"/>
          </a:xfrm>
          <a:prstGeom prst="rect">
            <a:avLst/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5eaef4db76_0_0"/>
          <p:cNvSpPr txBox="1"/>
          <p:nvPr>
            <p:ph idx="1" type="body"/>
          </p:nvPr>
        </p:nvSpPr>
        <p:spPr>
          <a:xfrm>
            <a:off x="457200" y="3089000"/>
            <a:ext cx="8229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3"/>
              <a:buNone/>
            </a:pPr>
            <a:r>
              <a:rPr lang="ru-RU" sz="24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СТУДЕНТ ДОЛЖЕН ЗНАТЬ:</a:t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Способы получения алкенов. 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-294132" lvl="0" marL="36576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Применение алкенов. 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just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523"/>
              <a:buNone/>
            </a:pPr>
            <a:r>
              <a:t/>
            </a:r>
            <a:endParaRPr sz="24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SzPts val="855"/>
              <a:buNone/>
            </a:pPr>
            <a:r>
              <a:t/>
            </a:r>
            <a:endParaRPr sz="171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74" name="Google Shape;74;g15eaef4db76_0_0"/>
          <p:cNvSpPr txBox="1"/>
          <p:nvPr/>
        </p:nvSpPr>
        <p:spPr>
          <a:xfrm>
            <a:off x="114750" y="518825"/>
            <a:ext cx="89145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Цели и задачи:</a:t>
            </a:r>
            <a:endParaRPr b="1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изучить информацию по теме занятия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План занятия:</a:t>
            </a:r>
            <a:endParaRPr b="1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Повторение темы предыдущего занятия, блиц-опрос, тестовые задания.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Изучение темы, основных понятий.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swald"/>
              <a:buAutoNum type="arabicPeriod"/>
            </a:pPr>
            <a:r>
              <a:rPr b="0" i="0" lang="ru-RU" sz="24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Рефлексия, опрос, выполнение заданий, домашнее задание.</a:t>
            </a:r>
            <a:endParaRPr b="0" i="0" sz="2400" u="none" cap="none" strike="noStrike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f316f3cdb6_2_652"/>
          <p:cNvSpPr txBox="1"/>
          <p:nvPr>
            <p:ph type="title"/>
          </p:nvPr>
        </p:nvSpPr>
        <p:spPr>
          <a:xfrm>
            <a:off x="628650" y="365125"/>
            <a:ext cx="7886700" cy="7734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3100">
                <a:highlight>
                  <a:schemeClr val="accent4"/>
                </a:highlight>
                <a:latin typeface="Oswald"/>
                <a:ea typeface="Oswald"/>
                <a:cs typeface="Oswald"/>
                <a:sym typeface="Oswald"/>
              </a:rPr>
              <a:t>ПРОВЕРКА ДОМАШНЕГО ЗАДАНИЯ</a:t>
            </a:r>
            <a:endParaRPr sz="3100">
              <a:highlight>
                <a:schemeClr val="accent4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-RU" sz="3100">
                <a:highlight>
                  <a:schemeClr val="accent4"/>
                </a:highlight>
                <a:latin typeface="Oswald"/>
                <a:ea typeface="Oswald"/>
                <a:cs typeface="Oswald"/>
                <a:sym typeface="Oswald"/>
              </a:rPr>
              <a:t>ЗАДАНИЕ 1</a:t>
            </a:r>
            <a:endParaRPr sz="3100">
              <a:highlight>
                <a:schemeClr val="accent4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1" name="Google Shape;81;gf316f3cdb6_2_6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18075" y="4312275"/>
            <a:ext cx="6858001" cy="12458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f316f3cdb6_2_652"/>
          <p:cNvSpPr txBox="1"/>
          <p:nvPr>
            <p:ph idx="1" type="body"/>
          </p:nvPr>
        </p:nvSpPr>
        <p:spPr>
          <a:xfrm>
            <a:off x="50425" y="1603575"/>
            <a:ext cx="91440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85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676"/>
              <a:buFont typeface="Oswald"/>
              <a:buAutoNum type="arabicPeriod"/>
            </a:pPr>
            <a:r>
              <a:rPr lang="ru-RU" sz="2675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ЗАПИШИТЕ РЕАКЦИИ, ОТРАЖАЮЩИЕ ХИМИЧЕСКИЕ СВОЙСТВА АЛКЕНОВ.</a:t>
            </a:r>
            <a:endParaRPr sz="26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-39850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0124D"/>
              </a:buClr>
              <a:buSzPts val="2676"/>
              <a:buFont typeface="Oswald"/>
              <a:buAutoNum type="arabicPeriod"/>
            </a:pPr>
            <a:r>
              <a:rPr lang="ru-RU" sz="2675">
                <a:solidFill>
                  <a:srgbClr val="20124D"/>
                </a:solidFill>
                <a:latin typeface="Oswald"/>
                <a:ea typeface="Oswald"/>
                <a:cs typeface="Oswald"/>
                <a:sym typeface="Oswald"/>
              </a:rPr>
              <a:t>В РЕАКЦИЯХ УКАЖИТЕ НАЗВАНИЯ ВЕЩЕСТВ, ВСТУПИВШИХ В РЕАКЦИЮ И ПРОДУКТОВ, ОБРАЗОВАВШИХСЯ В РЕЗУЛЬТАТЕ РЕАКЦИИ.</a:t>
            </a:r>
            <a:endParaRPr sz="2675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1.1. Гидрирование.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 </a:t>
            </a:r>
            <a:r>
              <a:rPr b="1"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водородом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ru-RU" sz="2000">
                <a:latin typeface="Oswald"/>
                <a:ea typeface="Oswald"/>
                <a:cs typeface="Oswald"/>
                <a:sym typeface="Oswald"/>
              </a:rPr>
              <a:t>                                </a:t>
            </a:r>
            <a:r>
              <a:rPr b="1" lang="ru-RU" sz="2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   БУТЕН-2            ВОДОРОД                БУТАН</a:t>
            </a:r>
            <a:endParaRPr b="1" sz="20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1200"/>
              </a:spcBef>
              <a:spcAft>
                <a:spcPts val="1500"/>
              </a:spcAft>
              <a:buSzPts val="1800"/>
              <a:buNone/>
            </a:pPr>
            <a:r>
              <a:t/>
            </a:r>
            <a:endParaRPr sz="1800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83" name="Google Shape;83;gf316f3cdb6_2_652"/>
          <p:cNvCxnSpPr/>
          <p:nvPr/>
        </p:nvCxnSpPr>
        <p:spPr>
          <a:xfrm flipH="1" rot="10800000">
            <a:off x="1381825" y="5281775"/>
            <a:ext cx="2374800" cy="30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4" name="Google Shape;84;gf316f3cdb6_2_652"/>
          <p:cNvCxnSpPr/>
          <p:nvPr/>
        </p:nvCxnSpPr>
        <p:spPr>
          <a:xfrm flipH="1" rot="10800000">
            <a:off x="3977100" y="5292575"/>
            <a:ext cx="594900" cy="9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5" name="Google Shape;85;gf316f3cdb6_2_652"/>
          <p:cNvCxnSpPr/>
          <p:nvPr/>
        </p:nvCxnSpPr>
        <p:spPr>
          <a:xfrm flipH="1" rot="10800000">
            <a:off x="5535325" y="5281775"/>
            <a:ext cx="2374800" cy="306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4126021b2f_1_1"/>
          <p:cNvSpPr txBox="1"/>
          <p:nvPr>
            <p:ph type="title"/>
          </p:nvPr>
        </p:nvSpPr>
        <p:spPr>
          <a:xfrm>
            <a:off x="330175" y="365125"/>
            <a:ext cx="8565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 АЛКЕНОВ</a:t>
            </a:r>
            <a:endParaRPr b="1"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92" name="Google Shape;92;g14126021b2f_1_1"/>
          <p:cNvSpPr txBox="1"/>
          <p:nvPr>
            <p:ph idx="1" type="body"/>
          </p:nvPr>
        </p:nvSpPr>
        <p:spPr>
          <a:xfrm>
            <a:off x="330175" y="1690825"/>
            <a:ext cx="8565300" cy="53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1.1. Гидрирование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водородом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1.2. Галогенирование алкенов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галогенами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93" name="Google Shape;93;g14126021b2f_1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73625" y="2439800"/>
            <a:ext cx="5029200" cy="69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g14126021b2f_1_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62738" y="4202550"/>
            <a:ext cx="5450976" cy="111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4126021b2f_1_24"/>
          <p:cNvSpPr txBox="1"/>
          <p:nvPr>
            <p:ph idx="1" type="body"/>
          </p:nvPr>
        </p:nvSpPr>
        <p:spPr>
          <a:xfrm>
            <a:off x="217425" y="363450"/>
            <a:ext cx="8565300" cy="53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1.3. Гидрогалогенирование алкенов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галогеноводородами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.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400">
              <a:solidFill>
                <a:schemeClr val="dk1"/>
              </a:solidFill>
              <a:highlight>
                <a:srgbClr val="F9F9F9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Правило Марковникова:</a:t>
            </a:r>
            <a:r>
              <a:rPr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 при присоединении  НCl к несимметричным алкенам водород присоединяется к </a:t>
            </a:r>
            <a:r>
              <a:rPr b="1"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наиболее гидрогенизированному атому углерода</a:t>
            </a:r>
            <a:r>
              <a:rPr lang="ru-RU" sz="2400">
                <a:solidFill>
                  <a:schemeClr val="dk1"/>
                </a:solidFill>
                <a:highlight>
                  <a:srgbClr val="F9F9F9"/>
                </a:highlight>
                <a:latin typeface="Oswald"/>
                <a:ea typeface="Oswald"/>
                <a:cs typeface="Oswald"/>
                <a:sym typeface="Oswald"/>
              </a:rPr>
              <a:t> при двойной связи.</a:t>
            </a:r>
            <a:endParaRPr sz="2400"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01" name="Google Shape;101;g14126021b2f_1_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12650" y="1296263"/>
            <a:ext cx="7122640" cy="559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g14126021b2f_1_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02525" y="3921150"/>
            <a:ext cx="7032775" cy="115463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" name="Google Shape;103;g14126021b2f_1_24"/>
          <p:cNvCxnSpPr>
            <a:stCxn id="102" idx="1"/>
          </p:cNvCxnSpPr>
          <p:nvPr/>
        </p:nvCxnSpPr>
        <p:spPr>
          <a:xfrm>
            <a:off x="1402525" y="4498466"/>
            <a:ext cx="620400" cy="9300"/>
          </a:xfrm>
          <a:prstGeom prst="straightConnector1">
            <a:avLst/>
          </a:prstGeom>
          <a:noFill/>
          <a:ln cap="flat" cmpd="sng" w="3810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4126021b2f_1_35"/>
          <p:cNvSpPr txBox="1"/>
          <p:nvPr>
            <p:ph idx="1" type="body"/>
          </p:nvPr>
        </p:nvSpPr>
        <p:spPr>
          <a:xfrm>
            <a:off x="241838" y="608675"/>
            <a:ext cx="8742000" cy="53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1.4. Гидратация 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реагируют с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водой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,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образуются спирты.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1.5. Полимеризация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бразование высокомолекулярного вещества -полимера.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0" name="Google Shape;110;g14126021b2f_1_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3061" y="1455411"/>
            <a:ext cx="6373350" cy="79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14126021b2f_1_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26150" y="3605550"/>
            <a:ext cx="5887125" cy="146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4126021b2f_1_54"/>
          <p:cNvSpPr txBox="1"/>
          <p:nvPr>
            <p:ph type="title"/>
          </p:nvPr>
        </p:nvSpPr>
        <p:spPr>
          <a:xfrm>
            <a:off x="289338" y="204800"/>
            <a:ext cx="85653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 Окисление алкенов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18" name="Google Shape;118;g14126021b2f_1_54"/>
          <p:cNvSpPr txBox="1"/>
          <p:nvPr>
            <p:ph idx="1" type="body"/>
          </p:nvPr>
        </p:nvSpPr>
        <p:spPr>
          <a:xfrm>
            <a:off x="213875" y="1306750"/>
            <a:ext cx="8565300" cy="53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2.1. Каталитическое окисление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бразуются альдегиды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2.2. Горение алкенов 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орят в присутствии кислорода с образованием углекислого газа и воды.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: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C</a:t>
            </a:r>
            <a:r>
              <a:rPr baseline="-25000"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n</a:t>
            </a: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H</a:t>
            </a:r>
            <a:r>
              <a:rPr baseline="-25000"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2n</a:t>
            </a: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+ 3n/2O</a:t>
            </a:r>
            <a:r>
              <a:rPr baseline="-25000"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→ nCO</a:t>
            </a:r>
            <a:r>
              <a:rPr baseline="-25000"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+ nH</a:t>
            </a:r>
            <a:r>
              <a:rPr baseline="-25000"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</a:t>
            </a:r>
            <a:r>
              <a:rPr lang="ru-RU" sz="31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O + Q</a:t>
            </a:r>
            <a:endParaRPr sz="31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9" name="Google Shape;119;g14126021b2f_1_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21350" y="2123825"/>
            <a:ext cx="4422525" cy="92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4126021b2f_1_46"/>
          <p:cNvSpPr txBox="1"/>
          <p:nvPr>
            <p:ph idx="1" type="body"/>
          </p:nvPr>
        </p:nvSpPr>
        <p:spPr>
          <a:xfrm>
            <a:off x="330175" y="396200"/>
            <a:ext cx="8565300" cy="59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ХИМИЧЕСКИЕ СВОЙСТВА АЛКЕНОВ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 Реакции присоединения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1.1. Гидрирование.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 водород.</a:t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1.2. Галогенирование алкенов.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 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галогены.</a:t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1.4. Гидратация.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 воду.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ru-RU" sz="2400">
                <a:solidFill>
                  <a:srgbClr val="98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1.5. Полимеризация.</a:t>
            </a:r>
            <a:r>
              <a:rPr b="1" lang="ru-RU" sz="2400">
                <a:solidFill>
                  <a:srgbClr val="FF0000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-RU" sz="2400">
                <a:solidFill>
                  <a:schemeClr val="dk1"/>
                </a:solidFill>
                <a:highlight>
                  <a:schemeClr val="lt1"/>
                </a:highlight>
                <a:latin typeface="Oswald"/>
                <a:ea typeface="Oswald"/>
                <a:cs typeface="Oswald"/>
                <a:sym typeface="Oswald"/>
              </a:rPr>
              <a:t>Алкены присоединяют</a:t>
            </a: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 мономер, образуется полимер.</a:t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 Реакции окисления.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2.1. Каталитическое окисление.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2400">
                <a:solidFill>
                  <a:schemeClr val="dk1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Каталитическое окисление протекает под действием катализатора.</a:t>
            </a:r>
            <a:endParaRPr b="1" sz="2400">
              <a:solidFill>
                <a:srgbClr val="FF0000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400">
                <a:solidFill>
                  <a:srgbClr val="0000FF"/>
                </a:solidFill>
                <a:highlight>
                  <a:srgbClr val="FFFFFF"/>
                </a:highlight>
                <a:latin typeface="Oswald"/>
                <a:ea typeface="Oswald"/>
                <a:cs typeface="Oswald"/>
                <a:sym typeface="Oswald"/>
              </a:rPr>
              <a:t>2.2. Алкены горят. </a:t>
            </a:r>
            <a:endParaRPr b="1" sz="2400">
              <a:solidFill>
                <a:srgbClr val="0000FF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62fa3b0845_0_0"/>
          <p:cNvSpPr txBox="1"/>
          <p:nvPr>
            <p:ph type="title"/>
          </p:nvPr>
        </p:nvSpPr>
        <p:spPr>
          <a:xfrm>
            <a:off x="628650" y="365125"/>
            <a:ext cx="78867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62fa3b0845_0_0"/>
          <p:cNvSpPr txBox="1"/>
          <p:nvPr>
            <p:ph idx="1" type="body"/>
          </p:nvPr>
        </p:nvSpPr>
        <p:spPr>
          <a:xfrm>
            <a:off x="840000" y="1825625"/>
            <a:ext cx="76752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g162fa3b084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8325"/>
            <a:ext cx="9144000" cy="6507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g162fa3b0845_0_0"/>
          <p:cNvSpPr txBox="1"/>
          <p:nvPr/>
        </p:nvSpPr>
        <p:spPr>
          <a:xfrm>
            <a:off x="34225" y="5036600"/>
            <a:ext cx="33171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latin typeface="Oswald"/>
                <a:ea typeface="Oswald"/>
                <a:cs typeface="Oswald"/>
                <a:sym typeface="Oswald"/>
              </a:rPr>
              <a:t>Правило Зайцева:</a:t>
            </a:r>
            <a:r>
              <a:rPr lang="ru-RU" sz="1600">
                <a:latin typeface="Oswald"/>
                <a:ea typeface="Oswald"/>
                <a:cs typeface="Oswald"/>
                <a:sym typeface="Oswald"/>
              </a:rPr>
              <a:t> атом водорода отщепляется от соседнего, наименее гидрогенизированного (имеющего меньше атомов водорода) углеродного атома.</a:t>
            </a:r>
            <a:endParaRPr sz="1600"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2017-05-22T11:09:21Z</dcterms:created>
  <dc:creator>zhdanMV</dc:creator>
</cp:coreProperties>
</file>