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9144000"/>
  <p:notesSz cx="6858000" cy="9144000"/>
  <p:embeddedFontLst>
    <p:embeddedFont>
      <p:font typeface="Book Antiqua"/>
      <p:regular r:id="rId23"/>
      <p:bold r:id="rId24"/>
      <p:italic r:id="rId25"/>
      <p:boldItalic r:id="rId26"/>
    </p:embeddedFont>
    <p:embeddedFont>
      <p:font typeface="Oswald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9" roundtripDataSignature="AMtx7mg1+kCqERJhhpP4bMRe5558icup6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BookAntiqua-bold.fntdata"/><Relationship Id="rId23" Type="http://schemas.openxmlformats.org/officeDocument/2006/relationships/font" Target="fonts/BookAntiqua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BookAntiqua-boldItalic.fntdata"/><Relationship Id="rId25" Type="http://schemas.openxmlformats.org/officeDocument/2006/relationships/font" Target="fonts/BookAntiqua-italic.fntdata"/><Relationship Id="rId28" Type="http://schemas.openxmlformats.org/officeDocument/2006/relationships/font" Target="fonts/Oswald-bold.fntdata"/><Relationship Id="rId27" Type="http://schemas.openxmlformats.org/officeDocument/2006/relationships/font" Target="fonts/Oswa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568eb4c4d4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1" name="Google Shape;131;g1568eb4c4d4_0_17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568eb4c4d4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7" name="Google Shape;137;g1568eb4c4d4_0_20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5" name="Google Shape;145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568eb4c4d4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2" name="Google Shape;152;g1568eb4c4d4_0_19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c08de04eb_1_2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ec08de04eb_1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f045c82311_0_8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gf045c82311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6" name="Google Shape;166;gf045c82311_0_8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568eb4c4d4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2" name="Google Shape;172;g1568eb4c4d4_0_2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568eb4c4d4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7" name="Google Shape;177;g1568eb4c4d4_0_2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f045c82311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gf045c8231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7" name="Google Shape;67;gf045c82311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568eb4c4d4_0_5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g1568eb4c4d4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4" name="Google Shape;74;g1568eb4c4d4_0_5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568eb4c4d4_0_10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568eb4c4d4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9" name="Google Shape;99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5" name="Google Shape;105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568eb4c4d4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9" name="Google Shape;119;g1568eb4c4d4_0_1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568eb4c4d4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4" name="Google Shape;124;g1568eb4c4d4_0_1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568eb4c4d4_0_4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g1568eb4c4d4_0_4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g1568eb4c4d4_0_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1568eb4c4d4_0_39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g1568eb4c4d4_0_39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g1568eb4c4d4_0_3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568eb4c4d4_0_4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568eb4c4d4_0_45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g1568eb4c4d4_0_45"/>
          <p:cNvSpPr txBox="1"/>
          <p:nvPr>
            <p:ph idx="1" type="body"/>
          </p:nvPr>
        </p:nvSpPr>
        <p:spPr>
          <a:xfrm>
            <a:off x="457200" y="2249424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53" name="Google Shape;53;g1568eb4c4d4_0_45"/>
          <p:cNvSpPr txBox="1"/>
          <p:nvPr>
            <p:ph idx="10" type="dt"/>
          </p:nvPr>
        </p:nvSpPr>
        <p:spPr>
          <a:xfrm>
            <a:off x="6586536" y="612648"/>
            <a:ext cx="957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g1568eb4c4d4_0_45"/>
          <p:cNvSpPr txBox="1"/>
          <p:nvPr>
            <p:ph idx="11" type="ftr"/>
          </p:nvPr>
        </p:nvSpPr>
        <p:spPr>
          <a:xfrm>
            <a:off x="5257800" y="612648"/>
            <a:ext cx="1326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g1568eb4c4d4_0_45"/>
          <p:cNvSpPr txBox="1"/>
          <p:nvPr>
            <p:ph idx="12" type="sldNum"/>
          </p:nvPr>
        </p:nvSpPr>
        <p:spPr>
          <a:xfrm>
            <a:off x="8174736" y="2272"/>
            <a:ext cx="7620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FFFFF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568eb4c4d4_0_8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g1568eb4c4d4_0_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568eb4c4d4_0_1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g1568eb4c4d4_0_1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g1568eb4c4d4_0_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1568eb4c4d4_0_1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g1568eb4c4d4_0_1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g1568eb4c4d4_0_1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g1568eb4c4d4_0_1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1568eb4c4d4_0_2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g1568eb4c4d4_0_2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1568eb4c4d4_0_23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g1568eb4c4d4_0_23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g1568eb4c4d4_0_2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1568eb4c4d4_0_27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g1568eb4c4d4_0_2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1568eb4c4d4_0_30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g1568eb4c4d4_0_30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g1568eb4c4d4_0_30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g1568eb4c4d4_0_30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g1568eb4c4d4_0_3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568eb4c4d4_0_36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g1568eb4c4d4_0_3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568eb4c4d4_0_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g1568eb4c4d4_0_0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g1568eb4c4d4_0_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youtu.be/W0Yqf_786xM" TargetMode="External"/><Relationship Id="rId4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"/>
          <p:cNvSpPr txBox="1"/>
          <p:nvPr>
            <p:ph type="ctrTitle"/>
          </p:nvPr>
        </p:nvSpPr>
        <p:spPr>
          <a:xfrm>
            <a:off x="414411" y="386453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ru-RU" sz="1800"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lang="ru-RU" sz="1800"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lang="ru-RU" sz="1800"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lang="ru-RU" sz="1800">
                <a:latin typeface="Oswald"/>
                <a:ea typeface="Oswald"/>
                <a:cs typeface="Oswald"/>
                <a:sym typeface="Oswald"/>
              </a:rPr>
            </a:br>
            <a:r>
              <a:rPr lang="ru-RU" sz="1800">
                <a:latin typeface="Oswald"/>
                <a:ea typeface="Oswald"/>
                <a:cs typeface="Oswald"/>
                <a:sym typeface="Oswald"/>
              </a:rPr>
              <a:t>ОУДП.</a:t>
            </a:r>
            <a:r>
              <a:rPr b="1" lang="ru-RU" sz="1800">
                <a:latin typeface="Oswald"/>
                <a:ea typeface="Oswald"/>
                <a:cs typeface="Oswald"/>
                <a:sym typeface="Oswald"/>
              </a:rPr>
              <a:t>02 ХИМИЯ</a:t>
            </a:r>
            <a:endParaRPr sz="2800"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None/>
            </a:pPr>
            <a:r>
              <a:t/>
            </a:r>
            <a:endParaRPr b="1" sz="28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1"/>
          <p:cNvSpPr txBox="1"/>
          <p:nvPr>
            <p:ph idx="1" type="subTitle"/>
          </p:nvPr>
        </p:nvSpPr>
        <p:spPr>
          <a:xfrm>
            <a:off x="886150" y="1596550"/>
            <a:ext cx="7807200" cy="28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lang="ru-RU" sz="3772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ТЕОРИЯ 6</a:t>
            </a:r>
            <a:br>
              <a:rPr b="1" lang="ru-RU" sz="3772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</a:br>
            <a:endParaRPr b="1" sz="3772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rPr lang="ru-RU" sz="3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ТЕОРИЯ 5</a:t>
            </a:r>
            <a:endParaRPr sz="3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rPr lang="ru-RU"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b="1" lang="ru-RU"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-RU"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</a:t>
            </a:r>
            <a:r>
              <a:rPr b="1" lang="ru-RU"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войства а</a:t>
            </a:r>
            <a:r>
              <a:rPr b="1" lang="ru-RU" sz="3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лканов</a:t>
            </a:r>
            <a:endParaRPr b="1" sz="3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2" name="Google Shape;62;p1"/>
          <p:cNvSpPr txBox="1"/>
          <p:nvPr/>
        </p:nvSpPr>
        <p:spPr>
          <a:xfrm>
            <a:off x="5292374" y="5517225"/>
            <a:ext cx="3232200" cy="67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-448310" lvl="0" marL="51435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b="0" i="0" lang="ru-RU" sz="72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b="0" i="0" sz="7200" u="none" cap="none" strike="noStrike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b="0" i="0" lang="ru-RU" sz="72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-RU" sz="7200"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b="0" i="0" lang="ru-RU" sz="72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b="0" i="0" sz="72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3" name="Google Shape;63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375" y="4122325"/>
            <a:ext cx="3484926" cy="241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568eb4c4d4_0_176"/>
          <p:cNvSpPr/>
          <p:nvPr/>
        </p:nvSpPr>
        <p:spPr>
          <a:xfrm>
            <a:off x="254300" y="339601"/>
            <a:ext cx="8856900" cy="153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4.</a:t>
            </a: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Дегидрирование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– это реакция отщепления атомов водорода от молекулы алкана.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Реакция протекает в присутствии катализатора.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 качестве катализаторов дегидрирования используют никель Ni, платину Pt, палладий Pd, оксиды хрома (III), железа (III), цинка и др.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Например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, при дегидрировании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метана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получают этилен.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4" name="Google Shape;134;g1568eb4c4d4_0_176"/>
          <p:cNvPicPr preferRelativeResize="0"/>
          <p:nvPr/>
        </p:nvPicPr>
        <p:blipFill rotWithShape="1">
          <a:blip r:embed="rId3">
            <a:alphaModFix/>
          </a:blip>
          <a:srcRect b="40411" l="0" r="0" t="28627"/>
          <a:stretch/>
        </p:blipFill>
        <p:spPr>
          <a:xfrm>
            <a:off x="1293825" y="3895975"/>
            <a:ext cx="6248525" cy="1396124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568eb4c4d4_0_204"/>
          <p:cNvSpPr/>
          <p:nvPr/>
        </p:nvSpPr>
        <p:spPr>
          <a:xfrm>
            <a:off x="254300" y="339601"/>
            <a:ext cx="8856900" cy="153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ru-RU" sz="36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Например, </a:t>
            </a:r>
            <a:endParaRPr b="1" sz="3600">
              <a:solidFill>
                <a:schemeClr val="dk1"/>
              </a:solidFill>
              <a:highlight>
                <a:srgbClr val="F9F9F9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36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при дегидрировании </a:t>
            </a:r>
            <a:r>
              <a:rPr b="1" lang="ru-RU" sz="36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этана</a:t>
            </a:r>
            <a:r>
              <a:rPr lang="ru-RU" sz="36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 образуются </a:t>
            </a:r>
            <a:endParaRPr sz="3600">
              <a:solidFill>
                <a:schemeClr val="dk1"/>
              </a:solidFill>
              <a:highlight>
                <a:srgbClr val="F9F9F9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36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этилен или ацетилен:</a:t>
            </a:r>
            <a:endParaRPr i="0" sz="36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0" name="Google Shape;140;g1568eb4c4d4_0_2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8425" y="2518700"/>
            <a:ext cx="7829625" cy="3499725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1" name="Google Shape;141;g1568eb4c4d4_0_204"/>
          <p:cNvSpPr txBox="1"/>
          <p:nvPr/>
        </p:nvSpPr>
        <p:spPr>
          <a:xfrm>
            <a:off x="4944525" y="3991725"/>
            <a:ext cx="25362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этилен</a:t>
            </a:r>
            <a:endParaRPr sz="600"/>
          </a:p>
        </p:txBody>
      </p:sp>
      <p:sp>
        <p:nvSpPr>
          <p:cNvPr id="142" name="Google Shape;142;g1568eb4c4d4_0_204"/>
          <p:cNvSpPr txBox="1"/>
          <p:nvPr/>
        </p:nvSpPr>
        <p:spPr>
          <a:xfrm>
            <a:off x="4712625" y="5793525"/>
            <a:ext cx="30000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ацетилен</a:t>
            </a:r>
            <a:endParaRPr sz="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8"/>
          <p:cNvSpPr txBox="1"/>
          <p:nvPr>
            <p:ph idx="1" type="body"/>
          </p:nvPr>
        </p:nvSpPr>
        <p:spPr>
          <a:xfrm>
            <a:off x="438537" y="-9"/>
            <a:ext cx="8507400" cy="48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5.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ГОРЕНИЕ (СИНЕЕ ПЛАМЯ)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04800" lvl="0" marL="36576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</a:pPr>
            <a:r>
              <a:rPr lang="ru-RU" sz="6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</a:t>
            </a:r>
            <a:r>
              <a:rPr lang="ru-RU"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lang="ru-RU" sz="4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4</a:t>
            </a:r>
            <a:r>
              <a:rPr lang="ru-RU"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 + 2</a:t>
            </a:r>
            <a:r>
              <a:rPr lang="ru-RU" sz="6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o</a:t>
            </a:r>
            <a:r>
              <a:rPr lang="ru-RU" sz="43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=</a:t>
            </a:r>
            <a:r>
              <a:rPr lang="ru-RU" sz="6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co</a:t>
            </a:r>
            <a:r>
              <a:rPr lang="ru-RU" sz="4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+ 2H</a:t>
            </a:r>
            <a:r>
              <a:rPr lang="ru-RU" sz="4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6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o</a:t>
            </a:r>
            <a:r>
              <a:rPr lang="ru-RU"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+</a:t>
            </a:r>
            <a:r>
              <a:rPr b="1" lang="ru-RU"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Q</a:t>
            </a:r>
            <a:endParaRPr b="1" sz="4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8" name="Google Shape;14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58800" y="1735725"/>
            <a:ext cx="4787126" cy="4443075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8"/>
          <p:cNvSpPr txBox="1"/>
          <p:nvPr/>
        </p:nvSpPr>
        <p:spPr>
          <a:xfrm>
            <a:off x="252325" y="1846500"/>
            <a:ext cx="36849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Горение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алканов это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взаимодействие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с кислородом.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Реакция горения алканов сопровождается выделением большого количества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теплоты.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рименяется горение алканов как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топливо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. 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g1568eb4c4d4_0_196"/>
          <p:cNvPicPr preferRelativeResize="0"/>
          <p:nvPr/>
        </p:nvPicPr>
        <p:blipFill rotWithShape="1">
          <a:blip r:embed="rId3">
            <a:alphaModFix/>
          </a:blip>
          <a:srcRect b="0" l="0" r="0" t="19639"/>
          <a:stretch/>
        </p:blipFill>
        <p:spPr>
          <a:xfrm>
            <a:off x="833125" y="4282700"/>
            <a:ext cx="7185200" cy="208475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5" name="Google Shape;155;g1568eb4c4d4_0_196"/>
          <p:cNvSpPr/>
          <p:nvPr/>
        </p:nvSpPr>
        <p:spPr>
          <a:xfrm>
            <a:off x="403425" y="313505"/>
            <a:ext cx="8431500" cy="6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6.</a:t>
            </a: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Окисление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 алканов. 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Окисление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алканов это взаимодействие с окислителями (перманганат калия, дихромат калия и др.).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Алканы –  при обычных условиях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не окисляются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даже сильными окислителями 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Алканы могут окисляться 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применении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катализатор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ов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 Такие реакции называются каталитическим окислением.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кисление алкана может привести к образованию </a:t>
            </a: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спирта, альдегида (кетона) и уксусной кислоты. </a:t>
            </a:r>
            <a:endParaRPr b="1" i="0" sz="24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ec08de04eb_1_216"/>
          <p:cNvSpPr txBox="1"/>
          <p:nvPr>
            <p:ph type="title"/>
          </p:nvPr>
        </p:nvSpPr>
        <p:spPr>
          <a:xfrm>
            <a:off x="457200" y="643250"/>
            <a:ext cx="8229600" cy="1066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3"/>
              </a:rPr>
              <a:t>КАЧЕСТВЕННАЯ РЕАКЦИЯ НА АЛКАНЫ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61" name="Google Shape;161;gec08de04eb_1_216"/>
          <p:cNvSpPr txBox="1"/>
          <p:nvPr>
            <p:ph idx="1" type="body"/>
          </p:nvPr>
        </p:nvSpPr>
        <p:spPr>
          <a:xfrm>
            <a:off x="457200" y="2249425"/>
            <a:ext cx="8229600" cy="3373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2" name="Google Shape;162;gec08de04eb_1_216"/>
          <p:cNvPicPr preferRelativeResize="0"/>
          <p:nvPr/>
        </p:nvPicPr>
        <p:blipFill rotWithShape="1">
          <a:blip r:embed="rId4">
            <a:alphaModFix/>
          </a:blip>
          <a:srcRect b="24046" l="0" r="0" t="0"/>
          <a:stretch/>
        </p:blipFill>
        <p:spPr>
          <a:xfrm>
            <a:off x="457200" y="1502500"/>
            <a:ext cx="8229601" cy="432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f045c82311_0_85"/>
          <p:cNvSpPr txBox="1"/>
          <p:nvPr>
            <p:ph type="title"/>
          </p:nvPr>
        </p:nvSpPr>
        <p:spPr>
          <a:xfrm>
            <a:off x="694700" y="0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>
                <a:solidFill>
                  <a:schemeClr val="lt2"/>
                </a:solidFill>
                <a:highlight>
                  <a:srgbClr val="ED7D31"/>
                </a:highlight>
                <a:latin typeface="Oswald"/>
                <a:ea typeface="Oswald"/>
                <a:cs typeface="Oswald"/>
                <a:sym typeface="Oswald"/>
              </a:rPr>
              <a:t>БЛИЦ-ОПРОС</a:t>
            </a:r>
            <a:endParaRPr b="1">
              <a:solidFill>
                <a:schemeClr val="lt2"/>
              </a:solidFill>
              <a:highlight>
                <a:srgbClr val="ED7D31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69" name="Google Shape;169;gf045c82311_0_85"/>
          <p:cNvSpPr txBox="1"/>
          <p:nvPr>
            <p:ph idx="1" type="body"/>
          </p:nvPr>
        </p:nvSpPr>
        <p:spPr>
          <a:xfrm>
            <a:off x="25200" y="773400"/>
            <a:ext cx="9093600" cy="54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АЛКАНЫ ВСТУПАЮТ В  РЕАКЦИИ: 1)..., 2)..., 3)... 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ХЛОРИРОВАНИЕ АЛКАНОВ ЭТО ВЗАИМОДЕЙСТВИЕ С ______ 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 ХЛОРИРОВАНИИ МЕТАНА ОБРАЗУЕТСЯ ______ И _______ 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РЕАКЦИЯ ХЛОРИРОВАНИЯ МЕТАНА ИДЕТ ПО ______ МЕХАНИЗМУ.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ХЛОРИРОВАНИЕ (ГАЛОГЕНИРОВАНИЕ) АЛКАНОВ НАЧИНАЕТСЯ ПРИ УСЛОВИИ ….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КРЕКИНГ – ЭТО 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ОБЯЗАТЕЛЬНОЕ УСЛОВИЕ ПРОТЕКАНИЯ ПИРОЛИЗА ЭТО 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ПРОДУКТ БЫСТРОГО ПИРОЛИЗА МЕТАНА ЭТО…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ДЕГИДРИРОВАНИЕ АЛКАНОВ – ЭТО РЕАКЦИЯ ОТЩЕПЛЕНИЯ 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ПРОДУКТАМИ РЕАКЦИИ ДЕГИДРИРОВАНИЯ ЭТАНА ЯВЛЯЮТСЯ…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ПРОДУКТЫ РЕАКЦИИ ГОРЕНИЯ АЛКАНОВ ЭТО…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ПРОДУКТЫ РЕАКЦИИ ОКИСЛЕНИЯ АЛКАНОВ ЭТО…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КАЧЕСТВЕННОЙ РЕАКЦИЕЙ НА АЛКАНЫ ЯВЛЯЕТСЯ РЕАКЦИЯ  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1905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100"/>
              </a:spcBef>
              <a:spcAft>
                <a:spcPts val="1500"/>
              </a:spcAft>
              <a:buSzPts val="1800"/>
              <a:buNone/>
            </a:pPr>
            <a:r>
              <a:t/>
            </a:r>
            <a:endParaRPr sz="20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568eb4c4d4_0_214"/>
          <p:cNvSpPr txBox="1"/>
          <p:nvPr>
            <p:ph idx="1" type="body"/>
          </p:nvPr>
        </p:nvSpPr>
        <p:spPr>
          <a:xfrm>
            <a:off x="231450" y="490525"/>
            <a:ext cx="8681100" cy="48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900">
                <a:solidFill>
                  <a:srgbClr val="ED7D31"/>
                </a:solidFill>
                <a:latin typeface="Oswald"/>
                <a:ea typeface="Oswald"/>
                <a:cs typeface="Oswald"/>
                <a:sym typeface="Oswald"/>
              </a:rPr>
              <a:t>ЗАДАНИЕ 2</a:t>
            </a:r>
            <a:endParaRPr b="1" sz="2900">
              <a:solidFill>
                <a:srgbClr val="ED7D3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>
              <a:solidFill>
                <a:srgbClr val="ED7D3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ПОЛЬЗУЯСЬ ОБЩЕЙ РЕАКЦИЕЙ ГОРЕНИЯ АЛКАНОВ:</a:t>
            </a:r>
            <a:endParaRPr b="1" sz="2900">
              <a:solidFill>
                <a:srgbClr val="ED7D3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19100" lvl="0" marL="36576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6600"/>
              <a:buChar char="•"/>
            </a:pPr>
            <a:r>
              <a:rPr lang="ru-RU" sz="6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n</a:t>
            </a:r>
            <a:r>
              <a:rPr lang="ru-RU"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2n+2</a:t>
            </a:r>
            <a:r>
              <a:rPr lang="ru-RU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 </a:t>
            </a:r>
            <a:r>
              <a:rPr lang="ru-RU" sz="4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+(1,5n+0,5)</a:t>
            </a:r>
            <a:r>
              <a:rPr lang="ru-RU" sz="6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o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 =n</a:t>
            </a:r>
            <a:r>
              <a:rPr lang="ru-RU" sz="6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co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2+(n+1)</a:t>
            </a:r>
            <a:r>
              <a:rPr lang="ru-RU" sz="4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6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o</a:t>
            </a:r>
            <a:r>
              <a:rPr lang="ru-RU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+</a:t>
            </a:r>
            <a:r>
              <a:rPr b="1" lang="ru-RU" sz="4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Q</a:t>
            </a:r>
            <a:endParaRPr b="1" sz="4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b="1" sz="4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AutoNum type="arabicPeriod"/>
            </a:pPr>
            <a:r>
              <a:rPr lang="ru-RU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СОСТАВЬТЕ РЕАКЦИЮ ГОРЕНИЯ ПРОПАНА.</a:t>
            </a:r>
            <a:endParaRPr sz="3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AutoNum type="arabicPeriod"/>
            </a:pPr>
            <a:r>
              <a:rPr lang="ru-RU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НАЗОВИТЕ ВЕЩЕСТВА, ВСТУПИВШИЕ В РЕАКЦИЮ И ПРОДУКТЫ РЕАКЦИИ </a:t>
            </a:r>
            <a:r>
              <a:rPr lang="ru-RU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ГОРЕНИЯ ПРОПАНА</a:t>
            </a:r>
            <a:r>
              <a:rPr lang="ru-RU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endParaRPr sz="3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568eb4c4d4_0_220"/>
          <p:cNvSpPr txBox="1"/>
          <p:nvPr>
            <p:ph type="ctrTitle"/>
          </p:nvPr>
        </p:nvSpPr>
        <p:spPr>
          <a:xfrm>
            <a:off x="414411" y="386453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lang="ru-RU" sz="1800"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lang="ru-RU" sz="1800"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lang="ru-RU" sz="1800"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lang="ru-RU" sz="1800">
                <a:latin typeface="Oswald"/>
                <a:ea typeface="Oswald"/>
                <a:cs typeface="Oswald"/>
                <a:sym typeface="Oswald"/>
              </a:rPr>
            </a:br>
            <a:r>
              <a:rPr lang="ru-RU" sz="1800">
                <a:latin typeface="Oswald"/>
                <a:ea typeface="Oswald"/>
                <a:cs typeface="Oswald"/>
                <a:sym typeface="Oswald"/>
              </a:rPr>
              <a:t>ОУДП.</a:t>
            </a:r>
            <a:r>
              <a:rPr b="1" lang="ru-RU" sz="1800">
                <a:latin typeface="Oswald"/>
                <a:ea typeface="Oswald"/>
                <a:cs typeface="Oswald"/>
                <a:sym typeface="Oswald"/>
              </a:rPr>
              <a:t>02 ХИМИЯ</a:t>
            </a:r>
            <a:endParaRPr sz="2800"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None/>
            </a:pPr>
            <a:r>
              <a:t/>
            </a:r>
            <a:endParaRPr b="1" sz="28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0" name="Google Shape;180;g1568eb4c4d4_0_220"/>
          <p:cNvSpPr txBox="1"/>
          <p:nvPr>
            <p:ph idx="1" type="subTitle"/>
          </p:nvPr>
        </p:nvSpPr>
        <p:spPr>
          <a:xfrm>
            <a:off x="886150" y="1596550"/>
            <a:ext cx="7807200" cy="284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lang="ru-RU" sz="3772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ТЕОРИЯ 6</a:t>
            </a:r>
            <a:br>
              <a:rPr b="1" lang="ru-RU" sz="3772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</a:br>
            <a:endParaRPr b="1" sz="3772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rPr b="1" lang="ru-RU" sz="4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ТЕМА: Свойства алканов</a:t>
            </a:r>
            <a:endParaRPr b="1" sz="4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1" name="Google Shape;181;g1568eb4c4d4_0_220"/>
          <p:cNvSpPr txBox="1"/>
          <p:nvPr/>
        </p:nvSpPr>
        <p:spPr>
          <a:xfrm>
            <a:off x="5292374" y="5517225"/>
            <a:ext cx="3232200" cy="67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-448310" lvl="0" marL="51435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b="0" i="0" lang="ru-RU" sz="72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b="0" i="0" sz="7200" u="none" cap="none" strike="noStrike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b="0" i="0" lang="ru-RU" sz="72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-RU" sz="7200"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b="0" i="0" lang="ru-RU" sz="7200" u="none" cap="none" strike="noStrik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b="0" i="0" sz="72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2" name="Google Shape;182;g1568eb4c4d4_0_2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375" y="4122325"/>
            <a:ext cx="3484926" cy="241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f045c82311_0_0"/>
          <p:cNvSpPr txBox="1"/>
          <p:nvPr>
            <p:ph type="title"/>
          </p:nvPr>
        </p:nvSpPr>
        <p:spPr>
          <a:xfrm>
            <a:off x="608150" y="935475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b="1" lang="ru-RU" sz="2400">
                <a:latin typeface="Oswald"/>
                <a:ea typeface="Oswald"/>
                <a:cs typeface="Oswald"/>
                <a:sym typeface="Oswald"/>
              </a:rPr>
              <a:t>Цели и задачи:</a:t>
            </a:r>
            <a:endParaRPr b="1" sz="24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изучить информацию по теме занятия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b="1" lang="ru-RU" sz="2400">
                <a:latin typeface="Oswald"/>
                <a:ea typeface="Oswald"/>
                <a:cs typeface="Oswald"/>
                <a:sym typeface="Oswald"/>
              </a:rPr>
              <a:t>План занятия:</a:t>
            </a:r>
            <a:endParaRPr b="1" sz="2400">
              <a:latin typeface="Oswald"/>
              <a:ea typeface="Oswald"/>
              <a:cs typeface="Oswald"/>
              <a:sym typeface="Oswald"/>
            </a:endParaRPr>
          </a:p>
          <a:p>
            <a:pPr indent="-36576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AutoNum type="arabicPeriod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Повторение темы предыдущего занятия, блиц-опрос, тестовые задания.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indent="-36576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AutoNum type="arabicPeriod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Изучение темы, основных понятий.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indent="-36576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AutoNum type="arabicPeriod"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Рефлексия, опрос, выполнение заданий, домашнее задание.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64285"/>
              <a:buNone/>
            </a:pPr>
            <a:r>
              <a:t/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0" name="Google Shape;70;gf045c82311_0_0"/>
          <p:cNvSpPr txBox="1"/>
          <p:nvPr>
            <p:ph idx="1" type="body"/>
          </p:nvPr>
        </p:nvSpPr>
        <p:spPr>
          <a:xfrm>
            <a:off x="608150" y="2400349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СТУДЕНТ ДОЛЖЕН ЗНАТЬ: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711200" lvl="0" marL="852678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Oswald"/>
              <a:buAutoNum type="arabicPeriod"/>
            </a:pPr>
            <a:r>
              <a:rPr lang="ru-RU" sz="2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ФИЗИЧЕСКИЕ СВОЙСТВА АЛКАНОВ. </a:t>
            </a:r>
            <a:endParaRPr sz="2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711200" lvl="0" marL="852678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Oswald"/>
              <a:buAutoNum type="arabicPeriod"/>
            </a:pPr>
            <a:r>
              <a:rPr lang="ru-RU" sz="2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ХИМИЧЕСКИЕ СВОЙСТВА АЛКАНОВ: РЕАКЦИИ ХЛОРИРОВАНИЯ АЛКАНОВ, КРЕКИНГА, ПИРОЛИЗА, ДЕГИДРИРОВАНИЯ, ГОРЕНИЯ, КАТАЛИТИЧЕСКОГО ОКИСЛЕНИЯ.</a:t>
            </a:r>
            <a:endParaRPr sz="36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568eb4c4d4_0_52"/>
          <p:cNvSpPr txBox="1"/>
          <p:nvPr>
            <p:ph type="title"/>
          </p:nvPr>
        </p:nvSpPr>
        <p:spPr>
          <a:xfrm>
            <a:off x="562625" y="44375"/>
            <a:ext cx="7886700" cy="531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>
                <a:solidFill>
                  <a:schemeClr val="lt2"/>
                </a:solidFill>
                <a:highlight>
                  <a:srgbClr val="ED7D31"/>
                </a:highlight>
                <a:latin typeface="Oswald"/>
                <a:ea typeface="Oswald"/>
                <a:cs typeface="Oswald"/>
                <a:sym typeface="Oswald"/>
              </a:rPr>
              <a:t>БЛИЦ-ОПРОС ПОВТОРЕНИЕ</a:t>
            </a:r>
            <a:endParaRPr b="1">
              <a:solidFill>
                <a:schemeClr val="lt2"/>
              </a:solidFill>
              <a:highlight>
                <a:srgbClr val="ED7D31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7" name="Google Shape;77;g1568eb4c4d4_0_52"/>
          <p:cNvSpPr txBox="1"/>
          <p:nvPr>
            <p:ph idx="1" type="body"/>
          </p:nvPr>
        </p:nvSpPr>
        <p:spPr>
          <a:xfrm>
            <a:off x="56600" y="575375"/>
            <a:ext cx="9144000" cy="54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АЛКАНЫ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– ЭТО _____ УГЛЕВОДОРОДЫ.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ПРОСТЕЙШИЙ ПРЕДСТАВИТЕЛЬ АЛКАНОВ ЭТО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____ 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СН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 – ГРУППА НАЗЫВАЕТСЯ ______ ГРУППОЙ.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ГОМОЛОГИ ЭТАНА ЭТО _____ И _____ 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ИЗОМЕРИЯ ЭТО 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ИЗОМЕР ЭТО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ВИДЫ ИЗОМЕРИИ 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ДЛЯ АЛКАНОВ ХАРАКТЕРНА ИЗОМЕРИЯ ____ СКЕЛЕТА.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АЛКАН, ИМЕЮЩИЙ НЕРАЗВЕТВЛЁННУЮ ЦЕПЬ ИЗ ПЯТИ АТОМОВ УГЛЕРОДА, НАЗЫВАЕТСЯ______ .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АЛКИЛЬНЫЙ РАДИКАЛ МЕТАНА НАЗЫВАЕТСЯ______ 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РАЗВЕТВЛЕННОЕ СТРОЕНИЕ МОЛЕКУЛЫ ИМЕЕТ, НАПРИМЕР, _______ 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ФИЗИЧЕСКИЕ СВОЙСТВА АЛКАНОВ РАЗЛИЧАЮТСЯ ПО МЕРЕ ________ МОЛЕКУЛЯРНОЙ МАССЫ.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АЛКАНЫ ГАЗЫ ЭТО…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568eb4c4d4_0_109"/>
          <p:cNvSpPr txBox="1"/>
          <p:nvPr>
            <p:ph type="title"/>
          </p:nvPr>
        </p:nvSpPr>
        <p:spPr>
          <a:xfrm>
            <a:off x="512300" y="73575"/>
            <a:ext cx="8229600" cy="1066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300">
                <a:solidFill>
                  <a:srgbClr val="FF9900"/>
                </a:solidFill>
                <a:latin typeface="Oswald"/>
                <a:ea typeface="Oswald"/>
                <a:cs typeface="Oswald"/>
                <a:sym typeface="Oswald"/>
              </a:rPr>
              <a:t>ЗАДАНИЕ 1</a:t>
            </a:r>
            <a:endParaRPr b="1" sz="3300">
              <a:solidFill>
                <a:srgbClr val="FF99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3" name="Google Shape;83;g1568eb4c4d4_0_109"/>
          <p:cNvSpPr txBox="1"/>
          <p:nvPr>
            <p:ph idx="1" type="body"/>
          </p:nvPr>
        </p:nvSpPr>
        <p:spPr>
          <a:xfrm>
            <a:off x="371675" y="943325"/>
            <a:ext cx="8229600" cy="4459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spcBef>
                <a:spcPts val="300"/>
              </a:spcBef>
              <a:spcAft>
                <a:spcPts val="0"/>
              </a:spcAft>
              <a:buClr>
                <a:srgbClr val="373A3C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rgbClr val="373A3C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УКАЖИТЕ НОМЕРА УГЛЕВОДОРОДОВ С РАЗВЕТВЛЕННОЙ ЦЕПЬЮ.</a:t>
            </a:r>
            <a:endParaRPr sz="2400">
              <a:solidFill>
                <a:srgbClr val="373A3C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373A3C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rgbClr val="373A3C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ДАЙТЕ ВЕЩЕСТВАМ 3, 2, 6,  НАЗВАНИЯ.</a:t>
            </a:r>
            <a:endParaRPr sz="2400">
              <a:solidFill>
                <a:srgbClr val="373A3C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73A3C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84" name="Google Shape;84;g1568eb4c4d4_0_109"/>
          <p:cNvPicPr preferRelativeResize="0"/>
          <p:nvPr/>
        </p:nvPicPr>
        <p:blipFill rotWithShape="1">
          <a:blip r:embed="rId3">
            <a:alphaModFix/>
          </a:blip>
          <a:srcRect b="-34012" l="0" r="0" t="0"/>
          <a:stretch/>
        </p:blipFill>
        <p:spPr>
          <a:xfrm>
            <a:off x="888500" y="1996000"/>
            <a:ext cx="7712774" cy="4674448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g1568eb4c4d4_0_109"/>
          <p:cNvSpPr txBox="1"/>
          <p:nvPr/>
        </p:nvSpPr>
        <p:spPr>
          <a:xfrm>
            <a:off x="512300" y="2021525"/>
            <a:ext cx="37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>
                <a:latin typeface="Oswald"/>
                <a:ea typeface="Oswald"/>
                <a:cs typeface="Oswald"/>
                <a:sym typeface="Oswald"/>
              </a:rPr>
              <a:t>1.</a:t>
            </a:r>
            <a:endParaRPr b="1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6" name="Google Shape;86;g1568eb4c4d4_0_109"/>
          <p:cNvSpPr txBox="1"/>
          <p:nvPr/>
        </p:nvSpPr>
        <p:spPr>
          <a:xfrm>
            <a:off x="512300" y="2898725"/>
            <a:ext cx="37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>
                <a:latin typeface="Oswald"/>
                <a:ea typeface="Oswald"/>
                <a:cs typeface="Oswald"/>
                <a:sym typeface="Oswald"/>
              </a:rPr>
              <a:t>3.</a:t>
            </a:r>
            <a:endParaRPr b="1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7" name="Google Shape;87;g1568eb4c4d4_0_109"/>
          <p:cNvSpPr txBox="1"/>
          <p:nvPr/>
        </p:nvSpPr>
        <p:spPr>
          <a:xfrm>
            <a:off x="5120250" y="2021525"/>
            <a:ext cx="37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>
                <a:latin typeface="Oswald"/>
                <a:ea typeface="Oswald"/>
                <a:cs typeface="Oswald"/>
                <a:sym typeface="Oswald"/>
              </a:rPr>
              <a:t>2.</a:t>
            </a:r>
            <a:endParaRPr b="1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8" name="Google Shape;88;g1568eb4c4d4_0_109"/>
          <p:cNvSpPr txBox="1"/>
          <p:nvPr/>
        </p:nvSpPr>
        <p:spPr>
          <a:xfrm>
            <a:off x="5120250" y="4304500"/>
            <a:ext cx="37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>
                <a:latin typeface="Oswald"/>
                <a:ea typeface="Oswald"/>
                <a:cs typeface="Oswald"/>
                <a:sym typeface="Oswald"/>
              </a:rPr>
              <a:t>6.</a:t>
            </a:r>
            <a:endParaRPr b="1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9" name="Google Shape;89;g1568eb4c4d4_0_109"/>
          <p:cNvSpPr txBox="1"/>
          <p:nvPr/>
        </p:nvSpPr>
        <p:spPr>
          <a:xfrm>
            <a:off x="512300" y="4133125"/>
            <a:ext cx="37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>
                <a:latin typeface="Oswald"/>
                <a:ea typeface="Oswald"/>
                <a:cs typeface="Oswald"/>
                <a:sym typeface="Oswald"/>
              </a:rPr>
              <a:t>5.</a:t>
            </a:r>
            <a:endParaRPr b="1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0" name="Google Shape;90;g1568eb4c4d4_0_109"/>
          <p:cNvSpPr txBox="1"/>
          <p:nvPr/>
        </p:nvSpPr>
        <p:spPr>
          <a:xfrm>
            <a:off x="5120250" y="3040375"/>
            <a:ext cx="37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>
                <a:latin typeface="Oswald"/>
                <a:ea typeface="Oswald"/>
                <a:cs typeface="Oswald"/>
                <a:sym typeface="Oswald"/>
              </a:rPr>
              <a:t>4.</a:t>
            </a:r>
            <a:endParaRPr b="1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>
            <p:ph type="title"/>
          </p:nvPr>
        </p:nvSpPr>
        <p:spPr>
          <a:xfrm>
            <a:off x="457200" y="294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Book Antiqua"/>
              <a:buNone/>
            </a:pPr>
            <a:r>
              <a:rPr lang="ru-RU" sz="3600">
                <a:latin typeface="Oswald"/>
                <a:ea typeface="Oswald"/>
                <a:cs typeface="Oswald"/>
                <a:sym typeface="Oswald"/>
              </a:rPr>
              <a:t>ОСНОВНЫЕ ВОПРОСЫ ТЕМЫ: </a:t>
            </a:r>
            <a:endParaRPr sz="36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90000"/>
              <a:buFont typeface="Book Antiqua"/>
              <a:buNone/>
            </a:pPr>
            <a:r>
              <a:rPr b="1" lang="ru-RU" sz="4000">
                <a:latin typeface="Oswald"/>
                <a:ea typeface="Oswald"/>
                <a:cs typeface="Oswald"/>
                <a:sym typeface="Oswald"/>
              </a:rPr>
              <a:t>Свойства алканов</a:t>
            </a:r>
            <a:r>
              <a:rPr lang="ru-RU" sz="3600">
                <a:latin typeface="Oswald"/>
                <a:ea typeface="Oswald"/>
                <a:cs typeface="Oswald"/>
                <a:sym typeface="Oswald"/>
              </a:rPr>
              <a:t> </a:t>
            </a:r>
            <a:endParaRPr sz="36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6" name="Google Shape;96;p2"/>
          <p:cNvSpPr txBox="1"/>
          <p:nvPr>
            <p:ph idx="1" type="body"/>
          </p:nvPr>
        </p:nvSpPr>
        <p:spPr>
          <a:xfrm>
            <a:off x="457200" y="1655124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457200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indent="-4254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Oswald"/>
              <a:buAutoNum type="arabicPeriod"/>
            </a:pPr>
            <a:r>
              <a:rPr lang="ru-RU" sz="3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Химические свойства алканов: механизм реакции хлорирования алканов. </a:t>
            </a:r>
            <a:endParaRPr sz="31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2545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Oswald"/>
              <a:buAutoNum type="arabicPeriod"/>
            </a:pPr>
            <a:r>
              <a:rPr lang="ru-RU" sz="3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Крекинг, пиролиз алканов. </a:t>
            </a:r>
            <a:endParaRPr sz="31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25450" lvl="0" marL="457200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Oswald"/>
              <a:buAutoNum type="arabicPeriod"/>
            </a:pPr>
            <a:r>
              <a:rPr lang="ru-RU" sz="3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Реакции дегидрирования, горения, каталитического окисления алканов.</a:t>
            </a:r>
            <a:endParaRPr sz="3100">
              <a:latin typeface="Oswald"/>
              <a:ea typeface="Oswald"/>
              <a:cs typeface="Oswald"/>
              <a:sym typeface="Oswald"/>
            </a:endParaRPr>
          </a:p>
          <a:p>
            <a:pPr indent="-488950" lvl="0" marL="852678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4000"/>
              <a:buFont typeface="Book Antiqua"/>
              <a:buNone/>
            </a:pPr>
            <a:r>
              <a:t/>
            </a:r>
            <a:endParaRPr sz="4000"/>
          </a:p>
          <a:p>
            <a:pPr indent="-488950" lvl="0" marL="852678" rtl="0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4000"/>
              <a:buFont typeface="Book Antiqua"/>
              <a:buNone/>
            </a:pPr>
            <a:r>
              <a:t/>
            </a:r>
            <a:endParaRPr sz="4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"/>
          <p:cNvSpPr txBox="1"/>
          <p:nvPr>
            <p:ph type="title"/>
          </p:nvPr>
        </p:nvSpPr>
        <p:spPr>
          <a:xfrm>
            <a:off x="522554" y="146522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lang="ru-RU" u="sng">
                <a:latin typeface="Oswald"/>
                <a:ea typeface="Oswald"/>
                <a:cs typeface="Oswald"/>
                <a:sym typeface="Oswald"/>
              </a:rPr>
              <a:t>ХИМИЧЕСКИЕ СВОЙСТВА АЛКАНОВ. ОБЩАЯ ИНФОРМАЦИЯ</a:t>
            </a:r>
            <a:endParaRPr u="sng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2" name="Google Shape;102;p17"/>
          <p:cNvSpPr txBox="1"/>
          <p:nvPr>
            <p:ph idx="1" type="body"/>
          </p:nvPr>
        </p:nvSpPr>
        <p:spPr>
          <a:xfrm>
            <a:off x="522550" y="764025"/>
            <a:ext cx="8652300" cy="48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Для предельных углеводородов алканов характерны реакции: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•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разложения,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•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замещения,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•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окисления.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Разрыв слабо-полярных связей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 – Н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протекает с образованием свободных радикалов. Для алканов характерны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радикальные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реакции.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Алканы –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не вступают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в реакции присоединения.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Алканы устойчивы к действию сильных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окислителей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(KMnO4, K2Cr2O7 и др.),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не реагируют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с концентрированными кислотами, щелочами, бромной водой.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9"/>
          <p:cNvPicPr preferRelativeResize="0"/>
          <p:nvPr/>
        </p:nvPicPr>
        <p:blipFill rotWithShape="1">
          <a:blip r:embed="rId3">
            <a:alphaModFix/>
          </a:blip>
          <a:srcRect b="51200" l="34895" r="49851" t="0"/>
          <a:stretch/>
        </p:blipFill>
        <p:spPr>
          <a:xfrm>
            <a:off x="1282925" y="2853575"/>
            <a:ext cx="1160300" cy="57542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8" name="Google Shape;108;p19"/>
          <p:cNvPicPr preferRelativeResize="0"/>
          <p:nvPr/>
        </p:nvPicPr>
        <p:blipFill rotWithShape="1">
          <a:blip r:embed="rId4">
            <a:alphaModFix/>
          </a:blip>
          <a:srcRect b="37589" l="0" r="0" t="0"/>
          <a:stretch/>
        </p:blipFill>
        <p:spPr>
          <a:xfrm>
            <a:off x="599875" y="2198425"/>
            <a:ext cx="7491451" cy="145225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9" name="Google Shape;109;p19"/>
          <p:cNvSpPr txBox="1"/>
          <p:nvPr/>
        </p:nvSpPr>
        <p:spPr>
          <a:xfrm>
            <a:off x="599875" y="3650675"/>
            <a:ext cx="958200" cy="5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метан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0" name="Google Shape;110;p19"/>
          <p:cNvSpPr txBox="1"/>
          <p:nvPr/>
        </p:nvSpPr>
        <p:spPr>
          <a:xfrm>
            <a:off x="2241300" y="2405525"/>
            <a:ext cx="958200" cy="5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хлор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1" name="Google Shape;111;p19"/>
          <p:cNvSpPr txBox="1"/>
          <p:nvPr/>
        </p:nvSpPr>
        <p:spPr>
          <a:xfrm>
            <a:off x="2103625" y="3650675"/>
            <a:ext cx="1386600" cy="5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хлор</a:t>
            </a: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метан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2" name="Google Shape;112;p19"/>
          <p:cNvSpPr/>
          <p:nvPr/>
        </p:nvSpPr>
        <p:spPr>
          <a:xfrm>
            <a:off x="144300" y="84875"/>
            <a:ext cx="86475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1.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Хлорирование (галогенирование)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 алканов. 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Под воздействием </a:t>
            </a: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кванта света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начинается радикальное </a:t>
            </a: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замещение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(хлорирование) алкана. 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РЕЗУЛЬТАТ РЕАКЦИИ -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ХЛОР</a:t>
            </a: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СОДЕРЖАЩИЕ АЛКАНЫ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Общая схема реакции хлорирования: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10972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10972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Реакция идет по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цепному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механизму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фтором и хлором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реакция протекает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со взрывом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3" name="Google Shape;113;p19"/>
          <p:cNvSpPr txBox="1"/>
          <p:nvPr/>
        </p:nvSpPr>
        <p:spPr>
          <a:xfrm>
            <a:off x="3699450" y="3642425"/>
            <a:ext cx="1745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дихлорметан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4" name="Google Shape;114;p19"/>
          <p:cNvSpPr txBox="1"/>
          <p:nvPr/>
        </p:nvSpPr>
        <p:spPr>
          <a:xfrm>
            <a:off x="5329875" y="3634175"/>
            <a:ext cx="182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три</a:t>
            </a: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хлорметан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5" name="Google Shape;115;p19"/>
          <p:cNvSpPr txBox="1"/>
          <p:nvPr/>
        </p:nvSpPr>
        <p:spPr>
          <a:xfrm>
            <a:off x="7027825" y="3634175"/>
            <a:ext cx="2068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тетра</a:t>
            </a:r>
            <a:r>
              <a:rPr lang="ru-RU" sz="2400">
                <a:latin typeface="Oswald"/>
                <a:ea typeface="Oswald"/>
                <a:cs typeface="Oswald"/>
                <a:sym typeface="Oswald"/>
              </a:rPr>
              <a:t>хлорметан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6" name="Google Shape;116;p19"/>
          <p:cNvSpPr txBox="1"/>
          <p:nvPr/>
        </p:nvSpPr>
        <p:spPr>
          <a:xfrm>
            <a:off x="8229600" y="3004175"/>
            <a:ext cx="914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latin typeface="Oswald"/>
                <a:ea typeface="Oswald"/>
                <a:cs typeface="Oswald"/>
                <a:sym typeface="Oswald"/>
              </a:rPr>
              <a:t>+HCI</a:t>
            </a:r>
            <a:endParaRPr sz="30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568eb4c4d4_0_184"/>
          <p:cNvSpPr/>
          <p:nvPr/>
        </p:nvSpPr>
        <p:spPr>
          <a:xfrm>
            <a:off x="207148" y="191346"/>
            <a:ext cx="88569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2.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Крекинг –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это реакция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разложения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алкана с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длинной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углеродной цепью на алканы и алкены с более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короткой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углеродной цепью.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Крекинг бывает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термический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каталитический.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Термический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крекинг протекает при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сильном нагревании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без доступа воздуха.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Каталитический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крекинг проводят при более низкой температуре в присутствии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катализаторов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 Катализаторы каталитического крекинга – цеолиты (алюмосиликаты кальция, натрия).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Например,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при крекинге н-пентана образуется смесь, в состав которой входят этилен, пропан, метан, бутилен, пропилен, этан и другие углеводороды.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568eb4c4d4_0_190"/>
          <p:cNvSpPr/>
          <p:nvPr/>
        </p:nvSpPr>
        <p:spPr>
          <a:xfrm>
            <a:off x="207148" y="191346"/>
            <a:ext cx="88569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3.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Пиролиз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это термохимический процесс разложения органических соединений.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 пиролизе под воздействием высоких температур связи в больших молекулах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разрываются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, и образуются молекулы меньшего размера.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Пиролиз протекает при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отсутствии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кислорода.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Пиролиз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метана.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медленном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и длительном нагревании до 1500оС метан разлагается до простых веществ: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Если процесс нагревания метана проводить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очень быстро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(примерно 0,01 с), то образуется ацетилен: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Пиролиз метана – промышленный способ получения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ацетилена.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7" name="Google Shape;127;g1568eb4c4d4_0_1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40225" y="2882768"/>
            <a:ext cx="4337850" cy="88482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28" name="Google Shape;128;g1568eb4c4d4_0_1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95825" y="4683220"/>
            <a:ext cx="5193538" cy="88482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2017-05-23T02:52:49Z</dcterms:created>
  <dc:creator>Andres Karapetyan</dc:creator>
</cp:coreProperties>
</file>