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6858000" cx="9144000"/>
  <p:notesSz cx="6858000" cy="9144000"/>
  <p:embeddedFontLst>
    <p:embeddedFont>
      <p:font typeface="Oswald"/>
      <p:regular r:id="rId25"/>
      <p:bold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27" roundtripDataSignature="AMtx7mgistMU+ILBwLUcXw5KgdsB7AvhV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Oswald-bold.fntdata"/><Relationship Id="rId25" Type="http://schemas.openxmlformats.org/officeDocument/2006/relationships/font" Target="fonts/Oswald-regular.fntdata"/><Relationship Id="rId27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f12091a1e6_0_10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7" name="Google Shape;177;gf12091a1e6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8" name="Google Shape;178;gf12091a1e6_0_10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15b3f614698_0_1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g15b3f614698_0_10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5b3f614698_0_5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" name="Google Shape;66;g15b3f614698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7" name="Google Shape;67;g15b3f614698_0_5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5b3f614698_0_1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" name="Google Shape;73;g15b3f614698_0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74" name="Google Shape;74;g15b3f614698_0_11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5b3f614698_0_4"/>
          <p:cNvSpPr txBox="1"/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g15b3f614698_0_4"/>
          <p:cNvSpPr txBox="1"/>
          <p:nvPr>
            <p:ph idx="1" type="subTitle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g15b3f614698_0_4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g15b3f614698_0_39"/>
          <p:cNvSpPr txBox="1"/>
          <p:nvPr>
            <p:ph hasCustomPrompt="1"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g15b3f614698_0_39"/>
          <p:cNvSpPr txBox="1"/>
          <p:nvPr>
            <p:ph idx="1" type="body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g15b3f614698_0_39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15b3f614698_0_4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5b3f614698_0_45"/>
          <p:cNvSpPr txBox="1"/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2" name="Google Shape;52;g15b3f614698_0_45"/>
          <p:cNvSpPr txBox="1"/>
          <p:nvPr>
            <p:ph idx="1" type="body"/>
          </p:nvPr>
        </p:nvSpPr>
        <p:spPr>
          <a:xfrm>
            <a:off x="457200" y="2249424"/>
            <a:ext cx="8229600" cy="432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0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rtl="0" algn="l">
              <a:spcBef>
                <a:spcPts val="120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rtl="0" algn="l">
              <a:spcBef>
                <a:spcPts val="120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 algn="l">
              <a:spcBef>
                <a:spcPts val="120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 algn="l">
              <a:spcBef>
                <a:spcPts val="120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 algn="l">
              <a:spcBef>
                <a:spcPts val="120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 algn="l">
              <a:spcBef>
                <a:spcPts val="1200"/>
              </a:spcBef>
              <a:spcAft>
                <a:spcPts val="120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53" name="Google Shape;53;g15b3f614698_0_45"/>
          <p:cNvSpPr txBox="1"/>
          <p:nvPr>
            <p:ph idx="10" type="dt"/>
          </p:nvPr>
        </p:nvSpPr>
        <p:spPr>
          <a:xfrm>
            <a:off x="6586536" y="612648"/>
            <a:ext cx="9573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g15b3f614698_0_45"/>
          <p:cNvSpPr txBox="1"/>
          <p:nvPr>
            <p:ph idx="11" type="ftr"/>
          </p:nvPr>
        </p:nvSpPr>
        <p:spPr>
          <a:xfrm>
            <a:off x="5257800" y="612648"/>
            <a:ext cx="1326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g15b3f614698_0_45"/>
          <p:cNvSpPr txBox="1"/>
          <p:nvPr>
            <p:ph idx="12" type="sldNum"/>
          </p:nvPr>
        </p:nvSpPr>
        <p:spPr>
          <a:xfrm>
            <a:off x="8174736" y="2272"/>
            <a:ext cx="7620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15b3f614698_0_8"/>
          <p:cNvSpPr txBox="1"/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g15b3f614698_0_8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g15b3f614698_0_11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g15b3f614698_0_11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g15b3f614698_0_1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g15b3f614698_0_15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g15b3f614698_0_15"/>
          <p:cNvSpPr txBox="1"/>
          <p:nvPr>
            <p:ph idx="1" type="body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g15b3f614698_0_15"/>
          <p:cNvSpPr txBox="1"/>
          <p:nvPr>
            <p:ph idx="2" type="body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g15b3f614698_0_15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15b3f614698_0_20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g15b3f614698_0_2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g15b3f614698_0_23"/>
          <p:cNvSpPr txBox="1"/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g15b3f614698_0_23"/>
          <p:cNvSpPr txBox="1"/>
          <p:nvPr>
            <p:ph idx="1" type="body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g15b3f614698_0_2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g15b3f614698_0_27"/>
          <p:cNvSpPr txBox="1"/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g15b3f614698_0_27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g15b3f614698_0_30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g15b3f614698_0_30"/>
          <p:cNvSpPr txBox="1"/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g15b3f614698_0_30"/>
          <p:cNvSpPr txBox="1"/>
          <p:nvPr>
            <p:ph idx="1" type="subTitle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g15b3f614698_0_30"/>
          <p:cNvSpPr txBox="1"/>
          <p:nvPr>
            <p:ph idx="2" type="body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g15b3f614698_0_3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g15b3f614698_0_36"/>
          <p:cNvSpPr txBox="1"/>
          <p:nvPr>
            <p:ph idx="1" type="body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g15b3f614698_0_36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15b3f614698_0_0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g15b3f614698_0_0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g15b3f614698_0_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s://obrazovaka.ru/test/cikloalkany-obschaya-formula.html" TargetMode="Externa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"/>
          <p:cNvSpPr txBox="1"/>
          <p:nvPr>
            <p:ph type="ctrTitle"/>
          </p:nvPr>
        </p:nvSpPr>
        <p:spPr>
          <a:xfrm>
            <a:off x="476969" y="334885"/>
            <a:ext cx="84582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64008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ook Antiqua"/>
              <a:buNone/>
            </a:pPr>
            <a:r>
              <a:rPr b="1" lang="ru-RU" sz="1400">
                <a:latin typeface="Oswald"/>
                <a:ea typeface="Oswald"/>
                <a:cs typeface="Oswald"/>
                <a:sym typeface="Oswald"/>
              </a:rPr>
              <a:t>Государственная бюджетная профессиональная образовательная организация Департамента Здравоохранения города Москвы</a:t>
            </a:r>
            <a:br>
              <a:rPr b="1" lang="ru-RU" sz="1400">
                <a:latin typeface="Oswald"/>
                <a:ea typeface="Oswald"/>
                <a:cs typeface="Oswald"/>
                <a:sym typeface="Oswald"/>
              </a:rPr>
            </a:br>
            <a:r>
              <a:rPr b="1" lang="ru-RU" sz="1400">
                <a:latin typeface="Oswald"/>
                <a:ea typeface="Oswald"/>
                <a:cs typeface="Oswald"/>
                <a:sym typeface="Oswald"/>
              </a:rPr>
              <a:t>Медицинский колледж №6</a:t>
            </a:r>
            <a:br>
              <a:rPr b="1" lang="ru-RU" sz="1400">
                <a:latin typeface="Oswald"/>
                <a:ea typeface="Oswald"/>
                <a:cs typeface="Oswald"/>
                <a:sym typeface="Oswald"/>
              </a:rPr>
            </a:br>
            <a:endParaRPr sz="140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61" name="Google Shape;61;p1"/>
          <p:cNvSpPr txBox="1"/>
          <p:nvPr>
            <p:ph idx="1" type="subTitle"/>
          </p:nvPr>
        </p:nvSpPr>
        <p:spPr>
          <a:xfrm>
            <a:off x="1501766" y="2027350"/>
            <a:ext cx="6408600" cy="200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/>
          </a:bodyPr>
          <a:lstStyle/>
          <a:p>
            <a:pPr indent="0" lvl="0" marL="64008" rtl="0" algn="l"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b="1" i="1" lang="ru-RU" sz="60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ТЕРИЯ № </a:t>
            </a:r>
            <a:r>
              <a:rPr lang="ru-RU" sz="755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ТЕОРИЯ 7</a:t>
            </a:r>
            <a:endParaRPr sz="755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64008" rtl="0" algn="l"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b="1" i="1" lang="ru-RU" sz="60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8 </a:t>
            </a:r>
            <a:r>
              <a:rPr lang="ru-RU" sz="6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ТЕМА:</a:t>
            </a:r>
            <a:r>
              <a:rPr b="1" lang="ru-RU" sz="6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b="1" lang="ru-RU" sz="6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Циклоалканы</a:t>
            </a:r>
            <a:endParaRPr b="1" sz="60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62" name="Google Shape;62;p1"/>
          <p:cNvSpPr txBox="1"/>
          <p:nvPr/>
        </p:nvSpPr>
        <p:spPr>
          <a:xfrm>
            <a:off x="4971325" y="5244900"/>
            <a:ext cx="3000000" cy="1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208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ПОДГОТОВИЛА ПАШЕДКО О.В.</a:t>
            </a:r>
            <a:endParaRPr sz="2400">
              <a:solidFill>
                <a:srgbClr val="888888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208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2022 Г.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63" name="Google Shape;63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4184350"/>
            <a:ext cx="5138675" cy="22302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0"/>
          <p:cNvSpPr txBox="1"/>
          <p:nvPr>
            <p:ph type="title"/>
          </p:nvPr>
        </p:nvSpPr>
        <p:spPr>
          <a:xfrm>
            <a:off x="354357" y="179829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4400"/>
              <a:buFont typeface="Book Antiqua"/>
              <a:buNone/>
            </a:pPr>
            <a:r>
              <a:rPr lang="ru-RU" sz="4400">
                <a:solidFill>
                  <a:srgbClr val="0C0C0C"/>
                </a:solidFill>
                <a:latin typeface="Oswald"/>
                <a:ea typeface="Oswald"/>
                <a:cs typeface="Oswald"/>
                <a:sym typeface="Oswald"/>
              </a:rPr>
              <a:t>Физические свойства</a:t>
            </a:r>
            <a:endParaRPr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22" name="Google Shape;122;p10"/>
          <p:cNvSpPr txBox="1"/>
          <p:nvPr>
            <p:ph idx="1" type="body"/>
          </p:nvPr>
        </p:nvSpPr>
        <p:spPr>
          <a:xfrm>
            <a:off x="354357" y="1416882"/>
            <a:ext cx="8435400" cy="46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43966" lvl="0" marL="36576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Char char="●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Физические свойства циклоалканов закономерно изменяются с ростом их молекулярной массы.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91566" lvl="0" marL="365760" rtl="0" algn="l">
              <a:spcBef>
                <a:spcPts val="3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243966" lvl="0" marL="36576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Char char="●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Пpи ноpмальных условиях первые два члена ряда (C3 — C4) циклопpопан и циклобутан – 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газы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, циклоалканы С5 – С16 – 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жидкости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, начиная с С17, – 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твердые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вещества.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91566" lvl="0" marL="365760" rtl="0" algn="l">
              <a:spcBef>
                <a:spcPts val="3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243966" lvl="0" marL="36576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Char char="●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Температуры кипения и плавления циклоалканов выше, чем у соответвующих алканов. Это связано с более плотной упаковкой и более сильными межмолекулярными взаимодействиями циклических структур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91566" lvl="0" marL="365760" rtl="0" algn="l">
              <a:spcBef>
                <a:spcPts val="300"/>
              </a:spcBef>
              <a:spcAft>
                <a:spcPts val="1200"/>
              </a:spcAft>
              <a:buSzPts val="2800"/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1"/>
          <p:cNvSpPr txBox="1"/>
          <p:nvPr>
            <p:ph idx="1" type="body"/>
          </p:nvPr>
        </p:nvSpPr>
        <p:spPr>
          <a:xfrm>
            <a:off x="0" y="1124744"/>
            <a:ext cx="3773609" cy="62373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109728" rtl="0" algn="ctr"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Циклоалканы в воде практически не растворяются. 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109728" rtl="0" algn="ctr">
              <a:spcBef>
                <a:spcPts val="300"/>
              </a:spcBef>
              <a:spcAft>
                <a:spcPts val="0"/>
              </a:spcAft>
              <a:buSzPts val="2400"/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При увеличении числа атомов углерода возрастает молярная масса, следовательно, увеличивается температура плавления.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256032" lvl="0" marL="365760" rtl="0" algn="ctr">
              <a:spcBef>
                <a:spcPts val="300"/>
              </a:spcBef>
              <a:spcAft>
                <a:spcPts val="1200"/>
              </a:spcAft>
              <a:buClr>
                <a:schemeClr val="dk1"/>
              </a:buClr>
              <a:buSzPts val="2400"/>
              <a:buFont typeface="Oswald"/>
              <a:buChar char="●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Температуры плавления и кипения некоторых циклоалканов: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28" name="Google Shape;128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56662" y="908720"/>
            <a:ext cx="5370392" cy="559034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9" name="Google Shape;129;p11"/>
          <p:cNvCxnSpPr/>
          <p:nvPr/>
        </p:nvCxnSpPr>
        <p:spPr>
          <a:xfrm flipH="1" rot="10800000">
            <a:off x="2267744" y="5445224"/>
            <a:ext cx="1224136" cy="432048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med" w="med" type="stealth"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63688" y="2700903"/>
            <a:ext cx="5228571" cy="4114286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4"/>
          <p:cNvSpPr txBox="1"/>
          <p:nvPr>
            <p:ph type="title"/>
          </p:nvPr>
        </p:nvSpPr>
        <p:spPr>
          <a:xfrm>
            <a:off x="179512" y="404664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4000"/>
              <a:buFont typeface="Book Antiqua"/>
              <a:buNone/>
            </a:pPr>
            <a:r>
              <a:rPr i="1" lang="ru-RU">
                <a:solidFill>
                  <a:srgbClr val="0C0C0C"/>
                </a:solidFill>
                <a:latin typeface="Oswald"/>
                <a:ea typeface="Oswald"/>
                <a:cs typeface="Oswald"/>
                <a:sym typeface="Oswald"/>
              </a:rPr>
              <a:t>Химические свойства </a:t>
            </a:r>
            <a:endParaRPr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36" name="Google Shape;136;p14"/>
          <p:cNvSpPr txBox="1"/>
          <p:nvPr>
            <p:ph idx="1" type="body"/>
          </p:nvPr>
        </p:nvSpPr>
        <p:spPr>
          <a:xfrm>
            <a:off x="107504" y="1412776"/>
            <a:ext cx="8229600" cy="4325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56032" lvl="0" marL="365760" rtl="0" algn="l">
              <a:spcBef>
                <a:spcPts val="0"/>
              </a:spcBef>
              <a:spcAft>
                <a:spcPts val="0"/>
              </a:spcAft>
              <a:buSzPts val="2800"/>
              <a:buFont typeface="Oswald"/>
              <a:buChar char="●"/>
            </a:pPr>
            <a:r>
              <a:rPr lang="ru-RU">
                <a:latin typeface="Oswald"/>
                <a:ea typeface="Oswald"/>
                <a:cs typeface="Oswald"/>
                <a:sym typeface="Oswald"/>
              </a:rPr>
              <a:t>Малые циклы (С3 – С4) довольно легко вступают в </a:t>
            </a:r>
            <a:endParaRPr>
              <a:latin typeface="Oswald"/>
              <a:ea typeface="Oswald"/>
              <a:cs typeface="Oswald"/>
              <a:sym typeface="Oswald"/>
            </a:endParaRPr>
          </a:p>
          <a:p>
            <a:pPr indent="-256032" lvl="0" marL="365760" rtl="0" algn="l">
              <a:spcBef>
                <a:spcPts val="1200"/>
              </a:spcBef>
              <a:spcAft>
                <a:spcPts val="1200"/>
              </a:spcAft>
              <a:buSzPts val="2800"/>
              <a:buFont typeface="Oswald"/>
              <a:buChar char="●"/>
            </a:pPr>
            <a:r>
              <a:rPr lang="ru-RU">
                <a:latin typeface="Oswald"/>
                <a:ea typeface="Oswald"/>
                <a:cs typeface="Oswald"/>
                <a:sym typeface="Oswald"/>
              </a:rPr>
              <a:t>1. реакции </a:t>
            </a:r>
            <a:r>
              <a:rPr b="1" lang="ru-RU">
                <a:latin typeface="Oswald"/>
                <a:ea typeface="Oswald"/>
                <a:cs typeface="Oswald"/>
                <a:sym typeface="Oswald"/>
              </a:rPr>
              <a:t>гидрирования</a:t>
            </a:r>
            <a:r>
              <a:rPr lang="ru-RU">
                <a:latin typeface="Oswald"/>
                <a:ea typeface="Oswald"/>
                <a:cs typeface="Oswald"/>
                <a:sym typeface="Oswald"/>
              </a:rPr>
              <a:t>, циклоалкан присоединяет </a:t>
            </a:r>
            <a:r>
              <a:rPr b="1" lang="ru-RU">
                <a:latin typeface="Oswald"/>
                <a:ea typeface="Oswald"/>
                <a:cs typeface="Oswald"/>
                <a:sym typeface="Oswald"/>
              </a:rPr>
              <a:t>галогены и галогеноводороды</a:t>
            </a:r>
            <a:r>
              <a:rPr lang="ru-RU">
                <a:latin typeface="Oswald"/>
                <a:ea typeface="Oswald"/>
                <a:cs typeface="Oswald"/>
                <a:sym typeface="Oswald"/>
              </a:rPr>
              <a:t>:</a:t>
            </a:r>
            <a:endParaRPr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37" name="Google Shape;137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505475"/>
            <a:ext cx="9082174" cy="63525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9"/>
          <p:cNvSpPr txBox="1"/>
          <p:nvPr>
            <p:ph type="title"/>
          </p:nvPr>
        </p:nvSpPr>
        <p:spPr>
          <a:xfrm>
            <a:off x="386550" y="0"/>
            <a:ext cx="84807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4000"/>
              <a:buFont typeface="Book Antiqua"/>
              <a:buNone/>
            </a:pPr>
            <a:r>
              <a:rPr lang="ru-RU">
                <a:latin typeface="Oswald"/>
                <a:ea typeface="Oswald"/>
                <a:cs typeface="Oswald"/>
                <a:sym typeface="Oswald"/>
              </a:rPr>
              <a:t>ДЛЯ ЦИКЛОАЛКАНОВ ХАРАКТЕРНА </a:t>
            </a:r>
            <a:endParaRPr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4000"/>
              <a:buFont typeface="Book Antiqua"/>
              <a:buNone/>
            </a:pPr>
            <a:r>
              <a:rPr lang="ru-RU">
                <a:latin typeface="Oswald"/>
                <a:ea typeface="Oswald"/>
                <a:cs typeface="Oswald"/>
                <a:sym typeface="Oswald"/>
              </a:rPr>
              <a:t>С</a:t>
            </a:r>
            <a:r>
              <a:rPr lang="ru-RU">
                <a:latin typeface="Oswald"/>
                <a:ea typeface="Oswald"/>
                <a:cs typeface="Oswald"/>
                <a:sym typeface="Oswald"/>
              </a:rPr>
              <a:t>труктурная </a:t>
            </a:r>
            <a:r>
              <a:rPr lang="ru-RU">
                <a:latin typeface="Oswald"/>
                <a:ea typeface="Oswald"/>
                <a:cs typeface="Oswald"/>
                <a:sym typeface="Oswald"/>
              </a:rPr>
              <a:t>изомерия</a:t>
            </a:r>
            <a:r>
              <a:rPr lang="ru-RU">
                <a:latin typeface="Oswald"/>
                <a:ea typeface="Oswald"/>
                <a:cs typeface="Oswald"/>
                <a:sym typeface="Oswald"/>
              </a:rPr>
              <a:t> (изомерия углеродного скелета)</a:t>
            </a:r>
            <a:endParaRPr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43" name="Google Shape;143;p19"/>
          <p:cNvSpPr txBox="1"/>
          <p:nvPr>
            <p:ph idx="1" type="body"/>
          </p:nvPr>
        </p:nvSpPr>
        <p:spPr>
          <a:xfrm>
            <a:off x="258254" y="1737337"/>
            <a:ext cx="8229600" cy="4325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30632" lvl="0" marL="365760" rtl="0" algn="l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2400"/>
              <a:buFont typeface="Oswald"/>
              <a:buChar char="●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1. Изомерия 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углеродного 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скелета: 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44" name="Google Shape;144;p19"/>
          <p:cNvSpPr/>
          <p:nvPr/>
        </p:nvSpPr>
        <p:spPr>
          <a:xfrm>
            <a:off x="386545" y="2739736"/>
            <a:ext cx="17787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0" lang="ru-RU" sz="28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а)</a:t>
            </a:r>
            <a:r>
              <a:rPr i="0" lang="ru-RU" sz="30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кольца</a:t>
            </a:r>
            <a:endParaRPr sz="300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45" name="Google Shape;145;p19"/>
          <p:cNvSpPr/>
          <p:nvPr/>
        </p:nvSpPr>
        <p:spPr>
          <a:xfrm>
            <a:off x="386555" y="5088625"/>
            <a:ext cx="31038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б) боковых цепей</a:t>
            </a:r>
            <a:endParaRPr sz="30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46" name="Google Shape;146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31840" y="2564904"/>
            <a:ext cx="5592883" cy="1788006"/>
          </a:xfrm>
          <a:prstGeom prst="rect">
            <a:avLst/>
          </a:prstGeom>
          <a:noFill/>
          <a:ln cap="flat" cmpd="sng" w="9525">
            <a:solidFill>
              <a:srgbClr val="C7C7C7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47" name="Google Shape;147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05287" y="4594628"/>
            <a:ext cx="5113787" cy="1930716"/>
          </a:xfrm>
          <a:prstGeom prst="rect">
            <a:avLst/>
          </a:prstGeom>
          <a:noFill/>
          <a:ln cap="flat" cmpd="sng" w="9525">
            <a:solidFill>
              <a:srgbClr val="A6A6A6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0"/>
          <p:cNvSpPr txBox="1"/>
          <p:nvPr>
            <p:ph type="title"/>
          </p:nvPr>
        </p:nvSpPr>
        <p:spPr>
          <a:xfrm>
            <a:off x="107504" y="620688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109728" rtl="0" algn="l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800"/>
              <a:buFont typeface="Times New Roman"/>
              <a:buNone/>
            </a:pPr>
            <a:r>
              <a:rPr lang="ru-RU" sz="2800">
                <a:solidFill>
                  <a:srgbClr val="0C0C0C"/>
                </a:solidFill>
                <a:latin typeface="Oswald"/>
                <a:ea typeface="Oswald"/>
                <a:cs typeface="Oswald"/>
                <a:sym typeface="Oswald"/>
              </a:rPr>
              <a:t>2. Изомерия положения заместителей в кольце: </a:t>
            </a:r>
            <a:endParaRPr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53" name="Google Shape;153;p20"/>
          <p:cNvSpPr txBox="1"/>
          <p:nvPr>
            <p:ph idx="1" type="body"/>
          </p:nvPr>
        </p:nvSpPr>
        <p:spPr>
          <a:xfrm>
            <a:off x="179512" y="3728685"/>
            <a:ext cx="8352928" cy="15888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109728" rtl="0" algn="l">
              <a:spcBef>
                <a:spcPts val="0"/>
              </a:spcBef>
              <a:spcAft>
                <a:spcPts val="1200"/>
              </a:spcAft>
              <a:buSzPts val="2800"/>
              <a:buNone/>
            </a:pPr>
            <a:r>
              <a:rPr lang="ru-RU" sz="2400">
                <a:solidFill>
                  <a:srgbClr val="0C0C0C"/>
                </a:solidFill>
                <a:latin typeface="Oswald"/>
                <a:ea typeface="Oswald"/>
                <a:cs typeface="Oswald"/>
                <a:sym typeface="Oswald"/>
              </a:rPr>
              <a:t>3. Межклассовая изомерия с </a:t>
            </a:r>
            <a:r>
              <a:rPr b="1" lang="ru-RU" sz="2400">
                <a:solidFill>
                  <a:srgbClr val="0C0C0C"/>
                </a:solidFill>
                <a:latin typeface="Oswald"/>
                <a:ea typeface="Oswald"/>
                <a:cs typeface="Oswald"/>
                <a:sym typeface="Oswald"/>
              </a:rPr>
              <a:t>алкенами: </a:t>
            </a:r>
            <a:endParaRPr b="1" sz="24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54" name="Google Shape;154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5561" y="1556792"/>
            <a:ext cx="5944129" cy="2171893"/>
          </a:xfrm>
          <a:prstGeom prst="rect">
            <a:avLst/>
          </a:prstGeom>
          <a:noFill/>
          <a:ln cap="flat" cmpd="sng" w="9525">
            <a:solidFill>
              <a:srgbClr val="A6A6A6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55" name="Google Shape;155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25561" y="4509120"/>
            <a:ext cx="5903096" cy="1952678"/>
          </a:xfrm>
          <a:prstGeom prst="rect">
            <a:avLst/>
          </a:prstGeom>
          <a:noFill/>
          <a:ln cap="flat" cmpd="sng" w="9525">
            <a:solidFill>
              <a:srgbClr val="A6A6A6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1"/>
          <p:cNvSpPr txBox="1"/>
          <p:nvPr>
            <p:ph type="title"/>
          </p:nvPr>
        </p:nvSpPr>
        <p:spPr>
          <a:xfrm>
            <a:off x="179512" y="620688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4000"/>
              <a:buFont typeface="Times New Roman"/>
              <a:buNone/>
            </a:pPr>
            <a:r>
              <a:rPr b="1" lang="ru-RU">
                <a:solidFill>
                  <a:srgbClr val="0C0C0C"/>
                </a:solidFill>
                <a:latin typeface="Oswald"/>
                <a:ea typeface="Oswald"/>
                <a:cs typeface="Oswald"/>
                <a:sym typeface="Oswald"/>
              </a:rPr>
              <a:t>Получение циклоалканов</a:t>
            </a:r>
            <a:br>
              <a:rPr b="1" lang="ru-RU">
                <a:solidFill>
                  <a:srgbClr val="0C0C0C"/>
                </a:solidFill>
                <a:latin typeface="Oswald"/>
                <a:ea typeface="Oswald"/>
                <a:cs typeface="Oswald"/>
                <a:sym typeface="Oswald"/>
              </a:rPr>
            </a:br>
            <a:endParaRPr b="1">
              <a:solidFill>
                <a:srgbClr val="0C0C0C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61" name="Google Shape;161;p21"/>
          <p:cNvSpPr txBox="1"/>
          <p:nvPr>
            <p:ph idx="1" type="body"/>
          </p:nvPr>
        </p:nvSpPr>
        <p:spPr>
          <a:xfrm>
            <a:off x="179512" y="1340768"/>
            <a:ext cx="8229600" cy="4325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1. Циклоалканы содержатся в значительных количествах в нефтяных местрождениях некоторых месторождений (отсюда произошло одно из их названий – нафтены). При переработке 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нефти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выделяют главным образом циклоалканы С5 - С7. 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300"/>
              </a:spcBef>
              <a:spcAft>
                <a:spcPts val="120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2. Действие активных металлов на 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дигалогензамещенные алканы (реакция Вюрца)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приводит к образованию различных циклоалканов: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62" name="Google Shape;162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8977" y="4435916"/>
            <a:ext cx="7604129" cy="11344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Google Shape;167;p2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81641" y="1449416"/>
            <a:ext cx="5958900" cy="4851900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22"/>
          <p:cNvSpPr txBox="1"/>
          <p:nvPr>
            <p:ph type="title"/>
          </p:nvPr>
        </p:nvSpPr>
        <p:spPr>
          <a:xfrm>
            <a:off x="399003" y="278845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2800"/>
              <a:buFont typeface="Times New Roman"/>
              <a:buNone/>
            </a:pPr>
            <a:r>
              <a:rPr lang="ru-RU" sz="2800">
                <a:solidFill>
                  <a:srgbClr val="0C0C0C"/>
                </a:solidFill>
                <a:latin typeface="Oswald"/>
                <a:ea typeface="Oswald"/>
                <a:cs typeface="Oswald"/>
                <a:sym typeface="Oswald"/>
              </a:rPr>
              <a:t>3. Циклогексан и его алкильные производные получают гидрированием </a:t>
            </a:r>
            <a:r>
              <a:rPr b="1" lang="ru-RU" sz="2800">
                <a:solidFill>
                  <a:srgbClr val="0C0C0C"/>
                </a:solidFill>
                <a:latin typeface="Oswald"/>
                <a:ea typeface="Oswald"/>
                <a:cs typeface="Oswald"/>
                <a:sym typeface="Oswald"/>
              </a:rPr>
              <a:t>бензола</a:t>
            </a:r>
            <a:r>
              <a:rPr lang="ru-RU" sz="2800">
                <a:solidFill>
                  <a:srgbClr val="0C0C0C"/>
                </a:solidFill>
                <a:latin typeface="Oswald"/>
                <a:ea typeface="Oswald"/>
                <a:cs typeface="Oswald"/>
                <a:sym typeface="Oswald"/>
              </a:rPr>
              <a:t> и его гомологов, являющихся продуктами нефтепереработки</a:t>
            </a:r>
            <a:endParaRPr sz="3200">
              <a:solidFill>
                <a:srgbClr val="0C0C0C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3"/>
          <p:cNvSpPr txBox="1"/>
          <p:nvPr>
            <p:ph type="title"/>
          </p:nvPr>
        </p:nvSpPr>
        <p:spPr>
          <a:xfrm>
            <a:off x="323528" y="548680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4000"/>
              <a:buFont typeface="Times New Roman"/>
              <a:buNone/>
            </a:pPr>
            <a:r>
              <a:rPr b="1" lang="ru-RU">
                <a:solidFill>
                  <a:srgbClr val="0C0C0C"/>
                </a:solidFill>
                <a:latin typeface="Oswald"/>
                <a:ea typeface="Oswald"/>
                <a:cs typeface="Oswald"/>
                <a:sym typeface="Oswald"/>
              </a:rPr>
              <a:t>Применение</a:t>
            </a:r>
            <a:endParaRPr b="1">
              <a:solidFill>
                <a:srgbClr val="0C0C0C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74" name="Google Shape;174;p23"/>
          <p:cNvSpPr txBox="1"/>
          <p:nvPr>
            <p:ph idx="1" type="body"/>
          </p:nvPr>
        </p:nvSpPr>
        <p:spPr>
          <a:xfrm>
            <a:off x="179512" y="1556792"/>
            <a:ext cx="8363272" cy="4729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30632" lvl="0" marL="36576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Char char="●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Из циклоалканов практическое значение имеют циклогексан, метилциклогексан и некоторые другие. 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230632" lvl="0" marL="36576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Char char="●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В процессе ароматизации нефти эти соединения превращаются в бензол, толуол и др. вещества, которые широко используют для синтеза красителей, медикаментов и т.д.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230632" lvl="0" marL="365760" rtl="0" algn="l">
              <a:spcBef>
                <a:spcPts val="300"/>
              </a:spcBef>
              <a:spcAft>
                <a:spcPts val="1200"/>
              </a:spcAft>
              <a:buClr>
                <a:schemeClr val="dk1"/>
              </a:buClr>
              <a:buSzPts val="2400"/>
              <a:buFont typeface="Oswald"/>
              <a:buChar char="●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Циклопропан используется в медицинской практике в качестве ингаляционного анестезирующего средства.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f12091a1e6_0_108"/>
          <p:cNvSpPr txBox="1"/>
          <p:nvPr>
            <p:ph type="title"/>
          </p:nvPr>
        </p:nvSpPr>
        <p:spPr>
          <a:xfrm>
            <a:off x="628650" y="365125"/>
            <a:ext cx="7886700" cy="7734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ru-RU">
                <a:solidFill>
                  <a:schemeClr val="lt2"/>
                </a:solidFill>
                <a:highlight>
                  <a:schemeClr val="accent2"/>
                </a:highlight>
                <a:latin typeface="Oswald"/>
                <a:ea typeface="Oswald"/>
                <a:cs typeface="Oswald"/>
                <a:sym typeface="Oswald"/>
              </a:rPr>
              <a:t>БЛИЦ-ОПРОС</a:t>
            </a:r>
            <a:endParaRPr b="1">
              <a:solidFill>
                <a:schemeClr val="lt2"/>
              </a:solidFill>
              <a:highlight>
                <a:schemeClr val="accent2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81" name="Google Shape;181;gf12091a1e6_0_108"/>
          <p:cNvSpPr txBox="1"/>
          <p:nvPr>
            <p:ph idx="1" type="body"/>
          </p:nvPr>
        </p:nvSpPr>
        <p:spPr>
          <a:xfrm>
            <a:off x="0" y="1138525"/>
            <a:ext cx="9144000" cy="54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ЦИКЛОАЛКАНЫ (ЦИКЛОПАРАФИНЫ) В ОТЛИЧИИ АЛКАНОВ СОДЕРЖАТ ... УГЛЕРОДНЫЙ ЦИКЛ.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ОБЩАЯ ФОРМУЛА ГОМОЛОГИЧЕСКОГО РЯДА ЦИКЛОАЛКАНОВ ... 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ПРЕДСТАВИТЕЛЯМИ ЦИКЛОАЛКАНОВ ЯВЛЯЮТСЯ ... 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ФИЗИЧЕСКИЕ СВОЙСТВА ЦИКЛОАЛКАНОВ ЗАКОНОМЕРНО ИЗМЕНЯЮТСЯ С .... ИХ МОЛЕКУЛЯРНОЙ МАССЫ.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ХИМИЧЕСКИЕ СВОЙСТВА ЦИКЛОАЛКАНОВ ЗАВИСЯТ ОТ РАЗМЕРА ...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ЦИКЛОАЛКАНЫ ВСТУПАЮТ В РЕАКЦИИ 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...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ВИДЫ ИЗОМЕРИИ ЦИКЛОАЛКАНОВ 1)..., 2)..., 3)....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ЦИКЛО</a:t>
            </a: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АЛКАНЫ ПРИМЕНЯЮТ В МЕДИЦИНЕ В КАЧЕСТВЕ …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400"/>
              <a:buFont typeface="Oswald"/>
              <a:buAutoNum type="arabicPeriod"/>
            </a:pPr>
            <a:r>
              <a:rPr lang="ru-RU" sz="2400" u="sng">
                <a:solidFill>
                  <a:schemeClr val="hlink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  <a:hlinkClick r:id="rId3"/>
              </a:rPr>
              <a:t>ВЫПОЛНИТЕ ТРЕНИРОВОЧНЫЙ ТЕСТ</a:t>
            </a:r>
            <a:r>
              <a:rPr lang="ru-RU" sz="2400"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 (ССЫЛКА ТУТ)</a:t>
            </a:r>
            <a:endParaRPr sz="2400"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1905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100"/>
              </a:spcBef>
              <a:spcAft>
                <a:spcPts val="1500"/>
              </a:spcAft>
              <a:buSzPts val="1800"/>
              <a:buNone/>
            </a:pPr>
            <a:r>
              <a:t/>
            </a:r>
            <a:endParaRPr sz="2000"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15b3f614698_0_109"/>
          <p:cNvSpPr txBox="1"/>
          <p:nvPr>
            <p:ph type="ctrTitle"/>
          </p:nvPr>
        </p:nvSpPr>
        <p:spPr>
          <a:xfrm>
            <a:off x="476969" y="334885"/>
            <a:ext cx="84582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64008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Book Antiqua"/>
              <a:buNone/>
            </a:pPr>
            <a:r>
              <a:rPr b="1" lang="ru-RU" sz="1400">
                <a:latin typeface="Oswald"/>
                <a:ea typeface="Oswald"/>
                <a:cs typeface="Oswald"/>
                <a:sym typeface="Oswald"/>
              </a:rPr>
              <a:t>Государственная бюджетная профессиональная образовательная организация Департамента Здравоохранения города Москвы</a:t>
            </a:r>
            <a:br>
              <a:rPr b="1" lang="ru-RU" sz="1400">
                <a:latin typeface="Oswald"/>
                <a:ea typeface="Oswald"/>
                <a:cs typeface="Oswald"/>
                <a:sym typeface="Oswald"/>
              </a:rPr>
            </a:br>
            <a:r>
              <a:rPr b="1" lang="ru-RU" sz="1400">
                <a:latin typeface="Oswald"/>
                <a:ea typeface="Oswald"/>
                <a:cs typeface="Oswald"/>
                <a:sym typeface="Oswald"/>
              </a:rPr>
              <a:t>Медицинский колледж №6</a:t>
            </a:r>
            <a:br>
              <a:rPr b="1" lang="ru-RU" sz="1400">
                <a:latin typeface="Oswald"/>
                <a:ea typeface="Oswald"/>
                <a:cs typeface="Oswald"/>
                <a:sym typeface="Oswald"/>
              </a:rPr>
            </a:br>
            <a:endParaRPr sz="140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87" name="Google Shape;187;g15b3f614698_0_109"/>
          <p:cNvSpPr txBox="1"/>
          <p:nvPr>
            <p:ph idx="1" type="subTitle"/>
          </p:nvPr>
        </p:nvSpPr>
        <p:spPr>
          <a:xfrm>
            <a:off x="1501766" y="2027350"/>
            <a:ext cx="6408600" cy="200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/>
          </a:bodyPr>
          <a:lstStyle/>
          <a:p>
            <a:pPr indent="0" lvl="0" marL="64008" rtl="0" algn="l"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b="1" i="1" lang="ru-RU" sz="60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ТЕРИЯ № </a:t>
            </a:r>
            <a:r>
              <a:rPr lang="ru-RU" sz="755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ТЕОРИЯ 7</a:t>
            </a:r>
            <a:endParaRPr sz="755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64008" rtl="0" algn="l"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b="1" i="1" lang="ru-RU" sz="600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8 </a:t>
            </a:r>
            <a:r>
              <a:rPr b="1" lang="ru-RU" sz="6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ТЕМА: Циклоалканы</a:t>
            </a:r>
            <a:endParaRPr b="1" sz="60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88" name="Google Shape;188;g15b3f614698_0_109"/>
          <p:cNvSpPr txBox="1"/>
          <p:nvPr/>
        </p:nvSpPr>
        <p:spPr>
          <a:xfrm>
            <a:off x="4971325" y="5244900"/>
            <a:ext cx="3000000" cy="13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208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ПОДГОТОВИЛА ПАШЕДКО О.В.</a:t>
            </a:r>
            <a:endParaRPr sz="2400">
              <a:solidFill>
                <a:srgbClr val="888888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208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2021 Г.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89" name="Google Shape;189;g15b3f614698_0_10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4184350"/>
            <a:ext cx="5138675" cy="22302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5b3f614698_0_52"/>
          <p:cNvSpPr txBox="1"/>
          <p:nvPr>
            <p:ph idx="1" type="body"/>
          </p:nvPr>
        </p:nvSpPr>
        <p:spPr>
          <a:xfrm>
            <a:off x="457200" y="3089000"/>
            <a:ext cx="82296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СТУДЕНТ ДОЛЖЕН ЗНАТЬ: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294132" lvl="0" marL="36576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Гомологический ряд и номенклатура циклоалканов. 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294132" lvl="0" marL="36576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Изомерия циклоалканов.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294132" lvl="0" marL="36576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Получение.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294132" lvl="0" marL="36576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Физические свойства циклоалканов.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294132" lvl="0" marL="36576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Химические свойства циклоалканов.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just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523"/>
              <a:buNone/>
            </a:pPr>
            <a:r>
              <a:t/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523"/>
              <a:buNone/>
            </a:pPr>
            <a:r>
              <a:t/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855"/>
              <a:buNone/>
            </a:pPr>
            <a:r>
              <a:t/>
            </a:r>
            <a:endParaRPr sz="1710"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70" name="Google Shape;70;g15b3f614698_0_52"/>
          <p:cNvSpPr txBox="1"/>
          <p:nvPr/>
        </p:nvSpPr>
        <p:spPr>
          <a:xfrm>
            <a:off x="114750" y="518825"/>
            <a:ext cx="89145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Цели и задачи:</a:t>
            </a:r>
            <a:endParaRPr b="1"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изучить информацию по теме занятия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План занятия:</a:t>
            </a:r>
            <a:endParaRPr b="1"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Повторение темы предыдущего занятия, блиц-опрос, тестовые задания.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Изучение темы, основных понятий.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Рефлексия, опрос, выполнение заданий, домашнее задание.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5b3f614698_0_116"/>
          <p:cNvSpPr txBox="1"/>
          <p:nvPr>
            <p:ph type="title"/>
          </p:nvPr>
        </p:nvSpPr>
        <p:spPr>
          <a:xfrm>
            <a:off x="543750" y="148150"/>
            <a:ext cx="7886700" cy="7734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ru-RU">
                <a:solidFill>
                  <a:schemeClr val="lt2"/>
                </a:solidFill>
                <a:highlight>
                  <a:srgbClr val="ED7D31"/>
                </a:highlight>
                <a:latin typeface="Oswald"/>
                <a:ea typeface="Oswald"/>
                <a:cs typeface="Oswald"/>
                <a:sym typeface="Oswald"/>
              </a:rPr>
              <a:t>БЛИЦ-ОПРОС ПОВТОРЕНИЕ</a:t>
            </a:r>
            <a:endParaRPr b="1">
              <a:solidFill>
                <a:schemeClr val="lt2"/>
              </a:solidFill>
              <a:highlight>
                <a:srgbClr val="ED7D31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77" name="Google Shape;77;g15b3f614698_0_116"/>
          <p:cNvSpPr txBox="1"/>
          <p:nvPr>
            <p:ph idx="1" type="body"/>
          </p:nvPr>
        </p:nvSpPr>
        <p:spPr>
          <a:xfrm>
            <a:off x="103775" y="921550"/>
            <a:ext cx="9144000" cy="52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СПОСОБЫ ПОЛУЧЕНИЯ  АЛКАНОВ ЭТО РЕАКЦИИ: ... 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ПРИ КРЕКИНГЕ Н-ПЕНТАНА ОБРАЗУЕТСЯ СМЕСЬ АЛКАНОВ …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ПОЛУЧАЮТ АЛКАНЫ С УДВОЕННЫМ ЧИСЛОМ УГЛЕРОДНЫХ АТОМОВ В ЦЕПИ РЕАКЦИЕЙ...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РЕАКЦИЯ ПОЛУЧЕНИЯ АЛКАНОВ ИЗ НЕНАСЫЩЕННЫХ УГЛЕВОДОРОДОВ ПРОТЕКАЕТ ПРИ УСЛОВИЯХ... 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ПОЛУЧАЮТ АЛКАНЫ, КОТОРЫЕ СОДЕРЖАТ НА ОДИН АТОМ УГЛЕРОДА МЕНЬШЕ ПО СРАВНЕНИЮ С ИСХОДНОЙ КАРБОНОВОЙ КИСЛОТОЙ, ИЗ...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ДЛЯ ПОЛУЧЕНИЯ МЕТАНА В ЛАБОРАТОРИИ ИСПОЛЬЗУЮТ РЕАКЦИИ ...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В ЭЛЕКТРИЧЕСКОЙ ДУГЕ МЕТАН ПОЛУЧАЮТ ИЗ...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АЛКАНЫ ПРИМЕНЯЮТ В МЕДИЦИНЕ В КАЧЕСТВЕ …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1905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100"/>
              </a:spcBef>
              <a:spcAft>
                <a:spcPts val="1500"/>
              </a:spcAft>
              <a:buSzPts val="1800"/>
              <a:buNone/>
            </a:pPr>
            <a:r>
              <a:t/>
            </a:r>
            <a:endParaRPr sz="2000"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"/>
          <p:cNvSpPr txBox="1"/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Book Antiqua"/>
              <a:buNone/>
            </a:pPr>
            <a:r>
              <a:rPr lang="ru-RU" sz="3600">
                <a:latin typeface="Oswald"/>
                <a:ea typeface="Oswald"/>
                <a:cs typeface="Oswald"/>
                <a:sym typeface="Oswald"/>
              </a:rPr>
              <a:t>ОСНОВНЫЕ ВОПРОСЫ ТЕМЫ </a:t>
            </a:r>
            <a:endParaRPr sz="3600"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Book Antiqua"/>
              <a:buNone/>
            </a:pPr>
            <a:r>
              <a:t/>
            </a:r>
            <a:endParaRPr/>
          </a:p>
        </p:txBody>
      </p:sp>
      <p:sp>
        <p:nvSpPr>
          <p:cNvPr id="83" name="Google Shape;83;p3"/>
          <p:cNvSpPr txBox="1"/>
          <p:nvPr>
            <p:ph idx="1" type="body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25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Oswald"/>
              <a:buAutoNum type="arabicPeriod"/>
            </a:pPr>
            <a:r>
              <a:rPr lang="ru-RU" sz="31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Гомологический ряд и номенклатура циклоалканов. </a:t>
            </a:r>
            <a:endParaRPr sz="31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425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Oswald"/>
              <a:buAutoNum type="arabicPeriod"/>
            </a:pPr>
            <a:r>
              <a:rPr lang="ru-RU" sz="31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Изомерия циклоалканов.</a:t>
            </a:r>
            <a:endParaRPr sz="31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425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Oswald"/>
              <a:buAutoNum type="arabicPeriod"/>
            </a:pPr>
            <a:r>
              <a:rPr lang="ru-RU" sz="31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Получение.</a:t>
            </a:r>
            <a:endParaRPr sz="31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425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Oswald"/>
              <a:buAutoNum type="arabicPeriod"/>
            </a:pPr>
            <a:r>
              <a:rPr lang="ru-RU" sz="31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Физические свойства циклоалканов.</a:t>
            </a:r>
            <a:endParaRPr sz="31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425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Oswald"/>
              <a:buAutoNum type="arabicPeriod"/>
            </a:pPr>
            <a:r>
              <a:rPr lang="ru-RU" sz="31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Х</a:t>
            </a:r>
            <a:r>
              <a:rPr lang="ru-RU" sz="31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имические свойства циклоалканов.</a:t>
            </a:r>
            <a:endParaRPr sz="31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3100">
              <a:solidFill>
                <a:schemeClr val="dk2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"/>
          <p:cNvSpPr txBox="1"/>
          <p:nvPr>
            <p:ph type="title"/>
          </p:nvPr>
        </p:nvSpPr>
        <p:spPr>
          <a:xfrm>
            <a:off x="914400" y="764704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Book Antiqua"/>
              <a:buNone/>
            </a:pPr>
            <a:r>
              <a:rPr lang="ru-RU" sz="4400">
                <a:solidFill>
                  <a:srgbClr val="002060"/>
                </a:solidFill>
                <a:latin typeface="Oswald"/>
                <a:ea typeface="Oswald"/>
                <a:cs typeface="Oswald"/>
                <a:sym typeface="Oswald"/>
              </a:rPr>
              <a:t>Циклоалканы  </a:t>
            </a:r>
            <a:r>
              <a:rPr b="1" lang="ru-RU" sz="4400">
                <a:solidFill>
                  <a:srgbClr val="002060"/>
                </a:solidFill>
                <a:latin typeface="Oswald"/>
                <a:ea typeface="Oswald"/>
                <a:cs typeface="Oswald"/>
                <a:sym typeface="Oswald"/>
              </a:rPr>
              <a:t>CnH2n</a:t>
            </a:r>
            <a:r>
              <a:rPr lang="ru-RU" sz="4400">
                <a:solidFill>
                  <a:srgbClr val="002060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endParaRPr sz="4400">
              <a:solidFill>
                <a:srgbClr val="00206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89" name="Google Shape;89;p5"/>
          <p:cNvSpPr txBox="1"/>
          <p:nvPr>
            <p:ph idx="1" type="body"/>
          </p:nvPr>
        </p:nvSpPr>
        <p:spPr>
          <a:xfrm>
            <a:off x="605200" y="1831499"/>
            <a:ext cx="8229600" cy="432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30632" lvl="0" marL="36576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Char char="●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По своим свойствам циклоалканы напоминают обычные предельные углеводороды алканы (парафины), отсюда и произошло их название – циклоалканы (циклопарафины) 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которые содержат замкнутый углеродный цикл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230632" lvl="0" marL="36576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Char char="●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Циклоалканы - это алканы, замкнутые в цикл.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3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230632" lvl="0" marL="365760" rtl="0" algn="l">
              <a:spcBef>
                <a:spcPts val="300"/>
              </a:spcBef>
              <a:spcAft>
                <a:spcPts val="1200"/>
              </a:spcAft>
              <a:buClr>
                <a:schemeClr val="dk1"/>
              </a:buClr>
              <a:buSzPts val="2400"/>
              <a:buChar char="●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Общая формула гомологического ряда циклоалканов 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CnH2n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6"/>
          <p:cNvSpPr txBox="1"/>
          <p:nvPr>
            <p:ph idx="1" type="body"/>
          </p:nvPr>
        </p:nvSpPr>
        <p:spPr>
          <a:xfrm>
            <a:off x="0" y="946009"/>
            <a:ext cx="4248600" cy="594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56032" lvl="0" marL="36576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Char char="●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Представителями циклоалканов являются циклопропан, циклобутан, циклопентан, циклогексан.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109728" rtl="0" algn="ctr">
              <a:spcBef>
                <a:spcPts val="300"/>
              </a:spcBef>
              <a:spcAft>
                <a:spcPts val="1200"/>
              </a:spcAft>
              <a:buSzPts val="2400"/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Очень часто в органической химии структурные формулы перечисленных циклоалканов изображают без символов C и H простыми 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геометрическими фигурами.</a:t>
            </a:r>
            <a:r>
              <a:rPr b="1"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b="1" sz="2400">
              <a:solidFill>
                <a:schemeClr val="dk1"/>
              </a:solidFill>
            </a:endParaRPr>
          </a:p>
        </p:txBody>
      </p:sp>
      <p:pic>
        <p:nvPicPr>
          <p:cNvPr id="95" name="Google Shape;95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83968" y="946003"/>
            <a:ext cx="4547557" cy="52565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7"/>
          <p:cNvSpPr txBox="1"/>
          <p:nvPr>
            <p:ph type="title"/>
          </p:nvPr>
        </p:nvSpPr>
        <p:spPr>
          <a:xfrm>
            <a:off x="251520" y="476672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Book Antiqua"/>
              <a:buNone/>
            </a:pPr>
            <a:r>
              <a:rPr lang="ru-RU" sz="3200">
                <a:solidFill>
                  <a:srgbClr val="002060"/>
                </a:solidFill>
                <a:latin typeface="Oswald"/>
                <a:ea typeface="Oswald"/>
                <a:cs typeface="Oswald"/>
                <a:sym typeface="Oswald"/>
              </a:rPr>
              <a:t>Номенклатура циклоалканов</a:t>
            </a:r>
            <a:endParaRPr sz="320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01" name="Google Shape;101;p7"/>
          <p:cNvSpPr txBox="1"/>
          <p:nvPr>
            <p:ph idx="1" type="body"/>
          </p:nvPr>
        </p:nvSpPr>
        <p:spPr>
          <a:xfrm>
            <a:off x="390366" y="1292642"/>
            <a:ext cx="8363400" cy="487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30632" lvl="0" marL="36576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Char char="●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По правилам международной номенклатуры в циклоалканах главной считается цепь углеродных атомов, образующих цикл.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230632" lvl="0" marL="36576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Char char="●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Название строится по названию  замкнутой цепи с добавлением приставки "цикло" . 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230632" lvl="0" marL="365760" rtl="0" algn="l">
              <a:spcBef>
                <a:spcPts val="300"/>
              </a:spcBef>
              <a:spcAft>
                <a:spcPts val="1200"/>
              </a:spcAft>
              <a:buClr>
                <a:schemeClr val="dk1"/>
              </a:buClr>
              <a:buSzPts val="2400"/>
              <a:buFont typeface="Oswald"/>
              <a:buChar char="●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При наличии в цикле заместителей нумерацию атомов углерода в кольце проводят так, чтобы ответвления получили возможно меньшие номера. 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02" name="Google Shape;102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0194" y="4780898"/>
            <a:ext cx="3096344" cy="1335987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7"/>
          <p:cNvSpPr/>
          <p:nvPr/>
        </p:nvSpPr>
        <p:spPr>
          <a:xfrm>
            <a:off x="3732113" y="4966156"/>
            <a:ext cx="47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0" lang="ru-RU" sz="3900" u="none" cap="none" strike="noStrike">
                <a:solidFill>
                  <a:srgbClr val="002060"/>
                </a:solidFill>
                <a:latin typeface="Oswald"/>
                <a:ea typeface="Oswald"/>
                <a:cs typeface="Oswald"/>
                <a:sym typeface="Oswald"/>
              </a:rPr>
              <a:t>1,2-диметилциклобутан</a:t>
            </a:r>
            <a:endParaRPr sz="2900"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8"/>
          <p:cNvSpPr txBox="1"/>
          <p:nvPr>
            <p:ph type="title"/>
          </p:nvPr>
        </p:nvSpPr>
        <p:spPr>
          <a:xfrm>
            <a:off x="323528" y="476672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4400"/>
              <a:buFont typeface="Book Antiqua"/>
              <a:buNone/>
            </a:pPr>
            <a:r>
              <a:rPr lang="ru-RU" sz="4400">
                <a:solidFill>
                  <a:srgbClr val="0C0C0C"/>
                </a:solidFill>
                <a:latin typeface="Oswald"/>
                <a:ea typeface="Oswald"/>
                <a:cs typeface="Oswald"/>
                <a:sym typeface="Oswald"/>
              </a:rPr>
              <a:t>Строение</a:t>
            </a:r>
            <a:endParaRPr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09" name="Google Shape;109;p8"/>
          <p:cNvSpPr txBox="1"/>
          <p:nvPr>
            <p:ph idx="1" type="body"/>
          </p:nvPr>
        </p:nvSpPr>
        <p:spPr>
          <a:xfrm>
            <a:off x="130187" y="1635717"/>
            <a:ext cx="8229600" cy="432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30632" lvl="0" marL="36576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Char char="●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Атомы углерода в циклоалканах, как и в алканах, находятся в 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sp3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–гибридизации и все их валентности полностью насыщены. 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109728" rtl="0" algn="ctr">
              <a:spcBef>
                <a:spcPts val="300"/>
              </a:spcBef>
              <a:spcAft>
                <a:spcPts val="1200"/>
              </a:spcAft>
              <a:buSzPts val="2800"/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Простейший циклоалкан – циклопpопан С3Н6 – представляет собой плоский трехчленный карбоцикл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10" name="Google Shape;110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9616" y="3795023"/>
            <a:ext cx="4445954" cy="27416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9"/>
          <p:cNvSpPr txBox="1"/>
          <p:nvPr>
            <p:ph type="title"/>
          </p:nvPr>
        </p:nvSpPr>
        <p:spPr>
          <a:xfrm>
            <a:off x="467550" y="256549"/>
            <a:ext cx="8229600" cy="236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4000"/>
              <a:buFont typeface="Times New Roman"/>
              <a:buNone/>
            </a:pPr>
            <a:r>
              <a:rPr lang="ru-RU">
                <a:latin typeface="Oswald"/>
                <a:ea typeface="Oswald"/>
                <a:cs typeface="Oswald"/>
                <a:sym typeface="Oswald"/>
              </a:rPr>
              <a:t>Остальные циклы имеют неплоское строение вследствие стремления атомов углерода к образованию тетраэдрических валентных углов</a:t>
            </a:r>
            <a:endParaRPr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16" name="Google Shape;116;p9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7561" y="2796975"/>
            <a:ext cx="8541000" cy="309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2017-05-23T01:40:08Z</dcterms:created>
  <dc:creator>Andres Karapetyan</dc:creator>
</cp:coreProperties>
</file>