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6858000" cx="9144000"/>
  <p:notesSz cx="6858000" cy="9144000"/>
  <p:embeddedFontLst>
    <p:embeddedFont>
      <p:font typeface="Oswald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3BB3952-9EFE-4D71-B3DF-A27F1080E8A8}">
  <a:tblStyle styleId="{03BB3952-9EFE-4D71-B3DF-A27F1080E8A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regular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Oswald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ee4164408d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ee416440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ee4164408d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badbca4bb_0_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ebadbca4b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ebadbca4bb_0_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fbd54187c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efbd5418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efbd54187c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fbd54187c_0_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efbd54187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efbd54187c_0_1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fbd54187c_0_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efbd54187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efbd54187c_0_3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fbd54187c_0_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fbd54187c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gefbd54187c_0_3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f2fffbce5a_0_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f2fffbce5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f2fffbce5a_0_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1500">
        <p:fade thruBlk="1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multiurok.ru/files/alghoritm-rieshieniia-raschietnykh-zadach-na-vyvod.html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onlinetestpad.com/mvipzlg6e625a" TargetMode="External"/><Relationship Id="rId4" Type="http://schemas.openxmlformats.org/officeDocument/2006/relationships/hyperlink" Target="https://onlinetestpad.com/mvipzlg6e625a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/>
          <p:nvPr>
            <p:ph type="ctrTitle"/>
          </p:nvPr>
        </p:nvSpPr>
        <p:spPr>
          <a:xfrm>
            <a:off x="539552" y="2636912"/>
            <a:ext cx="8023230" cy="2376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ТЕОРИЯ </a:t>
            </a:r>
            <a:r>
              <a:rPr b="1" lang="ru-RU" sz="2800">
                <a:latin typeface="Oswald"/>
                <a:ea typeface="Oswald"/>
                <a:cs typeface="Oswald"/>
                <a:sym typeface="Oswald"/>
              </a:rPr>
              <a:t>9</a:t>
            </a:r>
            <a:br>
              <a:rPr b="1" lang="ru-RU" sz="2800">
                <a:latin typeface="Oswald"/>
                <a:ea typeface="Oswald"/>
                <a:cs typeface="Oswald"/>
                <a:sym typeface="Oswald"/>
              </a:rPr>
            </a:br>
            <a:r>
              <a:rPr b="1" lang="ru-RU" sz="2800"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-RU" sz="2800"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3600">
                <a:latin typeface="Oswald"/>
                <a:ea typeface="Oswald"/>
                <a:cs typeface="Oswald"/>
                <a:sym typeface="Oswald"/>
              </a:rPr>
              <a:t>Определение молекулярной формулы органического вещества по данным его анализа</a:t>
            </a:r>
            <a:r>
              <a:rPr lang="ru-RU" sz="1900">
                <a:solidFill>
                  <a:srgbClr val="231F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-RU" sz="1200">
                <a:solidFill>
                  <a:srgbClr val="231F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br>
              <a:rPr lang="ru-RU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br>
              <a:rPr lang="ru-RU" sz="28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</a:br>
            <a:br>
              <a:rPr lang="ru-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9" name="Google Shape;89;p13"/>
          <p:cNvSpPr txBox="1"/>
          <p:nvPr>
            <p:ph idx="1" type="subTitle"/>
          </p:nvPr>
        </p:nvSpPr>
        <p:spPr>
          <a:xfrm>
            <a:off x="1462150" y="120222"/>
            <a:ext cx="6480600" cy="16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b="1" lang="ru-RU"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>
                <a:latin typeface="Oswald"/>
                <a:ea typeface="Oswald"/>
                <a:cs typeface="Oswald"/>
                <a:sym typeface="Oswald"/>
              </a:rPr>
            </a:br>
            <a:r>
              <a:rPr b="1" lang="ru-RU"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>
                <a:latin typeface="Oswald"/>
                <a:ea typeface="Oswald"/>
                <a:cs typeface="Oswald"/>
                <a:sym typeface="Oswald"/>
              </a:rPr>
            </a:br>
            <a:r>
              <a:rPr b="1" lang="ru-RU"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>
                <a:latin typeface="Oswald"/>
                <a:ea typeface="Oswald"/>
                <a:cs typeface="Oswald"/>
                <a:sym typeface="Oswald"/>
              </a:rPr>
            </a:br>
            <a:r>
              <a:rPr lang="ru-RU">
                <a:latin typeface="Oswald"/>
                <a:ea typeface="Oswald"/>
                <a:cs typeface="Oswald"/>
                <a:sym typeface="Oswald"/>
              </a:rPr>
              <a:t>ОУДП.</a:t>
            </a:r>
            <a:r>
              <a:rPr b="1" lang="ru-RU">
                <a:latin typeface="Oswald"/>
                <a:ea typeface="Oswald"/>
                <a:cs typeface="Oswald"/>
                <a:sym typeface="Oswald"/>
              </a:rPr>
              <a:t>02 ХИМИЯ</a:t>
            </a:r>
            <a:endParaRPr sz="280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5292374" y="5517225"/>
            <a:ext cx="3232200" cy="6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-448310" lvl="0" marL="51435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7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72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72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2021 Г.</a:t>
            </a:r>
            <a:endParaRPr sz="72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idx="1" type="body"/>
          </p:nvPr>
        </p:nvSpPr>
        <p:spPr>
          <a:xfrm>
            <a:off x="461025" y="476675"/>
            <a:ext cx="8431500" cy="59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7145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None/>
            </a:pPr>
            <a:r>
              <a:rPr b="1" lang="ru-RU" sz="26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РЕШЕНИЕ ЗАДАЧИ 1: </a:t>
            </a:r>
            <a:r>
              <a:rPr lang="ru-RU" sz="26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анализ показал, что вещество является углеводородом C</a:t>
            </a: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x</a:t>
            </a:r>
            <a:r>
              <a:rPr lang="ru-RU" sz="26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y</a:t>
            </a:r>
            <a:r>
              <a:rPr lang="ru-RU" sz="26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в котором массовые доли углерода и водорода соответственно равны 0,8 и 0,2 (80% и 20%). Чтобы определить соотношение атомов элементов, достаточно определить их количества вещества (число молей) ПО ФОРМУЛЕ:</a:t>
            </a:r>
            <a:endParaRPr b="1" sz="4600">
              <a:solidFill>
                <a:srgbClr val="06080A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5" name="Google Shape;14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6825" y="2638625"/>
            <a:ext cx="5732800" cy="37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251520" y="620688"/>
            <a:ext cx="8435280" cy="5809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17145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550" u="sng">
                <a:solidFill>
                  <a:schemeClr val="hlink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Таким образом,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CH</a:t>
            </a:r>
            <a:r>
              <a:rPr b="1"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является 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простейшей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формулой данного вещества. </a:t>
            </a:r>
            <a:endParaRPr sz="255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Char char="•"/>
            </a:pP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Соотношению атомов C и H, равному 1 : 3, соответствует бесчисленное количество формул: C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6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C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9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C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12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и т.д., но из этого ряда только одна формула является молекулярной для данного вещества, т.е. отражающей истинное количество атомов в его молекуле. </a:t>
            </a:r>
            <a:endParaRPr sz="255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Char char="•"/>
            </a:pP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Чтобы вычислить молекулярную формулу, кроме количественного состава вещества, необходимо знать его 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молекулярную массу.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sz="255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swald"/>
              <a:buChar char="•"/>
            </a:pP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определения этой величины часто используется значение относительной плотности газа D. Так, для вышеприведенного случая D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H2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= 15.</a:t>
            </a:r>
            <a:endParaRPr sz="255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Тогда M(C</a:t>
            </a:r>
            <a:r>
              <a:rPr b="1"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x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="1"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y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) = 15 M(H</a:t>
            </a:r>
            <a:r>
              <a:rPr b="1"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) = 15•2 г/моль = 30 г/моль.</a:t>
            </a:r>
            <a:endParaRPr b="1" sz="255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Поскольку M(CH</a:t>
            </a:r>
            <a:r>
              <a:rPr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) = 15, то для соответствия с истинной молекулярной массой необходимо удвоить индексы в формуле. Следовательно, молекулярная формула вещества: 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b="1"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1"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="1" lang="ru-RU" sz="23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6</a:t>
            </a:r>
            <a:r>
              <a:rPr lang="ru-RU" sz="255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4300">
              <a:latin typeface="Oswald"/>
              <a:ea typeface="Oswald"/>
              <a:cs typeface="Oswald"/>
              <a:sym typeface="Oswald"/>
            </a:endParaRPr>
          </a:p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t/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idx="1" type="body"/>
          </p:nvPr>
        </p:nvSpPr>
        <p:spPr>
          <a:xfrm>
            <a:off x="811625" y="433450"/>
            <a:ext cx="7755900" cy="53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58102" lvl="0" marL="17145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Определение формул веществ по продуктам сгорания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-58102" lvl="0" marL="17145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 задачах на сгорание количества веществ элементов, входящих в исследуемое вещество, определяют по объёмам и массам продуктов сгорания — углекислого газа, воды, азота и других. Остальное решение — такое же, как и в первом типе задач.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800"/>
              <a:buFont typeface="Oswald"/>
              <a:buNone/>
            </a:pPr>
            <a:r>
              <a:rPr b="1" lang="ru-RU" sz="28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Пример ЗАДАЧА 2</a:t>
            </a:r>
            <a:br>
              <a:rPr lang="ru-RU" sz="28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448 мл (н. у.) газообразного предельного нециклического углеводорода сожгли, и продукты реакции пропустили через избыток известковой воды, при этом образовалось </a:t>
            </a:r>
            <a:r>
              <a:rPr lang="ru-RU" sz="2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8 г</a:t>
            </a:r>
            <a:r>
              <a:rPr lang="ru-RU" sz="2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осадка. </a:t>
            </a:r>
            <a:endParaRPr sz="2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286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800"/>
              <a:buFont typeface="Oswald"/>
              <a:buNone/>
            </a:pPr>
            <a:r>
              <a:rPr b="1" lang="ru-RU" sz="2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Какой углеводород был взят?</a:t>
            </a:r>
            <a:endParaRPr b="1" sz="2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58102" lvl="0" marL="171450" rtl="0" algn="ctr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t/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/>
        </p:nvSpPr>
        <p:spPr>
          <a:xfrm>
            <a:off x="225075" y="291275"/>
            <a:ext cx="8790900" cy="7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8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Решение примера ЗАДАЧА 2.</a:t>
            </a:r>
            <a:endParaRPr sz="18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Общая формула газообразного предельного нециклического углеводорода (алкана) — </a:t>
            </a:r>
            <a:r>
              <a:rPr b="1"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CnH2n+2</a:t>
            </a:r>
            <a:br>
              <a:rPr b="1"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Тогда схема реакции сгорания выглядит так: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33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lang="ru-RU" sz="23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nH2n+2  +(1,5n+0,5)</a:t>
            </a:r>
            <a:r>
              <a:rPr lang="ru-RU" sz="39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23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 =</a:t>
            </a:r>
            <a:r>
              <a:rPr lang="ru-RU" sz="2300" u="sng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3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co</a:t>
            </a:r>
            <a:r>
              <a:rPr lang="ru-RU" sz="23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2+(n+1)</a:t>
            </a:r>
            <a:r>
              <a:rPr lang="ru-RU" sz="29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lang="ru-RU" sz="23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3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</a:t>
            </a:r>
            <a:r>
              <a:rPr lang="ru-RU" sz="23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+Q</a:t>
            </a:r>
            <a:endParaRPr sz="23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 сгорании 1 моль алкана выделится n моль углекислого газа.</a:t>
            </a:r>
            <a:br>
              <a:rPr lang="ru-RU" sz="18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вещества алкана находим по его объёму (не забудьте перевести миллилитры в литры!):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ν(CnH2n+2) = 0,488 / 22,4 = 0,02 моль.</a:t>
            </a:r>
            <a:endParaRPr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 пропускании углекислого газа через известковую воду Са(ОН)2 выпадает осадок карбоната кальция: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СО2 + Са(ОН)2 = СаСО3     + Н2О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Масса осадка карбоната кальция — </a:t>
            </a:r>
            <a:r>
              <a:rPr b="1"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8 </a:t>
            </a: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г, молярная масса карбоната кальция 100 г/моль.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Значит, его количество вещества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ν(СаСО3) = 8 / 100 = 0,08 моль.</a:t>
            </a:r>
            <a:b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вещества углекислого газа тоже 0,08 моль.</a:t>
            </a:r>
            <a:endParaRPr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AutoNum type="arabicPeriod"/>
            </a:pPr>
            <a:r>
              <a:rPr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Количество углекислого газа в 4 раза больше чем алкана, значит формула алкана С4Н10.</a:t>
            </a:r>
            <a:endParaRPr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1663700" rtl="0" algn="r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Ответ: С4Н10</a:t>
            </a:r>
            <a:endParaRPr b="1"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62" name="Google Shape;162;p25"/>
          <p:cNvCxnSpPr/>
          <p:nvPr/>
        </p:nvCxnSpPr>
        <p:spPr>
          <a:xfrm>
            <a:off x="2845200" y="4356250"/>
            <a:ext cx="17100" cy="376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idx="1" type="body"/>
          </p:nvPr>
        </p:nvSpPr>
        <p:spPr>
          <a:xfrm>
            <a:off x="628650" y="234175"/>
            <a:ext cx="7886700" cy="5942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300"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3300"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Font typeface="Oswald"/>
              <a:buChar char="•"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Молекулярную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формулу органического вещества. 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3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300">
                <a:latin typeface="Oswald"/>
                <a:ea typeface="Oswald"/>
                <a:cs typeface="Oswald"/>
                <a:sym typeface="Oswald"/>
              </a:rPr>
              <a:t>СТУДЕНТ ДОЛЖЕН УМЕТЬ:</a:t>
            </a:r>
            <a:endParaRPr sz="3300"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Font typeface="Oswald"/>
              <a:buChar char="•"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Решать задачи на вывод молекулярной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формулы органического вещества. 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-42545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Font typeface="Oswald"/>
              <a:buChar char="•"/>
            </a:pP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Определять молекулярную формулу органического вещества по продуктам сгорания.</a:t>
            </a:r>
            <a:endParaRPr b="1" sz="2900">
              <a:solidFill>
                <a:srgbClr val="FF0000"/>
              </a:solidFill>
              <a:highlight>
                <a:srgbClr val="F8F8F8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>
            <p:ph type="title"/>
          </p:nvPr>
        </p:nvSpPr>
        <p:spPr>
          <a:xfrm>
            <a:off x="370625" y="179775"/>
            <a:ext cx="8144700" cy="839700"/>
          </a:xfrm>
          <a:prstGeom prst="rect">
            <a:avLst/>
          </a:prstGeom>
          <a:solidFill>
            <a:schemeClr val="accent2"/>
          </a:solidFill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КОНТРОЛЬНЫЙ ТЕСТ ПО ТЕМЕ: 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Oswald"/>
                <a:ea typeface="Oswald"/>
                <a:cs typeface="Oswald"/>
                <a:sym typeface="Oswald"/>
              </a:rPr>
              <a:t>“АЛКАНЫ. ЦИКЛОАЛКАНЫ”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258125" y="1253400"/>
            <a:ext cx="8369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ПРОЙДИТЕ  ПО ССЫЛКЕ И РЕШИТЕ КОНТРОЛЬНЫЙ ТЕСТ.</a:t>
            </a:r>
            <a:endParaRPr sz="3900">
              <a:solidFill>
                <a:srgbClr val="06080A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9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4"/>
              </a:rPr>
              <a:t>ЖЕЛАЮ УСПЕХА!</a:t>
            </a:r>
            <a:endParaRPr sz="3900">
              <a:solidFill>
                <a:srgbClr val="06080A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16"/>
          <p:cNvGraphicFramePr/>
          <p:nvPr/>
        </p:nvGraphicFramePr>
        <p:xfrm>
          <a:off x="691350" y="2337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{03BB3952-9EFE-4D71-B3DF-A27F1080E8A8}</a:tableStyleId>
              </a:tblPr>
              <a:tblGrid>
                <a:gridCol w="4621125"/>
                <a:gridCol w="3385975"/>
              </a:tblGrid>
              <a:tr h="13031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40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Молекулярная формула</a:t>
                      </a:r>
                      <a:endParaRPr b="1" sz="40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4900">
                          <a:solidFill>
                            <a:srgbClr val="76A900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C2H2</a:t>
                      </a:r>
                      <a:endParaRPr b="1" sz="4900">
                        <a:solidFill>
                          <a:srgbClr val="76A900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12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Электронная формула (точки)</a:t>
                      </a:r>
                      <a:endParaRPr sz="22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100">
                          <a:solidFill>
                            <a:srgbClr val="76A900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H:C:::C:H</a:t>
                      </a:r>
                      <a:endParaRPr sz="3100">
                        <a:solidFill>
                          <a:srgbClr val="76A900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41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Структурная формула (палочки)</a:t>
                      </a:r>
                      <a:endParaRPr sz="22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100">
                          <a:solidFill>
                            <a:srgbClr val="76A900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H−C≡C−H</a:t>
                      </a:r>
                      <a:endParaRPr sz="3100">
                        <a:solidFill>
                          <a:srgbClr val="76A900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58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2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Сокращённая структурная формула </a:t>
                      </a:r>
                      <a:r>
                        <a:rPr lang="ru-RU" sz="2200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(палочки)</a:t>
                      </a:r>
                      <a:r>
                        <a:rPr lang="ru-RU" sz="22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 (водород и углерод стоят вместе)</a:t>
                      </a:r>
                      <a:endParaRPr sz="22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3100">
                          <a:solidFill>
                            <a:srgbClr val="76A900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HC≡CH</a:t>
                      </a:r>
                      <a:endParaRPr sz="3100">
                        <a:solidFill>
                          <a:srgbClr val="76A900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47625" marB="47625" marR="47625" marL="47625">
                    <a:lnL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0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09" name="Google Shape;109;p16"/>
          <p:cNvSpPr txBox="1"/>
          <p:nvPr/>
        </p:nvSpPr>
        <p:spPr>
          <a:xfrm>
            <a:off x="1495700" y="222325"/>
            <a:ext cx="6866700" cy="161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900"/>
              </a:spcBef>
              <a:spcAft>
                <a:spcPts val="0"/>
              </a:spcAft>
              <a:buNone/>
            </a:pPr>
            <a:r>
              <a:rPr b="1" lang="ru-RU" sz="345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Формулы органических веществ</a:t>
            </a:r>
            <a:endParaRPr b="1" sz="345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19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характеристики органических веществ используют молекулярные, структурные и электронные формулы.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Рассмотрим эти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формулы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 примере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ацетилена</a:t>
            </a:r>
            <a:r>
              <a:rPr i="1" lang="ru-RU" sz="2400">
                <a:solidFill>
                  <a:srgbClr val="4E4E3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rgbClr val="4E4E3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rgbClr val="4E4E3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idx="1" type="body"/>
          </p:nvPr>
        </p:nvSpPr>
        <p:spPr>
          <a:xfrm>
            <a:off x="264350" y="329325"/>
            <a:ext cx="8250900" cy="584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Массовая доля элемента в веществе.</a:t>
            </a:r>
            <a:endParaRPr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Массовая доля элемента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его содержание в веществе в процентах по массе.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Например, в веществе состава </a:t>
            </a:r>
            <a:r>
              <a:rPr b="1" lang="ru-RU" sz="28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</a:t>
            </a: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1" lang="ru-RU" sz="27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</a:t>
            </a: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4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содержится 2 атома углерода и 4 атома водорода. Если взять 1 молекулу такого вещества, то его молекулярная масса будет равна: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Мr(С2Н4) = 2 • 12 + 4 • 1 = 28 а.е.м. и там содержится 2 • 12 а.е.м. углерода.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Чтобы найти </a:t>
            </a:r>
            <a:r>
              <a:rPr b="1"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массовую долю</a:t>
            </a: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углерода в этом веществе, надо его массу разделить на массу всего вещества: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ω(C) = 12 • 2 / 28 = 0,857 или 85,7%.</a:t>
            </a:r>
            <a:endParaRPr sz="24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>
            <p:ph idx="1" type="body"/>
          </p:nvPr>
        </p:nvSpPr>
        <p:spPr>
          <a:xfrm>
            <a:off x="264350" y="329325"/>
            <a:ext cx="8250900" cy="5847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и простейшая формула вещества</a:t>
            </a:r>
            <a:endParaRPr b="1" sz="22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(истинная)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формула — формула, в которой отражается реальное число атомов каждого вида, входящих в молекулу вещества.</a:t>
            </a:r>
            <a:endParaRPr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Например, С6Н6 — истинная формула бензола.</a:t>
            </a:r>
            <a:endParaRPr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Простейшая (эмпирическая) формула 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— показывает соотношение атомов в веществе.</a:t>
            </a:r>
            <a:endParaRPr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Молекулярная формула может совпадать с простейшей или быть кратной ей. </a:t>
            </a:r>
            <a:r>
              <a:rPr lang="ru-RU" sz="2200">
                <a:solidFill>
                  <a:srgbClr val="212529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С:Н — ПРОСТЕЙШАЯ формула бензола.</a:t>
            </a:r>
            <a:endParaRPr sz="2200">
              <a:solidFill>
                <a:srgbClr val="212529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200">
                <a:solidFill>
                  <a:schemeClr val="accent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НАПРИМЕР</a:t>
            </a:r>
            <a:endParaRPr b="1" sz="2200">
              <a:solidFill>
                <a:schemeClr val="accent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rPr lang="ru-RU" sz="26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CH</a:t>
            </a:r>
            <a:r>
              <a:rPr lang="ru-RU" sz="22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3 является простейшей формулой вещества. </a:t>
            </a:r>
            <a:endParaRPr sz="220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683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Oswald"/>
              <a:buChar char="•"/>
            </a:pPr>
            <a:r>
              <a:rPr lang="ru-RU" sz="22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Соотношению атомов C и H, равному 1 : 3, соответствует бесчисленное количество формул: C2H6, C3H9, C4H12 и т.д., но из этого ряда только одна формула является молекулярной для данного вещества, т.е. отражающей истинное количество атомов в его молекуле. </a:t>
            </a:r>
            <a:endParaRPr sz="220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2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7502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628650" y="577325"/>
            <a:ext cx="7886700" cy="5599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93700" lvl="0" marL="457200" rtl="0" algn="ctr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Clr>
                <a:srgbClr val="212529"/>
              </a:buClr>
              <a:buSzPts val="2600"/>
              <a:buFont typeface="Oswald"/>
              <a:buChar char="•"/>
            </a:pP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Если в задаче даны только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массовые доли элементов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то в процессе решения задачи можно вычислить только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простейшую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формулу вещества. </a:t>
            </a:r>
            <a:endParaRPr sz="26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937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600"/>
              <a:buFont typeface="Oswald"/>
              <a:buChar char="•"/>
            </a:pP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получения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истинной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формулы в задаче обычно даются </a:t>
            </a:r>
            <a:r>
              <a:rPr b="1"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дополнительны</a:t>
            </a:r>
            <a:r>
              <a:rPr lang="ru-RU" sz="26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е данные — молярная масса, относительная или абсолютная плотность вещества или другие данные, с помощью которых можно определить молярную массу вещества.</a:t>
            </a:r>
            <a:endParaRPr sz="38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628650" y="577325"/>
            <a:ext cx="7886700" cy="5599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ctr">
              <a:lnSpc>
                <a:spcPct val="115000"/>
              </a:lnSpc>
              <a:spcBef>
                <a:spcPts val="750"/>
              </a:spcBef>
              <a:spcAft>
                <a:spcPts val="0"/>
              </a:spcAft>
              <a:buClr>
                <a:srgbClr val="212529"/>
              </a:buClr>
              <a:buSzPts val="2200"/>
              <a:buFont typeface="Oswald"/>
              <a:buChar char="•"/>
            </a:pPr>
            <a:r>
              <a:rPr b="1"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 газа Х по газу У — DпоУ(Х).</a:t>
            </a:r>
            <a:br>
              <a:rPr b="1"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</a:t>
            </a: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D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величина, которая показывает, во сколько раз газ Х тяжелее газа У. Её рассчитывают как отношение молярных масс газов Х и 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DпоУ(Х) = М(Х) / М(У)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Часто для расчетов используют </a:t>
            </a:r>
            <a:r>
              <a:rPr lang="ru-RU" sz="2200">
                <a:solidFill>
                  <a:srgbClr val="FF7502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относительные плотности газов по водороду и по воздуху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 газа Х по водороду: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 по H2</a:t>
            </a: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= M(газа Х) / M(H2) = M(газа Х) / 2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Воздух — это смесь газов, поэтому для него можно рассчитать только среднюю молярную массу. Её величина принята за 29 г/моль (исходя из примерного усреднённого состава).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Поэтому:</a:t>
            </a:r>
            <a:br>
              <a:rPr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</a:br>
            <a:r>
              <a:rPr b="1" lang="ru-RU" sz="2200">
                <a:solidFill>
                  <a:srgbClr val="212529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Dпо возд. = М(газа Х) / 29</a:t>
            </a:r>
            <a:endParaRPr b="1" sz="22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42900" lvl="0" marL="45720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1800"/>
              <a:buFont typeface="Oswald"/>
              <a:buChar char="•"/>
            </a:pPr>
            <a:r>
              <a:t/>
            </a:r>
            <a:endParaRPr sz="1800">
              <a:solidFill>
                <a:srgbClr val="212529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628650" y="234175"/>
            <a:ext cx="7886700" cy="5942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100">
                <a:latin typeface="Oswald"/>
                <a:ea typeface="Oswald"/>
                <a:cs typeface="Oswald"/>
                <a:sym typeface="Oswald"/>
              </a:rPr>
              <a:t>З</a:t>
            </a:r>
            <a:r>
              <a:rPr b="1" lang="ru-RU" sz="3100">
                <a:latin typeface="Oswald"/>
                <a:ea typeface="Oswald"/>
                <a:cs typeface="Oswald"/>
                <a:sym typeface="Oswald"/>
              </a:rPr>
              <a:t>адачи на вывод молекулярной</a:t>
            </a:r>
            <a:endParaRPr b="1"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3100">
                <a:latin typeface="Oswald"/>
                <a:ea typeface="Oswald"/>
                <a:cs typeface="Oswald"/>
                <a:sym typeface="Oswald"/>
              </a:rPr>
              <a:t>формулы органического вещества.</a:t>
            </a:r>
            <a:endParaRPr b="1"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100">
                <a:solidFill>
                  <a:srgbClr val="231F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 </a:t>
            </a:r>
            <a:endParaRPr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spcBef>
                <a:spcPts val="750"/>
              </a:spcBef>
              <a:spcAft>
                <a:spcPts val="0"/>
              </a:spcAft>
              <a:buNone/>
            </a:pPr>
            <a:r>
              <a:rPr b="1"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ЗАДАЧА 1: анализ</a:t>
            </a:r>
            <a:r>
              <a:rPr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показал, что вещество является углеводородом </a:t>
            </a:r>
            <a:r>
              <a:rPr b="1"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b="1" lang="ru-RU" sz="24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x</a:t>
            </a:r>
            <a:r>
              <a:rPr b="1"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="1" lang="ru-RU" sz="24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y</a:t>
            </a:r>
            <a:r>
              <a:rPr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, в котором массовые доли углерода и водорода соответственно равны </a:t>
            </a:r>
            <a:r>
              <a:rPr b="1"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0,8 и 0,2</a:t>
            </a:r>
            <a:r>
              <a:rPr lang="ru-RU" sz="26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(80% и 20%). Относительная плотность газа Х по водороду:</a:t>
            </a:r>
            <a:endParaRPr sz="2650"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spcBef>
                <a:spcPts val="750"/>
              </a:spcBef>
              <a:spcAft>
                <a:spcPts val="0"/>
              </a:spcAft>
              <a:buNone/>
            </a:pPr>
            <a:r>
              <a:rPr b="1" lang="ru-RU" sz="34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D</a:t>
            </a:r>
            <a:r>
              <a:rPr b="1" lang="ru-RU" sz="230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H2</a:t>
            </a:r>
            <a:r>
              <a:rPr b="1" lang="ru-RU" sz="2550"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= 15</a:t>
            </a:r>
            <a:endParaRPr b="1" sz="3100">
              <a:latin typeface="Oswald"/>
              <a:ea typeface="Oswald"/>
              <a:cs typeface="Oswald"/>
              <a:sym typeface="Oswald"/>
            </a:endParaRPr>
          </a:p>
          <a:p>
            <a:pPr indent="0" lvl="0" marL="171450" rtl="0" algn="ctr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3100">
                <a:latin typeface="Oswald"/>
                <a:ea typeface="Oswald"/>
                <a:cs typeface="Oswald"/>
                <a:sym typeface="Oswald"/>
              </a:rPr>
              <a:t>ЦЕЛЬ ЗАДАЧИ</a:t>
            </a: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: определить </a:t>
            </a:r>
            <a:r>
              <a:rPr b="1" lang="ru-RU" sz="3100">
                <a:latin typeface="Oswald"/>
                <a:ea typeface="Oswald"/>
                <a:cs typeface="Oswald"/>
                <a:sym typeface="Oswald"/>
              </a:rPr>
              <a:t>молекулярную </a:t>
            </a:r>
            <a:r>
              <a:rPr lang="ru-RU" sz="3100">
                <a:latin typeface="Oswald"/>
                <a:ea typeface="Oswald"/>
                <a:cs typeface="Oswald"/>
                <a:sym typeface="Oswald"/>
              </a:rPr>
              <a:t>формулу органического вещества по данным его анализа</a:t>
            </a:r>
            <a:r>
              <a:rPr lang="ru-RU" sz="3100">
                <a:solidFill>
                  <a:srgbClr val="231F2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endParaRPr b="1" sz="485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