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71"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8AD5CEA-1B91-4475-94A8-612C2214FA32}" type="datetimeFigureOut">
              <a:rPr lang="ru-RU" smtClean="0"/>
              <a:t>22.10.2022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322338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AD5CEA-1B91-4475-94A8-612C2214FA32}" type="datetimeFigureOut">
              <a:rPr lang="ru-RU" smtClean="0"/>
              <a:t>22.10.2022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1678780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AD5CEA-1B91-4475-94A8-612C2214FA32}" type="datetimeFigureOut">
              <a:rPr lang="ru-RU" smtClean="0"/>
              <a:t>22.10.2022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4226718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AD5CEA-1B91-4475-94A8-612C2214FA32}" type="datetimeFigureOut">
              <a:rPr lang="ru-RU" smtClean="0"/>
              <a:t>22.10.2022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2258820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8AD5CEA-1B91-4475-94A8-612C2214FA32}" type="datetimeFigureOut">
              <a:rPr lang="ru-RU" smtClean="0"/>
              <a:t>22.10.2022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3389037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8AD5CEA-1B91-4475-94A8-612C2214FA32}" type="datetimeFigureOut">
              <a:rPr lang="ru-RU" smtClean="0"/>
              <a:t>22.10.2022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2891376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8AD5CEA-1B91-4475-94A8-612C2214FA32}" type="datetimeFigureOut">
              <a:rPr lang="ru-RU" smtClean="0"/>
              <a:t>22.10.2022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4031033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8AD5CEA-1B91-4475-94A8-612C2214FA32}" type="datetimeFigureOut">
              <a:rPr lang="ru-RU" smtClean="0"/>
              <a:t>22.10.2022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3157899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8AD5CEA-1B91-4475-94A8-612C2214FA32}" type="datetimeFigureOut">
              <a:rPr lang="ru-RU" smtClean="0"/>
              <a:t>22.10.2022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1518999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8AD5CEA-1B91-4475-94A8-612C2214FA32}" type="datetimeFigureOut">
              <a:rPr lang="ru-RU" smtClean="0"/>
              <a:t>22.10.2022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1667288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8AD5CEA-1B91-4475-94A8-612C2214FA32}" type="datetimeFigureOut">
              <a:rPr lang="ru-RU" smtClean="0"/>
              <a:t>22.10.2022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7031BA-BECE-419A-ACEB-DB1119AAEF4D}" type="slidenum">
              <a:rPr lang="ru-RU" smtClean="0"/>
              <a:t>‹#›</a:t>
            </a:fld>
            <a:endParaRPr lang="ru-RU"/>
          </a:p>
        </p:txBody>
      </p:sp>
    </p:spTree>
    <p:extLst>
      <p:ext uri="{BB962C8B-B14F-4D97-AF65-F5344CB8AC3E}">
        <p14:creationId xmlns:p14="http://schemas.microsoft.com/office/powerpoint/2010/main" val="4068435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AD5CEA-1B91-4475-94A8-612C2214FA32}" type="datetimeFigureOut">
              <a:rPr lang="ru-RU" smtClean="0"/>
              <a:t>22.10.2022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7031BA-BECE-419A-ACEB-DB1119AAEF4D}" type="slidenum">
              <a:rPr lang="ru-RU" smtClean="0"/>
              <a:t>‹#›</a:t>
            </a:fld>
            <a:endParaRPr lang="ru-RU"/>
          </a:p>
        </p:txBody>
      </p:sp>
    </p:spTree>
    <p:extLst>
      <p:ext uri="{BB962C8B-B14F-4D97-AF65-F5344CB8AC3E}">
        <p14:creationId xmlns:p14="http://schemas.microsoft.com/office/powerpoint/2010/main" val="672329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332656"/>
            <a:ext cx="7772400" cy="1470025"/>
          </a:xfrm>
        </p:spPr>
        <p:txBody>
          <a:bodyPr>
            <a:normAutofit/>
          </a:bodyPr>
          <a:lstStyle/>
          <a:p>
            <a:r>
              <a:rPr lang="ru-RU" sz="1800" b="1" dirty="0" smtClean="0">
                <a:latin typeface="Times New Roman" panose="02020603050405020304" pitchFamily="18" charset="0"/>
                <a:cs typeface="Times New Roman" panose="02020603050405020304" pitchFamily="18" charset="0"/>
              </a:rPr>
              <a:t>Муниципальное бюджетное общеобразовательное учреждение</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a:t>
            </a:r>
            <a:r>
              <a:rPr lang="ru-RU" sz="1800" b="1" dirty="0" err="1" smtClean="0">
                <a:latin typeface="Times New Roman" panose="02020603050405020304" pitchFamily="18" charset="0"/>
                <a:cs typeface="Times New Roman" panose="02020603050405020304" pitchFamily="18" charset="0"/>
              </a:rPr>
              <a:t>Бурлинская</a:t>
            </a:r>
            <a:r>
              <a:rPr lang="ru-RU" sz="1800" b="1" dirty="0" smtClean="0">
                <a:latin typeface="Times New Roman" panose="02020603050405020304" pitchFamily="18" charset="0"/>
                <a:cs typeface="Times New Roman" panose="02020603050405020304" pitchFamily="18" charset="0"/>
              </a:rPr>
              <a:t> средняя общеобразовательная школа»</a:t>
            </a:r>
            <a:endParaRPr lang="ru-RU" sz="18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403648" y="1700808"/>
            <a:ext cx="6768752" cy="4464496"/>
          </a:xfrm>
        </p:spPr>
        <p:txBody>
          <a:bodyPr>
            <a:normAutofit fontScale="55000" lnSpcReduction="20000"/>
          </a:bodyPr>
          <a:lstStyle/>
          <a:p>
            <a:r>
              <a:rPr lang="ru-RU" sz="5100" dirty="0" smtClean="0">
                <a:solidFill>
                  <a:schemeClr val="tx1"/>
                </a:solidFill>
                <a:latin typeface="Times New Roman" panose="02020603050405020304" pitchFamily="18" charset="0"/>
                <a:cs typeface="Times New Roman" panose="02020603050405020304" pitchFamily="18" charset="0"/>
              </a:rPr>
              <a:t>Выступление на родительском собрании</a:t>
            </a:r>
          </a:p>
          <a:p>
            <a:endParaRPr lang="ru-RU" dirty="0" smtClean="0">
              <a:solidFill>
                <a:schemeClr val="tx1"/>
              </a:solidFill>
              <a:latin typeface="Times New Roman" panose="02020603050405020304" pitchFamily="18" charset="0"/>
              <a:cs typeface="Times New Roman" panose="02020603050405020304" pitchFamily="18" charset="0"/>
            </a:endParaRPr>
          </a:p>
          <a:p>
            <a:r>
              <a:rPr lang="ru-RU" sz="6400" dirty="0" smtClean="0">
                <a:solidFill>
                  <a:schemeClr val="tx1"/>
                </a:solidFill>
                <a:latin typeface="Times New Roman" panose="02020603050405020304" pitchFamily="18" charset="0"/>
                <a:cs typeface="Times New Roman" panose="02020603050405020304" pitchFamily="18" charset="0"/>
              </a:rPr>
              <a:t>«</a:t>
            </a:r>
            <a:r>
              <a:rPr lang="ru-RU" sz="6400" dirty="0" smtClean="0">
                <a:solidFill>
                  <a:schemeClr val="tx1"/>
                </a:solidFill>
                <a:latin typeface="Times New Roman" panose="02020603050405020304" pitchFamily="18" charset="0"/>
                <a:cs typeface="Times New Roman" panose="02020603050405020304" pitchFamily="18" charset="0"/>
              </a:rPr>
              <a:t>Психологические  игры и упражнения»</a:t>
            </a:r>
          </a:p>
          <a:p>
            <a:endParaRPr lang="ru-RU" dirty="0">
              <a:solidFill>
                <a:schemeClr val="tx1"/>
              </a:solidFill>
              <a:latin typeface="Times New Roman" panose="02020603050405020304" pitchFamily="18" charset="0"/>
              <a:cs typeface="Times New Roman" panose="02020603050405020304" pitchFamily="18" charset="0"/>
            </a:endParaRPr>
          </a:p>
          <a:p>
            <a:pPr algn="r"/>
            <a:r>
              <a:rPr lang="ru-RU" sz="3600" dirty="0" smtClean="0">
                <a:solidFill>
                  <a:schemeClr val="tx1"/>
                </a:solidFill>
                <a:latin typeface="Times New Roman" panose="02020603050405020304" pitchFamily="18" charset="0"/>
                <a:cs typeface="Times New Roman" panose="02020603050405020304" pitchFamily="18" charset="0"/>
              </a:rPr>
              <a:t>Учитель начальных классов:</a:t>
            </a:r>
          </a:p>
          <a:p>
            <a:pPr algn="r"/>
            <a:r>
              <a:rPr lang="ru-RU" sz="3600" dirty="0" smtClean="0">
                <a:solidFill>
                  <a:schemeClr val="tx1"/>
                </a:solidFill>
                <a:latin typeface="Times New Roman" panose="02020603050405020304" pitchFamily="18" charset="0"/>
                <a:cs typeface="Times New Roman" panose="02020603050405020304" pitchFamily="18" charset="0"/>
              </a:rPr>
              <a:t> Горбань Л.</a:t>
            </a:r>
            <a:r>
              <a:rPr lang="ru-RU" sz="2600" dirty="0" smtClean="0">
                <a:solidFill>
                  <a:schemeClr val="tx1"/>
                </a:solidFill>
                <a:latin typeface="Times New Roman" panose="02020603050405020304" pitchFamily="18" charset="0"/>
                <a:cs typeface="Times New Roman" panose="02020603050405020304" pitchFamily="18" charset="0"/>
              </a:rPr>
              <a:t>И</a:t>
            </a:r>
          </a:p>
          <a:p>
            <a:pPr algn="r"/>
            <a:endParaRPr lang="ru-RU" sz="2600" dirty="0">
              <a:solidFill>
                <a:schemeClr val="tx1"/>
              </a:solidFill>
              <a:latin typeface="Times New Roman" panose="02020603050405020304" pitchFamily="18" charset="0"/>
              <a:cs typeface="Times New Roman" panose="02020603050405020304" pitchFamily="18" charset="0"/>
            </a:endParaRPr>
          </a:p>
          <a:p>
            <a:pPr algn="r"/>
            <a:endParaRPr lang="ru-RU" sz="2600" dirty="0" smtClean="0">
              <a:solidFill>
                <a:schemeClr val="tx1"/>
              </a:solidFill>
              <a:latin typeface="Times New Roman" panose="02020603050405020304" pitchFamily="18" charset="0"/>
              <a:cs typeface="Times New Roman" panose="02020603050405020304" pitchFamily="18" charset="0"/>
            </a:endParaRPr>
          </a:p>
          <a:p>
            <a:pPr algn="r"/>
            <a:endParaRPr lang="ru-RU" sz="2600" dirty="0">
              <a:solidFill>
                <a:schemeClr val="tx1"/>
              </a:solidFill>
              <a:latin typeface="Times New Roman" panose="02020603050405020304" pitchFamily="18" charset="0"/>
              <a:cs typeface="Times New Roman" panose="02020603050405020304" pitchFamily="18" charset="0"/>
            </a:endParaRPr>
          </a:p>
          <a:p>
            <a:endParaRPr lang="ru-RU" sz="2600" dirty="0" smtClean="0">
              <a:solidFill>
                <a:schemeClr val="tx1"/>
              </a:solidFill>
              <a:latin typeface="Times New Roman" panose="02020603050405020304" pitchFamily="18" charset="0"/>
              <a:cs typeface="Times New Roman" panose="02020603050405020304" pitchFamily="18" charset="0"/>
            </a:endParaRPr>
          </a:p>
          <a:p>
            <a:endParaRPr lang="ru-RU" sz="2600" dirty="0">
              <a:solidFill>
                <a:schemeClr val="tx1"/>
              </a:solidFill>
              <a:latin typeface="Times New Roman" panose="02020603050405020304" pitchFamily="18" charset="0"/>
              <a:cs typeface="Times New Roman" panose="02020603050405020304" pitchFamily="18" charset="0"/>
            </a:endParaRPr>
          </a:p>
          <a:p>
            <a:endParaRPr lang="ru-RU" sz="2600" dirty="0" smtClean="0">
              <a:solidFill>
                <a:schemeClr val="tx1"/>
              </a:solidFill>
              <a:latin typeface="Times New Roman" panose="02020603050405020304" pitchFamily="18" charset="0"/>
              <a:cs typeface="Times New Roman" panose="02020603050405020304" pitchFamily="18" charset="0"/>
            </a:endParaRPr>
          </a:p>
          <a:p>
            <a:endParaRPr lang="ru-RU" sz="2600" dirty="0">
              <a:solidFill>
                <a:schemeClr val="tx1"/>
              </a:solidFill>
              <a:latin typeface="Times New Roman" panose="02020603050405020304" pitchFamily="18" charset="0"/>
              <a:cs typeface="Times New Roman" panose="02020603050405020304" pitchFamily="18" charset="0"/>
            </a:endParaRPr>
          </a:p>
          <a:p>
            <a:r>
              <a:rPr lang="ru-RU" sz="2600" dirty="0" err="1" smtClean="0">
                <a:solidFill>
                  <a:schemeClr val="tx1"/>
                </a:solidFill>
                <a:latin typeface="Times New Roman" panose="02020603050405020304" pitchFamily="18" charset="0"/>
                <a:cs typeface="Times New Roman" panose="02020603050405020304" pitchFamily="18" charset="0"/>
              </a:rPr>
              <a:t>с</a:t>
            </a:r>
            <a:r>
              <a:rPr lang="ru-RU" sz="2600" dirty="0" err="1" smtClean="0">
                <a:solidFill>
                  <a:schemeClr val="tx1"/>
                </a:solidFill>
                <a:latin typeface="Times New Roman" panose="02020603050405020304" pitchFamily="18" charset="0"/>
                <a:cs typeface="Times New Roman" panose="02020603050405020304" pitchFamily="18" charset="0"/>
              </a:rPr>
              <a:t>.Бурла</a:t>
            </a:r>
            <a:r>
              <a:rPr lang="ru-RU" sz="2600" dirty="0" smtClean="0">
                <a:solidFill>
                  <a:schemeClr val="tx1"/>
                </a:solidFill>
                <a:latin typeface="Times New Roman" panose="02020603050405020304" pitchFamily="18" charset="0"/>
                <a:cs typeface="Times New Roman" panose="02020603050405020304" pitchFamily="18" charset="0"/>
              </a:rPr>
              <a:t>, 2020г</a:t>
            </a:r>
          </a:p>
          <a:p>
            <a:endParaRPr lang="ru-RU" dirty="0"/>
          </a:p>
        </p:txBody>
      </p:sp>
    </p:spTree>
    <p:extLst>
      <p:ext uri="{BB962C8B-B14F-4D97-AF65-F5344CB8AC3E}">
        <p14:creationId xmlns:p14="http://schemas.microsoft.com/office/powerpoint/2010/main" val="658834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latin typeface="Times New Roman" panose="02020603050405020304" pitchFamily="18" charset="0"/>
                <a:cs typeface="Times New Roman" panose="02020603050405020304" pitchFamily="18" charset="0"/>
              </a:rPr>
              <a:t>ИГРЫ, НАПРАВЛЕННЫЕ НА СНЯТИЕ КОНФЛИКТНОСТИ</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p>
        </p:txBody>
      </p:sp>
      <p:sp>
        <p:nvSpPr>
          <p:cNvPr id="3" name="Объект 2"/>
          <p:cNvSpPr>
            <a:spLocks noGrp="1"/>
          </p:cNvSpPr>
          <p:nvPr>
            <p:ph idx="1"/>
          </p:nvPr>
        </p:nvSpPr>
        <p:spPr/>
        <p:txBody>
          <a:bodyPr>
            <a:normAutofit fontScale="47500" lnSpcReduction="20000"/>
          </a:bodyPr>
          <a:lstStyle/>
          <a:p>
            <a:pPr marL="0" indent="0">
              <a:buNone/>
            </a:pPr>
            <a:r>
              <a:rPr lang="ru-RU" dirty="0" smtClean="0">
                <a:latin typeface="Times New Roman" panose="02020603050405020304" pitchFamily="18" charset="0"/>
                <a:cs typeface="Times New Roman" panose="02020603050405020304" pitchFamily="18" charset="0"/>
              </a:rPr>
              <a:t>Давайте посмотрим, что из этого получится. (Вос­питатель кладет в центре комнаты ткань, а на нее — кра­сивую книжку с картинками или занятную игрушку.) Пред­ставьте себе, что Катя и Света хотят взять эту игрушку поиг­рать, но она — одна, а их — двое. Они обе сядут на «коврик мира», а я присяду рядом, чтобы помочь им, когда они захотят обсудить и разрешить эту проблему. Никто из них пока не имеет права взять игрушку просто так. (Дети занимают ме­сто на ковре.) Может, у кого-то из ребят есть предложение, как можно было бы разрешить эту ситуацию?</a:t>
            </a:r>
          </a:p>
          <a:p>
            <a:pPr marL="0" indent="0">
              <a:buNone/>
            </a:pPr>
            <a:r>
              <a:rPr lang="ru-RU" dirty="0" smtClean="0">
                <a:latin typeface="Times New Roman" panose="02020603050405020304" pitchFamily="18" charset="0"/>
                <a:cs typeface="Times New Roman" panose="02020603050405020304" pitchFamily="18" charset="0"/>
              </a:rPr>
              <a:t> После нескольких минут дискуссии воспитатель предла­гает детям украсить кусок ткани: «Сейчас мы можем превра­тить этот кусок в «коврик мира» нашей группы. Я напишу на нем имена всех детей, а вы должны помочь мне его укра­сить».</a:t>
            </a:r>
          </a:p>
          <a:p>
            <a:pPr marL="0" indent="0">
              <a:buNone/>
            </a:pPr>
            <a:r>
              <a:rPr lang="ru-RU" dirty="0" smtClean="0">
                <a:latin typeface="Times New Roman" panose="02020603050405020304" pitchFamily="18" charset="0"/>
                <a:cs typeface="Times New Roman" panose="02020603050405020304" pitchFamily="18" charset="0"/>
              </a:rPr>
              <a:t>Этот процесс имеет очень большое значение, так как благодаря ему дети символическим образом делают «ков­рик мира» частью своей жизни. Всякий раз, когда разгорит­ся спор, они смогут использовать его для разрешения воз­никшей проблемы, обсудить ее. «Коврик мира» необходимо использовать исключительно с этой целью. Когда дети при­выкнут к этому ритуалу, они начнут применять «коврик мира» без помощи воспитателя, и это очень важно, т. к. са­мостоятельное решение проблем и есть главная цель этой стратегии. «Коврик мира» придаст детям внутреннюю уве­ренность и покой, в также поможет им сконцентрировать свои силы на поиске взаимовыгодного решения проблем. Это прекрасный символ отказа от вербальной или физичес­кой агрессии.</a:t>
            </a:r>
          </a:p>
          <a:p>
            <a:pPr marL="0" indent="0">
              <a:buNone/>
            </a:pPr>
            <a:r>
              <a:rPr lang="ru-RU" dirty="0" smtClean="0">
                <a:latin typeface="Times New Roman" panose="02020603050405020304" pitchFamily="18" charset="0"/>
                <a:cs typeface="Times New Roman" panose="02020603050405020304" pitchFamily="18" charset="0"/>
              </a:rPr>
              <a:t>Вопросы для обсуждения: Почему так важен для нас «коврик мира»? Что происходит, когда в споре побеждает более силь­ный? Почему недопустимо применение в споре насилия?  Что вы понимаете под справедливостью?</a:t>
            </a:r>
          </a:p>
          <a:p>
            <a:endParaRPr lang="ru-RU" dirty="0"/>
          </a:p>
        </p:txBody>
      </p:sp>
    </p:spTree>
    <p:extLst>
      <p:ext uri="{BB962C8B-B14F-4D97-AF65-F5344CB8AC3E}">
        <p14:creationId xmlns:p14="http://schemas.microsoft.com/office/powerpoint/2010/main" val="1080982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Times New Roman" panose="02020603050405020304" pitchFamily="18" charset="0"/>
                <a:cs typeface="Times New Roman" panose="02020603050405020304" pitchFamily="18" charset="0"/>
              </a:rPr>
              <a:t>РАБОТА С ЧУВСТВАМИ</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1520" y="764704"/>
            <a:ext cx="8712968" cy="5361459"/>
          </a:xfrm>
        </p:spPr>
        <p:txBody>
          <a:bodyPr>
            <a:noAutofit/>
          </a:bodyPr>
          <a:lstStyle/>
          <a:p>
            <a:pPr marL="0" indent="0">
              <a:buNone/>
            </a:pPr>
            <a:r>
              <a:rPr lang="ru-RU" sz="1800" b="1" dirty="0" smtClean="0">
                <a:latin typeface="Times New Roman" panose="02020603050405020304" pitchFamily="18" charset="0"/>
                <a:cs typeface="Times New Roman" panose="02020603050405020304" pitchFamily="18" charset="0"/>
              </a:rPr>
              <a:t>"</a:t>
            </a:r>
            <a:r>
              <a:rPr lang="ru-RU" sz="1800" b="1" dirty="0">
                <a:latin typeface="Times New Roman" panose="02020603050405020304" pitchFamily="18" charset="0"/>
                <a:cs typeface="Times New Roman" panose="02020603050405020304" pitchFamily="18" charset="0"/>
              </a:rPr>
              <a:t>Страна чувств"</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Теперь, когда ребенок знает и названия эмоций, и какие ощущения за ними стоят, можно перейти к зримым образам чувств и применению творчества в работе с ними.</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Вспомните с ребенком еще раз, какие чувства вы знаете. Запишите названия эмоций, которые вам вспоминаются, на отдельных листах бумаги. А теперь предложите ребенку представить, как выглядят эти "жители внутреннего мира"? Пусть он нарисует портрет каждого на листе с соответствующим названием. Процесс создания таких образов очень интересен и показателен. Обратите внимание, как представляет себе ребенок те или иные чувства, как объясняет свой выбор. Особенно информативным может быть следующее дополнение к нарисованному портрету. Предложите юному художнику изобразить, как выглядит домик каждого чувства и какие вещи в нем хранятся. Возможно, в новых образах вы увидите что-то схожее с жизнью самого ребенка.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Примечание. Полученные портреты лучше всего как-нибудь оформить. Можно создать из них "галерею чувств", развесив на стене, можно сделать художественный альбом, соединив листы вместе и сделав обложку. Главное, не выкидывайте их и не позволяйте им валяться где попало. Ведь это "жители внутреннего мира" вашего сына или дочери и только поэтому они заслуживают уважения и достойного обращения, а дети очень чувствительны к таким проявлениям родительского внимания! Работу по созданию такого альбома или галереи лучше проводить в несколько приемов (особенно с маленькими детьми), делая такие занятия систематическими и приступая к новым портретам на листах с надписью, сделанной в первый день этой долгой игры.</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6551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b="1" dirty="0">
                <a:latin typeface="Times New Roman" panose="02020603050405020304" pitchFamily="18" charset="0"/>
                <a:cs typeface="Times New Roman" panose="02020603050405020304" pitchFamily="18" charset="0"/>
              </a:rPr>
              <a:t>ИГРЫ С АГРЕСИВНЫМИ ДЕТЬМИ</a:t>
            </a:r>
            <a:r>
              <a:rPr lang="ru-RU" dirty="0"/>
              <a:t/>
            </a:r>
            <a:br>
              <a:rPr lang="ru-RU" dirty="0"/>
            </a:br>
            <a:endParaRPr lang="ru-RU" dirty="0"/>
          </a:p>
        </p:txBody>
      </p:sp>
      <p:sp>
        <p:nvSpPr>
          <p:cNvPr id="3" name="Объект 2"/>
          <p:cNvSpPr>
            <a:spLocks noGrp="1"/>
          </p:cNvSpPr>
          <p:nvPr>
            <p:ph idx="1"/>
          </p:nvPr>
        </p:nvSpPr>
        <p:spPr>
          <a:xfrm>
            <a:off x="457200" y="836712"/>
            <a:ext cx="8229600" cy="5289451"/>
          </a:xfrm>
        </p:spPr>
        <p:txBody>
          <a:bodyPr>
            <a:normAutofit fontScale="55000" lnSpcReduction="20000"/>
          </a:bodyPr>
          <a:lstStyle/>
          <a:p>
            <a:pPr marL="0" indent="0">
              <a:buNone/>
            </a:pPr>
            <a:r>
              <a:rPr lang="ru-RU" sz="3800" b="1" dirty="0">
                <a:latin typeface="Times New Roman" panose="02020603050405020304" pitchFamily="18" charset="0"/>
                <a:cs typeface="Times New Roman" panose="02020603050405020304" pitchFamily="18" charset="0"/>
              </a:rPr>
              <a:t>«Дрока»</a:t>
            </a:r>
            <a:endParaRPr lang="ru-RU" sz="3800" dirty="0">
              <a:latin typeface="Times New Roman" panose="02020603050405020304" pitchFamily="18" charset="0"/>
              <a:cs typeface="Times New Roman" panose="02020603050405020304" pitchFamily="18" charset="0"/>
            </a:endParaRPr>
          </a:p>
          <a:p>
            <a:pPr marL="0" indent="0">
              <a:buNone/>
            </a:pPr>
            <a:r>
              <a:rPr lang="ru-RU" sz="3800" b="1" i="1" dirty="0">
                <a:latin typeface="Times New Roman" panose="02020603050405020304" pitchFamily="18" charset="0"/>
                <a:cs typeface="Times New Roman" panose="02020603050405020304" pitchFamily="18" charset="0"/>
              </a:rPr>
              <a:t>Цель: </a:t>
            </a:r>
            <a:r>
              <a:rPr lang="ru-RU" sz="3800" i="1" dirty="0">
                <a:latin typeface="Times New Roman" panose="02020603050405020304" pitchFamily="18" charset="0"/>
                <a:cs typeface="Times New Roman" panose="02020603050405020304" pitchFamily="18" charset="0"/>
              </a:rPr>
              <a:t>расслабить мышцы нижней части лица и кистей рук.</a:t>
            </a:r>
            <a:endParaRPr lang="ru-RU" sz="3800" dirty="0">
              <a:latin typeface="Times New Roman" panose="02020603050405020304" pitchFamily="18" charset="0"/>
              <a:cs typeface="Times New Roman" panose="02020603050405020304" pitchFamily="18" charset="0"/>
            </a:endParaRPr>
          </a:p>
          <a:p>
            <a:pPr marL="0" indent="0">
              <a:buNone/>
            </a:pPr>
            <a:r>
              <a:rPr lang="ru-RU" sz="3800" dirty="0">
                <a:latin typeface="Times New Roman" panose="02020603050405020304" pitchFamily="18" charset="0"/>
                <a:cs typeface="Times New Roman" panose="02020603050405020304" pitchFamily="18" charset="0"/>
              </a:rPr>
              <a:t>   Вы с другом поссорились. Вот-вот начнется драка. Глубоко </a:t>
            </a:r>
            <a:r>
              <a:rPr lang="ru-RU" sz="3800" dirty="0" smtClean="0">
                <a:latin typeface="Times New Roman" panose="02020603050405020304" pitchFamily="18" charset="0"/>
                <a:cs typeface="Times New Roman" panose="02020603050405020304" pitchFamily="18" charset="0"/>
              </a:rPr>
              <a:t>вдохните, крепко-накрепко </a:t>
            </a:r>
            <a:r>
              <a:rPr lang="ru-RU" sz="3800" dirty="0">
                <a:latin typeface="Times New Roman" panose="02020603050405020304" pitchFamily="18" charset="0"/>
                <a:cs typeface="Times New Roman" panose="02020603050405020304" pitchFamily="18" charset="0"/>
              </a:rPr>
              <a:t>сожмите челюсти. Пальцы рук зафиксируйте в кулаках, до боли вдавите пальцы в ладони. Затаите дыхание на несколько секунд. Задумайтесь: а может, не стоит драться? Выдохните и расслабьтесь. Ура! Неприятности позади!</a:t>
            </a:r>
          </a:p>
          <a:p>
            <a:pPr marL="0" indent="0">
              <a:buNone/>
            </a:pPr>
            <a:r>
              <a:rPr lang="ru-RU" sz="3800" b="1" dirty="0">
                <a:latin typeface="Times New Roman" panose="02020603050405020304" pitchFamily="18" charset="0"/>
                <a:cs typeface="Times New Roman" panose="02020603050405020304" pitchFamily="18" charset="0"/>
              </a:rPr>
              <a:t> </a:t>
            </a:r>
            <a:endParaRPr lang="ru-RU" sz="3800" dirty="0">
              <a:latin typeface="Times New Roman" panose="02020603050405020304" pitchFamily="18" charset="0"/>
              <a:cs typeface="Times New Roman" panose="02020603050405020304" pitchFamily="18" charset="0"/>
            </a:endParaRPr>
          </a:p>
          <a:p>
            <a:pPr marL="0" indent="0">
              <a:buNone/>
            </a:pPr>
            <a:r>
              <a:rPr lang="ru-RU" sz="3800" b="1" dirty="0">
                <a:latin typeface="Times New Roman" panose="02020603050405020304" pitchFamily="18" charset="0"/>
                <a:cs typeface="Times New Roman" panose="02020603050405020304" pitchFamily="18" charset="0"/>
              </a:rPr>
              <a:t>«Воздушный шарик» </a:t>
            </a:r>
            <a:endParaRPr lang="ru-RU" sz="3800" dirty="0">
              <a:latin typeface="Times New Roman" panose="02020603050405020304" pitchFamily="18" charset="0"/>
              <a:cs typeface="Times New Roman" panose="02020603050405020304" pitchFamily="18" charset="0"/>
            </a:endParaRPr>
          </a:p>
          <a:p>
            <a:pPr marL="0" indent="0">
              <a:buNone/>
            </a:pPr>
            <a:r>
              <a:rPr lang="ru-RU" sz="3800" b="1" i="1" dirty="0">
                <a:latin typeface="Times New Roman" panose="02020603050405020304" pitchFamily="18" charset="0"/>
                <a:cs typeface="Times New Roman" panose="02020603050405020304" pitchFamily="18" charset="0"/>
              </a:rPr>
              <a:t>Цель: </a:t>
            </a:r>
            <a:r>
              <a:rPr lang="ru-RU" sz="3800" i="1" dirty="0">
                <a:latin typeface="Times New Roman" panose="02020603050405020304" pitchFamily="18" charset="0"/>
                <a:cs typeface="Times New Roman" panose="02020603050405020304" pitchFamily="18" charset="0"/>
              </a:rPr>
              <a:t>снять напряжение, успокоить детей.  </a:t>
            </a:r>
            <a:r>
              <a:rPr lang="ru-RU" sz="3800" dirty="0">
                <a:latin typeface="Times New Roman" panose="02020603050405020304" pitchFamily="18" charset="0"/>
                <a:cs typeface="Times New Roman" panose="02020603050405020304" pitchFamily="18" charset="0"/>
              </a:rPr>
              <a:t>Все играющие стоят или сидят в кругу. Ведущий дает инструкцию: Представьте себе, что сейчас мы с вами будем надувать шарики. Вдохните воздух, поднесите воображаемый шарик к губам и, раздувая щеки, медленно, через приоткрытые губы надувайте его. Следите глазами за тем, как ваш шарик становится все больше и больше, как увеличиваются, растут узоры на нем. Представили? Я тоже представила ваши огромные шары. Дуйте осторожно, чтобы шарик не лопнул. А теперь покажите их друг другу. Упражнение можно повторить 3 раза.</a:t>
            </a:r>
          </a:p>
          <a:p>
            <a:endParaRPr lang="ru-RU" dirty="0"/>
          </a:p>
        </p:txBody>
      </p:sp>
    </p:spTree>
    <p:extLst>
      <p:ext uri="{BB962C8B-B14F-4D97-AF65-F5344CB8AC3E}">
        <p14:creationId xmlns:p14="http://schemas.microsoft.com/office/powerpoint/2010/main" val="330006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Times New Roman" panose="02020603050405020304" pitchFamily="18" charset="0"/>
                <a:cs typeface="Times New Roman" panose="02020603050405020304" pitchFamily="18" charset="0"/>
              </a:rPr>
              <a:t>ИГРЫ, С ГИПЕРАКТИВНЫМИ ДЕТЬМИ</a:t>
            </a: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052736"/>
            <a:ext cx="8229600" cy="5073427"/>
          </a:xfrm>
        </p:spPr>
        <p:txBody>
          <a:bodyPr>
            <a:normAutofit fontScale="25000" lnSpcReduction="20000"/>
          </a:bodyPr>
          <a:lstStyle/>
          <a:p>
            <a:pPr marL="0" indent="0">
              <a:buNone/>
            </a:pPr>
            <a:r>
              <a:rPr lang="ru-RU" sz="6200" b="1" dirty="0">
                <a:latin typeface="Times New Roman" panose="02020603050405020304" pitchFamily="18" charset="0"/>
                <a:cs typeface="Times New Roman" panose="02020603050405020304" pitchFamily="18" charset="0"/>
              </a:rPr>
              <a:t>«</a:t>
            </a:r>
            <a:r>
              <a:rPr lang="ru-RU" sz="7200" b="1" dirty="0">
                <a:latin typeface="Times New Roman" panose="02020603050405020304" pitchFamily="18" charset="0"/>
                <a:cs typeface="Times New Roman" panose="02020603050405020304" pitchFamily="18" charset="0"/>
              </a:rPr>
              <a:t>Найди отличие»</a:t>
            </a:r>
            <a:endParaRPr lang="ru-RU" sz="7200" dirty="0">
              <a:latin typeface="Times New Roman" panose="02020603050405020304" pitchFamily="18" charset="0"/>
              <a:cs typeface="Times New Roman" panose="02020603050405020304" pitchFamily="18" charset="0"/>
            </a:endParaRPr>
          </a:p>
          <a:p>
            <a:pPr marL="0" indent="0">
              <a:buNone/>
            </a:pPr>
            <a:r>
              <a:rPr lang="ru-RU" sz="7200" b="1" i="1" dirty="0">
                <a:latin typeface="Times New Roman" panose="02020603050405020304" pitchFamily="18" charset="0"/>
                <a:cs typeface="Times New Roman" panose="02020603050405020304" pitchFamily="18" charset="0"/>
              </a:rPr>
              <a:t>Цель: </a:t>
            </a:r>
            <a:r>
              <a:rPr lang="ru-RU" sz="7200" i="1" dirty="0">
                <a:latin typeface="Times New Roman" panose="02020603050405020304" pitchFamily="18" charset="0"/>
                <a:cs typeface="Times New Roman" panose="02020603050405020304" pitchFamily="18" charset="0"/>
              </a:rPr>
              <a:t>развитие умения концентрировать внимание на деталях.</a:t>
            </a:r>
            <a:endParaRPr lang="ru-RU" sz="7200" dirty="0">
              <a:latin typeface="Times New Roman" panose="02020603050405020304" pitchFamily="18" charset="0"/>
              <a:cs typeface="Times New Roman" panose="02020603050405020304" pitchFamily="18" charset="0"/>
            </a:endParaRPr>
          </a:p>
          <a:p>
            <a:pPr marL="0" indent="0">
              <a:buNone/>
            </a:pPr>
            <a:r>
              <a:rPr lang="ru-RU" sz="7200" dirty="0">
                <a:latin typeface="Times New Roman" panose="02020603050405020304" pitchFamily="18" charset="0"/>
                <a:cs typeface="Times New Roman" panose="02020603050405020304" pitchFamily="18" charset="0"/>
              </a:rPr>
              <a:t>Ребенок рисует любую несложную картинку (котик, домик и </a:t>
            </a:r>
            <a:r>
              <a:rPr lang="ru-RU" sz="7200" dirty="0" err="1">
                <a:latin typeface="Times New Roman" panose="02020603050405020304" pitchFamily="18" charset="0"/>
                <a:cs typeface="Times New Roman" panose="02020603050405020304" pitchFamily="18" charset="0"/>
              </a:rPr>
              <a:t>др</a:t>
            </a:r>
            <a:r>
              <a:rPr lang="ru-RU" sz="7200" dirty="0">
                <a:latin typeface="Times New Roman" panose="02020603050405020304" pitchFamily="18" charset="0"/>
                <a:cs typeface="Times New Roman" panose="02020603050405020304" pitchFamily="18" charset="0"/>
              </a:rPr>
              <a:t>) и передает ее взрослому, а сам отворачивается. Взрослый дорисовывает несколько деталей и возвращает картинку. Ребенок должен заметить, что изменилось в рисунке. Затем взрослый и ребенок могут поменяться ролями.</a:t>
            </a:r>
          </a:p>
          <a:p>
            <a:pPr marL="0" indent="0">
              <a:buNone/>
            </a:pPr>
            <a:r>
              <a:rPr lang="ru-RU" sz="7200" dirty="0">
                <a:latin typeface="Times New Roman" panose="02020603050405020304" pitchFamily="18" charset="0"/>
                <a:cs typeface="Times New Roman" panose="02020603050405020304" pitchFamily="18" charset="0"/>
              </a:rPr>
              <a:t>Игру можно проводить и с группой детей. В этом случае дети по очереди рисуют на доске какой-либо рисунок и отворачиваются (при этом возможность движения не ограничивается). Взрослый дорисовывает несколько деталей. Дети, взглянув на рисунок, должны сказать, какие изменения произошли.</a:t>
            </a:r>
          </a:p>
          <a:p>
            <a:pPr marL="0" indent="0">
              <a:buNone/>
            </a:pPr>
            <a:r>
              <a:rPr lang="ru-RU" sz="7200" b="1" dirty="0">
                <a:latin typeface="Times New Roman" panose="02020603050405020304" pitchFamily="18" charset="0"/>
                <a:cs typeface="Times New Roman" panose="02020603050405020304" pitchFamily="18" charset="0"/>
              </a:rPr>
              <a:t>«</a:t>
            </a:r>
            <a:r>
              <a:rPr lang="ru-RU" sz="7200" b="1" dirty="0" err="1">
                <a:latin typeface="Times New Roman" panose="02020603050405020304" pitchFamily="18" charset="0"/>
                <a:cs typeface="Times New Roman" panose="02020603050405020304" pitchFamily="18" charset="0"/>
              </a:rPr>
              <a:t>Кричалки</a:t>
            </a:r>
            <a:r>
              <a:rPr lang="ru-RU" sz="7200" b="1" dirty="0">
                <a:latin typeface="Times New Roman" panose="02020603050405020304" pitchFamily="18" charset="0"/>
                <a:cs typeface="Times New Roman" panose="02020603050405020304" pitchFamily="18" charset="0"/>
              </a:rPr>
              <a:t>—</a:t>
            </a:r>
            <a:r>
              <a:rPr lang="ru-RU" sz="7200" b="1" dirty="0" err="1">
                <a:latin typeface="Times New Roman" panose="02020603050405020304" pitchFamily="18" charset="0"/>
                <a:cs typeface="Times New Roman" panose="02020603050405020304" pitchFamily="18" charset="0"/>
              </a:rPr>
              <a:t>шепталки</a:t>
            </a:r>
            <a:r>
              <a:rPr lang="ru-RU" sz="7200" b="1" dirty="0">
                <a:latin typeface="Times New Roman" panose="02020603050405020304" pitchFamily="18" charset="0"/>
                <a:cs typeface="Times New Roman" panose="02020603050405020304" pitchFamily="18" charset="0"/>
              </a:rPr>
              <a:t>—</a:t>
            </a:r>
            <a:r>
              <a:rPr lang="ru-RU" sz="7200" b="1" dirty="0" err="1">
                <a:latin typeface="Times New Roman" panose="02020603050405020304" pitchFamily="18" charset="0"/>
                <a:cs typeface="Times New Roman" panose="02020603050405020304" pitchFamily="18" charset="0"/>
              </a:rPr>
              <a:t>молчалки</a:t>
            </a:r>
            <a:r>
              <a:rPr lang="ru-RU" sz="7200" b="1" dirty="0">
                <a:latin typeface="Times New Roman" panose="02020603050405020304" pitchFamily="18" charset="0"/>
                <a:cs typeface="Times New Roman" panose="02020603050405020304" pitchFamily="18" charset="0"/>
              </a:rPr>
              <a:t>»</a:t>
            </a:r>
            <a:endParaRPr lang="ru-RU" sz="7200" dirty="0">
              <a:latin typeface="Times New Roman" panose="02020603050405020304" pitchFamily="18" charset="0"/>
              <a:cs typeface="Times New Roman" panose="02020603050405020304" pitchFamily="18" charset="0"/>
            </a:endParaRPr>
          </a:p>
          <a:p>
            <a:pPr marL="0" indent="0">
              <a:buNone/>
            </a:pPr>
            <a:r>
              <a:rPr lang="ru-RU" sz="7200" b="1" i="1" dirty="0">
                <a:latin typeface="Times New Roman" panose="02020603050405020304" pitchFamily="18" charset="0"/>
                <a:cs typeface="Times New Roman" panose="02020603050405020304" pitchFamily="18" charset="0"/>
              </a:rPr>
              <a:t>Цель</a:t>
            </a:r>
            <a:r>
              <a:rPr lang="ru-RU" sz="7200" i="1" dirty="0">
                <a:latin typeface="Times New Roman" panose="02020603050405020304" pitchFamily="18" charset="0"/>
                <a:cs typeface="Times New Roman" panose="02020603050405020304" pitchFamily="18" charset="0"/>
              </a:rPr>
              <a:t>: развитие наблюдательности, умения действовать по правилу, волевой регуляции</a:t>
            </a:r>
            <a:r>
              <a:rPr lang="ru-RU" sz="7200" b="1" i="1" dirty="0">
                <a:latin typeface="Times New Roman" panose="02020603050405020304" pitchFamily="18" charset="0"/>
                <a:cs typeface="Times New Roman" panose="02020603050405020304" pitchFamily="18" charset="0"/>
              </a:rPr>
              <a:t>.</a:t>
            </a:r>
            <a:endParaRPr lang="ru-RU" sz="7200" dirty="0">
              <a:latin typeface="Times New Roman" panose="02020603050405020304" pitchFamily="18" charset="0"/>
              <a:cs typeface="Times New Roman" panose="02020603050405020304" pitchFamily="18" charset="0"/>
            </a:endParaRPr>
          </a:p>
          <a:p>
            <a:pPr marL="0" indent="0">
              <a:buNone/>
            </a:pPr>
            <a:r>
              <a:rPr lang="ru-RU" sz="7200" dirty="0">
                <a:latin typeface="Times New Roman" panose="02020603050405020304" pitchFamily="18" charset="0"/>
                <a:cs typeface="Times New Roman" panose="02020603050405020304" pitchFamily="18" charset="0"/>
              </a:rPr>
              <a:t>  Из разноцветного картона надо сделать 3 силуэта ладони: красный, желтый, синий. Это — сигналы. Когда взрослый поднимает красную ладонь — “</a:t>
            </a:r>
            <a:r>
              <a:rPr lang="ru-RU" sz="7200" dirty="0" err="1">
                <a:latin typeface="Times New Roman" panose="02020603050405020304" pitchFamily="18" charset="0"/>
                <a:cs typeface="Times New Roman" panose="02020603050405020304" pitchFamily="18" charset="0"/>
              </a:rPr>
              <a:t>кричалку</a:t>
            </a:r>
            <a:r>
              <a:rPr lang="ru-RU" sz="7200" dirty="0">
                <a:latin typeface="Times New Roman" panose="02020603050405020304" pitchFamily="18" charset="0"/>
                <a:cs typeface="Times New Roman" panose="02020603050405020304" pitchFamily="18" charset="0"/>
              </a:rPr>
              <a:t>” можно бегать, кричать, сильно шуметь; желтая ладонь — “</a:t>
            </a:r>
            <a:r>
              <a:rPr lang="ru-RU" sz="7200" dirty="0" err="1">
                <a:latin typeface="Times New Roman" panose="02020603050405020304" pitchFamily="18" charset="0"/>
                <a:cs typeface="Times New Roman" panose="02020603050405020304" pitchFamily="18" charset="0"/>
              </a:rPr>
              <a:t>шепталка</a:t>
            </a:r>
            <a:r>
              <a:rPr lang="ru-RU" sz="7200" dirty="0">
                <a:latin typeface="Times New Roman" panose="02020603050405020304" pitchFamily="18" charset="0"/>
                <a:cs typeface="Times New Roman" panose="02020603050405020304" pitchFamily="18" charset="0"/>
              </a:rPr>
              <a:t>” — можно тихо передвигаться и шептаться, на сигнал “</a:t>
            </a:r>
            <a:r>
              <a:rPr lang="ru-RU" sz="7200" dirty="0" err="1">
                <a:latin typeface="Times New Roman" panose="02020603050405020304" pitchFamily="18" charset="0"/>
                <a:cs typeface="Times New Roman" panose="02020603050405020304" pitchFamily="18" charset="0"/>
              </a:rPr>
              <a:t>молчалка</a:t>
            </a:r>
            <a:r>
              <a:rPr lang="ru-RU" sz="7200" dirty="0">
                <a:latin typeface="Times New Roman" panose="02020603050405020304" pitchFamily="18" charset="0"/>
                <a:cs typeface="Times New Roman" panose="02020603050405020304" pitchFamily="18" charset="0"/>
              </a:rPr>
              <a:t>” — синяя ладонь — дети должны замереть на месте или лечь на пол и не шевелиться. Заканчивать игру следует “молчанками”.</a:t>
            </a:r>
          </a:p>
          <a:p>
            <a:endParaRPr lang="ru-RU" dirty="0"/>
          </a:p>
        </p:txBody>
      </p:sp>
    </p:spTree>
    <p:extLst>
      <p:ext uri="{BB962C8B-B14F-4D97-AF65-F5344CB8AC3E}">
        <p14:creationId xmlns:p14="http://schemas.microsoft.com/office/powerpoint/2010/main" val="270728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a:latin typeface="Times New Roman" panose="02020603050405020304" pitchFamily="18" charset="0"/>
                <a:cs typeface="Times New Roman" panose="02020603050405020304" pitchFamily="18" charset="0"/>
              </a:rPr>
              <a:t>РЕЛАКСАЦИОННЫЕ ТЕХНИКИ</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ДЛЯ ШКОЛЬНИКОВ</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196752"/>
            <a:ext cx="8229600" cy="4929411"/>
          </a:xfrm>
        </p:spPr>
        <p:txBody>
          <a:bodyPr>
            <a:normAutofit fontScale="70000" lnSpcReduction="20000"/>
          </a:bodyPr>
          <a:lstStyle/>
          <a:p>
            <a:pPr marL="0" indent="0">
              <a:buNone/>
            </a:pPr>
            <a:r>
              <a:rPr lang="ru-RU" dirty="0">
                <a:latin typeface="Times New Roman" panose="02020603050405020304" pitchFamily="18" charset="0"/>
                <a:cs typeface="Times New Roman" panose="02020603050405020304" pitchFamily="18" charset="0"/>
              </a:rPr>
              <a:t>«</a:t>
            </a:r>
            <a:r>
              <a:rPr lang="ru-RU" b="1" dirty="0">
                <a:latin typeface="Times New Roman" panose="02020603050405020304" pitchFamily="18" charset="0"/>
                <a:cs typeface="Times New Roman" panose="02020603050405020304" pitchFamily="18" charset="0"/>
              </a:rPr>
              <a:t>Муха»</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Цель: снятие напряжения с лицевой мускулатуры.</a:t>
            </a:r>
          </a:p>
          <a:p>
            <a:pPr marL="0" indent="0">
              <a:buNone/>
            </a:pPr>
            <a:r>
              <a:rPr lang="ru-RU" dirty="0">
                <a:latin typeface="Times New Roman" panose="02020603050405020304" pitchFamily="18" charset="0"/>
                <a:cs typeface="Times New Roman" panose="02020603050405020304" pitchFamily="18" charset="0"/>
              </a:rPr>
              <a:t>Пусть ребенок сядет удобно: руки свободно лежат на коленях, плечи и голова опущены, глаза закрыты. Мысленно представит, что на его лицо пытается сесть муха. Она садится то на нос, то на рот, то на лоб, то на глаза. Задача ребенка, не открывая глаз, согнать назойливое насекомое.</a:t>
            </a:r>
          </a:p>
          <a:p>
            <a:pPr marL="0" indent="0">
              <a:buNone/>
            </a:pPr>
            <a:r>
              <a:rPr lang="ru-RU" b="1" dirty="0">
                <a:latin typeface="Times New Roman" panose="02020603050405020304" pitchFamily="18" charset="0"/>
                <a:cs typeface="Times New Roman" panose="02020603050405020304" pitchFamily="18" charset="0"/>
              </a:rPr>
              <a:t>«Лимон»</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 Сядьте удобно: руки свободно положите на колени (ладонями вверх), плечи и голова опущены, глаза закрыты. Мысленно представьте себе, что у вас в правой руке лежит лимон. Начинайте медленно его сжимать до тех пор, пока не почувствуете, что «выжали» весь сок. Расслабьтесь. Запомните свои ощущения. Теперь представьте себе, что лимон находится в левой руке. Повторите упражнение. Вновь расслабьтесь и запомните свои ощущения. За тем выполните упражнение одновременно двумя руками. Расслабьтесь. Насладитесь состоянием покоя.</a:t>
            </a:r>
          </a:p>
          <a:p>
            <a:endParaRPr lang="ru-RU" dirty="0"/>
          </a:p>
        </p:txBody>
      </p:sp>
    </p:spTree>
    <p:extLst>
      <p:ext uri="{BB962C8B-B14F-4D97-AF65-F5344CB8AC3E}">
        <p14:creationId xmlns:p14="http://schemas.microsoft.com/office/powerpoint/2010/main" val="234772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marL="0" indent="0">
              <a:buNone/>
            </a:pPr>
            <a:r>
              <a:rPr lang="ru-RU" dirty="0" smtClean="0"/>
              <a:t>Игры подготовила</a:t>
            </a:r>
            <a:r>
              <a:rPr lang="ru-RU" dirty="0"/>
              <a:t>: педагог-психолог </a:t>
            </a:r>
            <a:r>
              <a:rPr lang="ru-RU" dirty="0" err="1"/>
              <a:t>Садртдинова</a:t>
            </a:r>
            <a:r>
              <a:rPr lang="ru-RU" dirty="0"/>
              <a:t> Эльмира Маратовна.</a:t>
            </a:r>
          </a:p>
        </p:txBody>
      </p:sp>
    </p:spTree>
    <p:extLst>
      <p:ext uri="{BB962C8B-B14F-4D97-AF65-F5344CB8AC3E}">
        <p14:creationId xmlns:p14="http://schemas.microsoft.com/office/powerpoint/2010/main" val="949343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rmAutofit fontScale="90000"/>
          </a:bodyPr>
          <a:lstStyle/>
          <a:p>
            <a:r>
              <a:rPr lang="ru-RU" sz="4000" b="1" dirty="0">
                <a:latin typeface="Times New Roman" panose="02020603050405020304" pitchFamily="18" charset="0"/>
                <a:cs typeface="Times New Roman" panose="02020603050405020304" pitchFamily="18" charset="0"/>
              </a:rPr>
              <a:t>Игры на снятие эмоционального напряжения детей</a:t>
            </a:r>
            <a:r>
              <a:rPr lang="ru-RU" dirty="0"/>
              <a:t/>
            </a:r>
            <a:br>
              <a:rPr lang="ru-RU" dirty="0"/>
            </a:br>
            <a:endParaRPr lang="ru-RU" dirty="0"/>
          </a:p>
        </p:txBody>
      </p:sp>
      <p:sp>
        <p:nvSpPr>
          <p:cNvPr id="3" name="Объект 2"/>
          <p:cNvSpPr>
            <a:spLocks noGrp="1"/>
          </p:cNvSpPr>
          <p:nvPr>
            <p:ph idx="1"/>
          </p:nvPr>
        </p:nvSpPr>
        <p:spPr>
          <a:xfrm>
            <a:off x="457200" y="1196752"/>
            <a:ext cx="8229600" cy="5256584"/>
          </a:xfrm>
        </p:spPr>
        <p:txBody>
          <a:bodyPr>
            <a:normAutofit fontScale="62500" lnSpcReduction="20000"/>
          </a:bodyPr>
          <a:lstStyle/>
          <a:p>
            <a:pPr marL="0" indent="0">
              <a:buNone/>
            </a:pPr>
            <a:r>
              <a:rPr lang="ru-RU" sz="3800" b="1" dirty="0">
                <a:latin typeface="Times New Roman" panose="02020603050405020304" pitchFamily="18" charset="0"/>
                <a:cs typeface="Times New Roman" panose="02020603050405020304" pitchFamily="18" charset="0"/>
              </a:rPr>
              <a:t>«Воробьиные драки»</a:t>
            </a:r>
            <a:endParaRPr lang="ru-RU" sz="3800" dirty="0">
              <a:latin typeface="Times New Roman" panose="02020603050405020304" pitchFamily="18" charset="0"/>
              <a:cs typeface="Times New Roman" panose="02020603050405020304" pitchFamily="18" charset="0"/>
            </a:endParaRPr>
          </a:p>
          <a:p>
            <a:pPr marL="0" indent="0">
              <a:buNone/>
            </a:pPr>
            <a:r>
              <a:rPr lang="ru-RU" sz="3800" b="1" dirty="0">
                <a:latin typeface="Times New Roman" panose="02020603050405020304" pitchFamily="18" charset="0"/>
                <a:cs typeface="Times New Roman" panose="02020603050405020304" pitchFamily="18" charset="0"/>
              </a:rPr>
              <a:t>Цель:</a:t>
            </a:r>
            <a:r>
              <a:rPr lang="ru-RU" sz="3800" dirty="0">
                <a:latin typeface="Times New Roman" panose="02020603050405020304" pitchFamily="18" charset="0"/>
                <a:cs typeface="Times New Roman" panose="02020603050405020304" pitchFamily="18" charset="0"/>
              </a:rPr>
              <a:t> снятие физической агрессии.</a:t>
            </a:r>
          </a:p>
          <a:p>
            <a:pPr marL="0" indent="0">
              <a:buNone/>
            </a:pPr>
            <a:r>
              <a:rPr lang="ru-RU" sz="3800" dirty="0">
                <a:latin typeface="Times New Roman" panose="02020603050405020304" pitchFamily="18" charset="0"/>
                <a:cs typeface="Times New Roman" panose="02020603050405020304" pitchFamily="18" charset="0"/>
              </a:rPr>
              <a:t>Дети выбирают себе пару и «превращаются» в драчливых «воробьев» (приседают, обхватив колени руками). «Воробьи» боком подпрыгивают друг к другу, толкаются. Кто из детей упадет или уберет руки со своих колен, тот выбывает из игры. «Драки» начинаются и заканчиваются по сигналу взрослого</a:t>
            </a:r>
          </a:p>
          <a:p>
            <a:pPr marL="0" indent="0">
              <a:buNone/>
            </a:pPr>
            <a:r>
              <a:rPr lang="ru-RU" sz="3800" b="1" dirty="0">
                <a:latin typeface="Times New Roman" panose="02020603050405020304" pitchFamily="18" charset="0"/>
                <a:cs typeface="Times New Roman" panose="02020603050405020304" pitchFamily="18" charset="0"/>
              </a:rPr>
              <a:t> </a:t>
            </a:r>
            <a:endParaRPr lang="ru-RU" sz="3800" dirty="0">
              <a:latin typeface="Times New Roman" panose="02020603050405020304" pitchFamily="18" charset="0"/>
              <a:cs typeface="Times New Roman" panose="02020603050405020304" pitchFamily="18" charset="0"/>
            </a:endParaRPr>
          </a:p>
          <a:p>
            <a:pPr marL="0" indent="0">
              <a:buNone/>
            </a:pPr>
            <a:r>
              <a:rPr lang="ru-RU" sz="3800" b="1" dirty="0">
                <a:latin typeface="Times New Roman" panose="02020603050405020304" pitchFamily="18" charset="0"/>
                <a:cs typeface="Times New Roman" panose="02020603050405020304" pitchFamily="18" charset="0"/>
              </a:rPr>
              <a:t>«Минута шалости»</a:t>
            </a:r>
            <a:endParaRPr lang="ru-RU" sz="3800" dirty="0">
              <a:latin typeface="Times New Roman" panose="02020603050405020304" pitchFamily="18" charset="0"/>
              <a:cs typeface="Times New Roman" panose="02020603050405020304" pitchFamily="18" charset="0"/>
            </a:endParaRPr>
          </a:p>
          <a:p>
            <a:pPr marL="0" indent="0">
              <a:buNone/>
            </a:pPr>
            <a:r>
              <a:rPr lang="ru-RU" sz="3800" b="1" dirty="0">
                <a:latin typeface="Times New Roman" panose="02020603050405020304" pitchFamily="18" charset="0"/>
                <a:cs typeface="Times New Roman" panose="02020603050405020304" pitchFamily="18" charset="0"/>
              </a:rPr>
              <a:t>Цель:</a:t>
            </a:r>
            <a:r>
              <a:rPr lang="ru-RU" sz="3800" dirty="0">
                <a:latin typeface="Times New Roman" panose="02020603050405020304" pitchFamily="18" charset="0"/>
                <a:cs typeface="Times New Roman" panose="02020603050405020304" pitchFamily="18" charset="0"/>
              </a:rPr>
              <a:t> психологическая разгрузка.</a:t>
            </a:r>
          </a:p>
          <a:p>
            <a:pPr marL="0" indent="0">
              <a:buNone/>
            </a:pPr>
            <a:r>
              <a:rPr lang="ru-RU" sz="3800" dirty="0">
                <a:latin typeface="Times New Roman" panose="02020603050405020304" pitchFamily="18" charset="0"/>
                <a:cs typeface="Times New Roman" panose="02020603050405020304" pitchFamily="18" charset="0"/>
              </a:rPr>
              <a:t>Ведущий по сигналу (удар в бубен, свисток, хлопок в ладоши) предлагает детям пошалить: каждый делает, что ему хочется – прыгает, бегает, кувыркается и т.п. повторный сигнал ведущего через 1-3 минуты объявляет конец шалостям.</a:t>
            </a:r>
          </a:p>
          <a:p>
            <a:endParaRPr lang="ru-RU" dirty="0"/>
          </a:p>
        </p:txBody>
      </p:sp>
    </p:spTree>
    <p:extLst>
      <p:ext uri="{BB962C8B-B14F-4D97-AF65-F5344CB8AC3E}">
        <p14:creationId xmlns:p14="http://schemas.microsoft.com/office/powerpoint/2010/main" val="2885587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anose="02020603050405020304" pitchFamily="18" charset="0"/>
                <a:cs typeface="Times New Roman" panose="02020603050405020304" pitchFamily="18" charset="0"/>
              </a:rPr>
              <a:t>Игры на снятие эмоционального напряжения детей</a:t>
            </a:r>
            <a:r>
              <a:rPr lang="ru-RU" dirty="0" smtClean="0"/>
              <a:t/>
            </a:r>
            <a:br>
              <a:rPr lang="ru-RU" dirty="0" smtClean="0"/>
            </a:br>
            <a:endParaRPr lang="ru-RU" dirty="0"/>
          </a:p>
        </p:txBody>
      </p:sp>
      <p:sp>
        <p:nvSpPr>
          <p:cNvPr id="3" name="Объект 2"/>
          <p:cNvSpPr>
            <a:spLocks noGrp="1"/>
          </p:cNvSpPr>
          <p:nvPr>
            <p:ph idx="1"/>
          </p:nvPr>
        </p:nvSpPr>
        <p:spPr>
          <a:xfrm>
            <a:off x="251520" y="620688"/>
            <a:ext cx="8568952" cy="5976664"/>
          </a:xfrm>
        </p:spPr>
        <p:txBody>
          <a:bodyPr>
            <a:noAutofit/>
          </a:bodyPr>
          <a:lstStyle/>
          <a:p>
            <a:pPr marL="0" indent="0">
              <a:buNone/>
            </a:pPr>
            <a:endParaRPr lang="ru-RU" sz="2000" b="1" dirty="0" smtClean="0">
              <a:latin typeface="Times New Roman" panose="02020603050405020304" pitchFamily="18" charset="0"/>
              <a:cs typeface="Times New Roman" panose="02020603050405020304" pitchFamily="18" charset="0"/>
            </a:endParaRPr>
          </a:p>
          <a:p>
            <a:pPr marL="0" indent="0">
              <a:buNone/>
            </a:pPr>
            <a:r>
              <a:rPr lang="ru-RU" sz="2000" b="1" dirty="0" smtClean="0">
                <a:latin typeface="Times New Roman" panose="02020603050405020304" pitchFamily="18" charset="0"/>
                <a:cs typeface="Times New Roman" panose="02020603050405020304" pitchFamily="18" charset="0"/>
              </a:rPr>
              <a:t>«</a:t>
            </a:r>
            <a:r>
              <a:rPr lang="ru-RU" sz="2000" b="1" dirty="0" err="1">
                <a:latin typeface="Times New Roman" panose="02020603050405020304" pitchFamily="18" charset="0"/>
                <a:cs typeface="Times New Roman" panose="02020603050405020304" pitchFamily="18" charset="0"/>
              </a:rPr>
              <a:t>Жужа</a:t>
            </a:r>
            <a:r>
              <a:rPr lang="ru-RU" sz="2000" b="1" dirty="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marL="0" indent="0">
              <a:buNone/>
            </a:pPr>
            <a:r>
              <a:rPr lang="ru-RU" sz="2000" b="1" dirty="0">
                <a:latin typeface="Times New Roman" panose="02020603050405020304" pitchFamily="18" charset="0"/>
                <a:cs typeface="Times New Roman" panose="02020603050405020304" pitchFamily="18" charset="0"/>
              </a:rPr>
              <a:t>Цель:</a:t>
            </a:r>
            <a:r>
              <a:rPr lang="ru-RU" sz="2000" dirty="0">
                <a:latin typeface="Times New Roman" panose="02020603050405020304" pitchFamily="18" charset="0"/>
                <a:cs typeface="Times New Roman" panose="02020603050405020304" pitchFamily="18" charset="0"/>
              </a:rPr>
              <a:t> снятие общей коллективной агрессии.</a:t>
            </a:r>
          </a:p>
          <a:p>
            <a:pPr marL="0" indent="0">
              <a:buNone/>
            </a:pPr>
            <a:r>
              <a:rPr lang="ru-RU" sz="2000" dirty="0">
                <a:latin typeface="Times New Roman" panose="02020603050405020304" pitchFamily="18" charset="0"/>
                <a:cs typeface="Times New Roman" panose="02020603050405020304" pitchFamily="18" charset="0"/>
              </a:rPr>
              <a:t>Ведущий выбирает «Жужжу», которая садится на стул (в домик), остальные дети начинают дразнить жужжу, кривляясь перед ней6</a:t>
            </a:r>
          </a:p>
          <a:p>
            <a:pPr marL="0" indent="0">
              <a:buNone/>
            </a:pPr>
            <a:r>
              <a:rPr lang="ru-RU" sz="2000" dirty="0">
                <a:latin typeface="Times New Roman" panose="02020603050405020304" pitchFamily="18" charset="0"/>
                <a:cs typeface="Times New Roman" panose="02020603050405020304" pitchFamily="18" charset="0"/>
              </a:rPr>
              <a:t>Жужжа, жужжа, </a:t>
            </a:r>
            <a:r>
              <a:rPr lang="ru-RU" sz="2000" dirty="0" smtClean="0">
                <a:latin typeface="Times New Roman" panose="02020603050405020304" pitchFamily="18" charset="0"/>
                <a:cs typeface="Times New Roman" panose="02020603050405020304" pitchFamily="18" charset="0"/>
              </a:rPr>
              <a:t>выходи,  Жужжа</a:t>
            </a:r>
            <a:r>
              <a:rPr lang="ru-RU" sz="2000" dirty="0">
                <a:latin typeface="Times New Roman" panose="02020603050405020304" pitchFamily="18" charset="0"/>
                <a:cs typeface="Times New Roman" panose="02020603050405020304" pitchFamily="18" charset="0"/>
              </a:rPr>
              <a:t>, Жужжа, догони</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Жужжа» смотрит из окошка своего домика (со стула), показывает кулаки, топает ногами от злости, а когда дети заходят на «волшебную черту», выбегает и ловит детей. Кого «жужжа» поймала, тот выбывает из игры (попадает в плен к «</a:t>
            </a:r>
            <a:r>
              <a:rPr lang="ru-RU" sz="2000" dirty="0" err="1">
                <a:latin typeface="Times New Roman" panose="02020603050405020304" pitchFamily="18" charset="0"/>
                <a:cs typeface="Times New Roman" panose="02020603050405020304" pitchFamily="18" charset="0"/>
              </a:rPr>
              <a:t>Жуже</a:t>
            </a:r>
            <a:r>
              <a:rPr lang="ru-RU" sz="2000" dirty="0">
                <a:latin typeface="Times New Roman" panose="02020603050405020304" pitchFamily="18" charset="0"/>
                <a:cs typeface="Times New Roman" panose="02020603050405020304" pitchFamily="18" charset="0"/>
              </a:rPr>
              <a:t>»).</a:t>
            </a:r>
          </a:p>
          <a:p>
            <a:pPr marL="0" indent="0">
              <a:buNone/>
            </a:pPr>
            <a:r>
              <a:rPr lang="ru-RU" sz="2000" b="1" dirty="0">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a:t>
            </a:r>
            <a:r>
              <a:rPr lang="ru-RU" sz="2000" b="1" dirty="0" err="1">
                <a:latin typeface="Times New Roman" panose="02020603050405020304" pitchFamily="18" charset="0"/>
                <a:cs typeface="Times New Roman" panose="02020603050405020304" pitchFamily="18" charset="0"/>
              </a:rPr>
              <a:t>Обзывалки</a:t>
            </a:r>
            <a:r>
              <a:rPr lang="ru-RU" sz="2000" b="1" dirty="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marL="0" indent="0">
              <a:buNone/>
            </a:pPr>
            <a:r>
              <a:rPr lang="ru-RU" sz="2000" b="1" dirty="0">
                <a:latin typeface="Times New Roman" panose="02020603050405020304" pitchFamily="18" charset="0"/>
                <a:cs typeface="Times New Roman" panose="02020603050405020304" pitchFamily="18" charset="0"/>
              </a:rPr>
              <a:t>Цель:</a:t>
            </a:r>
            <a:r>
              <a:rPr lang="ru-RU" sz="2000" dirty="0">
                <a:latin typeface="Times New Roman" panose="02020603050405020304" pitchFamily="18" charset="0"/>
                <a:cs typeface="Times New Roman" panose="02020603050405020304" pitchFamily="18" charset="0"/>
              </a:rPr>
              <a:t> знакомство с игровыми приемами, способствующими разрядке гнева в приемлемой форме при помощи вербальных средств.</a:t>
            </a:r>
          </a:p>
          <a:p>
            <a:pPr marL="0" indent="0">
              <a:buNone/>
            </a:pPr>
            <a:r>
              <a:rPr lang="ru-RU" sz="2000" dirty="0">
                <a:latin typeface="Times New Roman" panose="02020603050405020304" pitchFamily="18" charset="0"/>
                <a:cs typeface="Times New Roman" panose="02020603050405020304" pitchFamily="18" charset="0"/>
              </a:rPr>
              <a:t>Дети передают по кругу мяч, при этом называя друг друга разными необидными словами. Это могут быть названия деревьев, фруктов, грибов, цветов… Каждое обращение обязательно должно начинаться со слов «А ты…». Например, «А ты морковка». В заключительном круге упражнения участники обязательно говорят своему соседу что-нибудь приятное, например, «А ты моя радость!»</a:t>
            </a:r>
          </a:p>
          <a:p>
            <a:endParaRPr lang="ru-RU" sz="2000" dirty="0"/>
          </a:p>
        </p:txBody>
      </p:sp>
    </p:spTree>
    <p:extLst>
      <p:ext uri="{BB962C8B-B14F-4D97-AF65-F5344CB8AC3E}">
        <p14:creationId xmlns:p14="http://schemas.microsoft.com/office/powerpoint/2010/main" val="2028715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a:latin typeface="Times New Roman" panose="02020603050405020304" pitchFamily="18" charset="0"/>
                <a:cs typeface="Times New Roman" panose="02020603050405020304" pitchFamily="18" charset="0"/>
              </a:rPr>
              <a:t>ИГРЫ, УПРАЖНЕНИЯ ПО ПРОЖИВАНИЮ ЭМОЦИОНАЛЬНЫХ СОСТОЯНИЙ ДЕТЬМИ</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052736"/>
            <a:ext cx="8229600" cy="5328592"/>
          </a:xfrm>
        </p:spPr>
        <p:txBody>
          <a:bodyPr>
            <a:normAutofit fontScale="70000" lnSpcReduction="20000"/>
          </a:bodyPr>
          <a:lstStyle/>
          <a:p>
            <a:pPr marL="0" indent="0">
              <a:buNone/>
            </a:pPr>
            <a:r>
              <a:rPr lang="ru-RU" sz="3600" b="1" dirty="0">
                <a:latin typeface="Times New Roman" panose="02020603050405020304" pitchFamily="18" charset="0"/>
                <a:cs typeface="Times New Roman" panose="02020603050405020304" pitchFamily="18" charset="0"/>
              </a:rPr>
              <a:t>«Садовник» Цель: </a:t>
            </a:r>
            <a:r>
              <a:rPr lang="ru-RU" sz="3600" dirty="0">
                <a:latin typeface="Times New Roman" panose="02020603050405020304" pitchFamily="18" charset="0"/>
                <a:cs typeface="Times New Roman" panose="02020603050405020304" pitchFamily="18" charset="0"/>
              </a:rPr>
              <a:t>развитие воображения, выразительности движений.</a:t>
            </a:r>
            <a:br>
              <a:rPr lang="ru-RU" sz="3600" dirty="0">
                <a:latin typeface="Times New Roman" panose="02020603050405020304" pitchFamily="18" charset="0"/>
                <a:cs typeface="Times New Roman" panose="02020603050405020304" pitchFamily="18" charset="0"/>
              </a:rPr>
            </a:br>
            <a:r>
              <a:rPr lang="ru-RU" sz="3600" i="1" dirty="0">
                <a:latin typeface="Times New Roman" panose="02020603050405020304" pitchFamily="18" charset="0"/>
                <a:cs typeface="Times New Roman" panose="02020603050405020304" pitchFamily="18" charset="0"/>
              </a:rPr>
              <a:t>Описание игры</a:t>
            </a:r>
            <a:r>
              <a:rPr lang="ru-RU" sz="3600" b="1" i="1" dirty="0">
                <a:latin typeface="Times New Roman" panose="02020603050405020304" pitchFamily="18" charset="0"/>
                <a:cs typeface="Times New Roman" panose="02020603050405020304" pitchFamily="18" charset="0"/>
              </a:rPr>
              <a:t>:</a:t>
            </a:r>
            <a:r>
              <a:rPr lang="ru-RU" sz="3600" dirty="0">
                <a:latin typeface="Times New Roman" panose="02020603050405020304" pitchFamily="18" charset="0"/>
                <a:cs typeface="Times New Roman" panose="02020603050405020304" pitchFamily="18" charset="0"/>
              </a:rPr>
              <a:t> воспитатель или ребенок играет роль садовника, который сажает, поливает, рыхлит цветы. Дети изображают цветы, которые растут от хорошего ухода садовника и тянутся к солнцу. Дети могут изображать конкретные цветы, которые они выберут.</a:t>
            </a:r>
          </a:p>
          <a:p>
            <a:pPr marL="0" indent="0">
              <a:buNone/>
            </a:pPr>
            <a:r>
              <a:rPr lang="ru-RU" sz="3600" dirty="0">
                <a:latin typeface="Times New Roman" panose="02020603050405020304" pitchFamily="18" charset="0"/>
                <a:cs typeface="Times New Roman" panose="02020603050405020304" pitchFamily="18" charset="0"/>
              </a:rPr>
              <a:t> «</a:t>
            </a:r>
            <a:r>
              <a:rPr lang="ru-RU" sz="3600" b="1" dirty="0">
                <a:latin typeface="Times New Roman" panose="02020603050405020304" pitchFamily="18" charset="0"/>
                <a:cs typeface="Times New Roman" panose="02020603050405020304" pitchFamily="18" charset="0"/>
              </a:rPr>
              <a:t>Дожди»</a:t>
            </a:r>
            <a:endParaRPr lang="ru-RU" sz="3600" dirty="0">
              <a:latin typeface="Times New Roman" panose="02020603050405020304" pitchFamily="18" charset="0"/>
              <a:cs typeface="Times New Roman" panose="02020603050405020304" pitchFamily="18" charset="0"/>
            </a:endParaRPr>
          </a:p>
          <a:p>
            <a:pPr marL="0" indent="0">
              <a:buNone/>
            </a:pPr>
            <a:r>
              <a:rPr lang="ru-RU" sz="3600" b="1" dirty="0">
                <a:latin typeface="Times New Roman" panose="02020603050405020304" pitchFamily="18" charset="0"/>
                <a:cs typeface="Times New Roman" panose="02020603050405020304" pitchFamily="18" charset="0"/>
              </a:rPr>
              <a:t>Цель</a:t>
            </a:r>
            <a:r>
              <a:rPr lang="ru-RU" sz="3600" b="1" i="1" dirty="0">
                <a:latin typeface="Times New Roman" panose="02020603050405020304" pitchFamily="18" charset="0"/>
                <a:cs typeface="Times New Roman" panose="02020603050405020304" pitchFamily="18" charset="0"/>
              </a:rPr>
              <a:t>:</a:t>
            </a:r>
            <a:r>
              <a:rPr lang="ru-RU" sz="3600" b="1" dirty="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развитие выразительности движений, пластики, воображения.</a:t>
            </a:r>
            <a:br>
              <a:rPr lang="ru-RU" sz="3600" dirty="0">
                <a:latin typeface="Times New Roman" panose="02020603050405020304" pitchFamily="18" charset="0"/>
                <a:cs typeface="Times New Roman" panose="02020603050405020304" pitchFamily="18" charset="0"/>
              </a:rPr>
            </a:br>
            <a:r>
              <a:rPr lang="ru-RU" sz="3600" i="1" dirty="0">
                <a:latin typeface="Times New Roman" panose="02020603050405020304" pitchFamily="18" charset="0"/>
                <a:cs typeface="Times New Roman" panose="02020603050405020304" pitchFamily="18" charset="0"/>
              </a:rPr>
              <a:t>Описание игры</a:t>
            </a:r>
            <a:r>
              <a:rPr lang="ru-RU" sz="3600" b="1" i="1" dirty="0">
                <a:latin typeface="Times New Roman" panose="02020603050405020304" pitchFamily="18" charset="0"/>
                <a:cs typeface="Times New Roman" panose="02020603050405020304" pitchFamily="18" charset="0"/>
              </a:rPr>
              <a:t>:</a:t>
            </a:r>
            <a:r>
              <a:rPr lang="ru-RU" sz="3600" dirty="0">
                <a:latin typeface="Times New Roman" panose="02020603050405020304" pitchFamily="18" charset="0"/>
                <a:cs typeface="Times New Roman" panose="02020603050405020304" pitchFamily="18" charset="0"/>
              </a:rPr>
              <a:t> дети встают в круг и, двигаясь друг за другом, по заданию воспитателя изображают дождь. Он может быть веселым, с солнышком, страшным ливнем с грозой, грустным, бесконечно моросящим и т.п.</a:t>
            </a:r>
          </a:p>
          <a:p>
            <a:endParaRPr lang="ru-RU" dirty="0"/>
          </a:p>
        </p:txBody>
      </p:sp>
    </p:spTree>
    <p:extLst>
      <p:ext uri="{BB962C8B-B14F-4D97-AF65-F5344CB8AC3E}">
        <p14:creationId xmlns:p14="http://schemas.microsoft.com/office/powerpoint/2010/main" val="3588902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b="1" dirty="0" smtClean="0">
                <a:latin typeface="Times New Roman" panose="02020603050405020304" pitchFamily="18" charset="0"/>
                <a:cs typeface="Times New Roman" panose="02020603050405020304" pitchFamily="18" charset="0"/>
              </a:rPr>
              <a:t>ИГРЫ, УПРАЖНЕНИЯ ПО ПРОЖИВАНИЮ ЭМОЦИОНАЛЬНЫХ СОСТОЯНИЙ ДЕТЬМИ</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idx="1"/>
          </p:nvPr>
        </p:nvSpPr>
        <p:spPr>
          <a:xfrm>
            <a:off x="457200" y="1052736"/>
            <a:ext cx="8229600" cy="5472608"/>
          </a:xfrm>
        </p:spPr>
        <p:txBody>
          <a:bodyPr>
            <a:normAutofit fontScale="47500" lnSpcReduction="20000"/>
          </a:bodyPr>
          <a:lstStyle/>
          <a:p>
            <a:pPr marL="0" indent="0">
              <a:buNone/>
            </a:pPr>
            <a:r>
              <a:rPr lang="ru-RU" b="1" dirty="0"/>
              <a:t> </a:t>
            </a:r>
            <a:r>
              <a:rPr lang="ru-RU" sz="4500" b="1" dirty="0">
                <a:latin typeface="Times New Roman" panose="02020603050405020304" pitchFamily="18" charset="0"/>
                <a:cs typeface="Times New Roman" panose="02020603050405020304" pitchFamily="18" charset="0"/>
              </a:rPr>
              <a:t>«Надувала кошка мяч»</a:t>
            </a:r>
            <a:endParaRPr lang="ru-RU" sz="4500" dirty="0">
              <a:latin typeface="Times New Roman" panose="02020603050405020304" pitchFamily="18" charset="0"/>
              <a:cs typeface="Times New Roman" panose="02020603050405020304" pitchFamily="18" charset="0"/>
            </a:endParaRPr>
          </a:p>
          <a:p>
            <a:pPr marL="0" indent="0">
              <a:buNone/>
            </a:pPr>
            <a:r>
              <a:rPr lang="ru-RU" sz="4500" b="1" dirty="0">
                <a:latin typeface="Times New Roman" panose="02020603050405020304" pitchFamily="18" charset="0"/>
                <a:cs typeface="Times New Roman" panose="02020603050405020304" pitchFamily="18" charset="0"/>
              </a:rPr>
              <a:t>Цель: </a:t>
            </a:r>
            <a:r>
              <a:rPr lang="ru-RU" sz="4500" dirty="0">
                <a:latin typeface="Times New Roman" panose="02020603050405020304" pitchFamily="18" charset="0"/>
                <a:cs typeface="Times New Roman" panose="02020603050405020304" pitchFamily="18" charset="0"/>
              </a:rPr>
              <a:t>снятие эмоционального и мышечного напряжения.</a:t>
            </a:r>
            <a:br>
              <a:rPr lang="ru-RU" sz="4500" dirty="0">
                <a:latin typeface="Times New Roman" panose="02020603050405020304" pitchFamily="18" charset="0"/>
                <a:cs typeface="Times New Roman" panose="02020603050405020304" pitchFamily="18" charset="0"/>
              </a:rPr>
            </a:br>
            <a:r>
              <a:rPr lang="ru-RU" sz="4500" i="1" dirty="0">
                <a:latin typeface="Times New Roman" panose="02020603050405020304" pitchFamily="18" charset="0"/>
                <a:cs typeface="Times New Roman" panose="02020603050405020304" pitchFamily="18" charset="0"/>
              </a:rPr>
              <a:t>Описание игры</a:t>
            </a:r>
            <a:r>
              <a:rPr lang="ru-RU" sz="4500" b="1" dirty="0">
                <a:latin typeface="Times New Roman" panose="02020603050405020304" pitchFamily="18" charset="0"/>
                <a:cs typeface="Times New Roman" panose="02020603050405020304" pitchFamily="18" charset="0"/>
              </a:rPr>
              <a:t>:</a:t>
            </a:r>
            <a:r>
              <a:rPr lang="ru-RU" sz="4500" dirty="0">
                <a:latin typeface="Times New Roman" panose="02020603050405020304" pitchFamily="18" charset="0"/>
                <a:cs typeface="Times New Roman" panose="02020603050405020304" pitchFamily="18" charset="0"/>
              </a:rPr>
              <a:t> дети находятся в расслабленной позе, они изображают сдувшиеся шарики. Воспитатель произносит текст: Надувала кошка шар, А котенок ей мешал: Подошел и лапкой-топ! А у кошки шарик -</a:t>
            </a:r>
            <a:r>
              <a:rPr lang="ru-RU" sz="4500" dirty="0" err="1">
                <a:latin typeface="Times New Roman" panose="02020603050405020304" pitchFamily="18" charset="0"/>
                <a:cs typeface="Times New Roman" panose="02020603050405020304" pitchFamily="18" charset="0"/>
              </a:rPr>
              <a:t>лоп</a:t>
            </a:r>
            <a:r>
              <a:rPr lang="ru-RU" sz="4500" dirty="0">
                <a:latin typeface="Times New Roman" panose="02020603050405020304" pitchFamily="18" charset="0"/>
                <a:cs typeface="Times New Roman" panose="02020603050405020304" pitchFamily="18" charset="0"/>
              </a:rPr>
              <a:t>! На слова: «надувала кошка шар...» дети выпрямляют туловище, надувают щеки. На сигнал «</a:t>
            </a:r>
            <a:r>
              <a:rPr lang="ru-RU" sz="4500" dirty="0" err="1">
                <a:latin typeface="Times New Roman" panose="02020603050405020304" pitchFamily="18" charset="0"/>
                <a:cs typeface="Times New Roman" panose="02020603050405020304" pitchFamily="18" charset="0"/>
              </a:rPr>
              <a:t>лоп</a:t>
            </a:r>
            <a:r>
              <a:rPr lang="ru-RU" sz="4500" dirty="0">
                <a:latin typeface="Times New Roman" panose="02020603050405020304" pitchFamily="18" charset="0"/>
                <a:cs typeface="Times New Roman" panose="02020603050405020304" pitchFamily="18" charset="0"/>
              </a:rPr>
              <a:t>» - «шарики» со звуком сдуваются и возвращаются в исходное положение.</a:t>
            </a:r>
          </a:p>
          <a:p>
            <a:pPr marL="0" indent="0">
              <a:buNone/>
            </a:pPr>
            <a:r>
              <a:rPr lang="ru-RU" sz="4500" b="1" dirty="0" smtClean="0">
                <a:latin typeface="Times New Roman" panose="02020603050405020304" pitchFamily="18" charset="0"/>
                <a:cs typeface="Times New Roman" panose="02020603050405020304" pitchFamily="18" charset="0"/>
              </a:rPr>
              <a:t>«</a:t>
            </a:r>
            <a:r>
              <a:rPr lang="ru-RU" sz="4500" b="1" dirty="0">
                <a:latin typeface="Times New Roman" panose="02020603050405020304" pitchFamily="18" charset="0"/>
                <a:cs typeface="Times New Roman" panose="02020603050405020304" pitchFamily="18" charset="0"/>
              </a:rPr>
              <a:t>Зеркало настроения»</a:t>
            </a:r>
            <a:endParaRPr lang="ru-RU" sz="4500" dirty="0">
              <a:latin typeface="Times New Roman" panose="02020603050405020304" pitchFamily="18" charset="0"/>
              <a:cs typeface="Times New Roman" panose="02020603050405020304" pitchFamily="18" charset="0"/>
            </a:endParaRPr>
          </a:p>
          <a:p>
            <a:pPr marL="0" indent="0">
              <a:buNone/>
            </a:pPr>
            <a:r>
              <a:rPr lang="ru-RU" sz="4500" b="1" dirty="0">
                <a:latin typeface="Times New Roman" panose="02020603050405020304" pitchFamily="18" charset="0"/>
                <a:cs typeface="Times New Roman" panose="02020603050405020304" pitchFamily="18" charset="0"/>
              </a:rPr>
              <a:t>Цель: </a:t>
            </a:r>
            <a:r>
              <a:rPr lang="ru-RU" sz="4500" dirty="0">
                <a:latin typeface="Times New Roman" panose="02020603050405020304" pitchFamily="18" charset="0"/>
                <a:cs typeface="Times New Roman" panose="02020603050405020304" pitchFamily="18" charset="0"/>
              </a:rPr>
              <a:t>развивать один из механизмов проникновения во внутренний мир другого человека – моторное проигрывание. Учить детей воспроизводить некоторые компоненты выразительного поведения партнера.</a:t>
            </a:r>
            <a:br>
              <a:rPr lang="ru-RU" sz="4500" dirty="0">
                <a:latin typeface="Times New Roman" panose="02020603050405020304" pitchFamily="18" charset="0"/>
                <a:cs typeface="Times New Roman" panose="02020603050405020304" pitchFamily="18" charset="0"/>
              </a:rPr>
            </a:br>
            <a:r>
              <a:rPr lang="ru-RU" sz="4500" i="1" dirty="0">
                <a:latin typeface="Times New Roman" panose="02020603050405020304" pitchFamily="18" charset="0"/>
                <a:cs typeface="Times New Roman" panose="02020603050405020304" pitchFamily="18" charset="0"/>
              </a:rPr>
              <a:t>Описание игры</a:t>
            </a:r>
            <a:r>
              <a:rPr lang="ru-RU" sz="4500" b="1" i="1" dirty="0">
                <a:latin typeface="Times New Roman" panose="02020603050405020304" pitchFamily="18" charset="0"/>
                <a:cs typeface="Times New Roman" panose="02020603050405020304" pitchFamily="18" charset="0"/>
              </a:rPr>
              <a:t>:</a:t>
            </a:r>
            <a:r>
              <a:rPr lang="ru-RU" sz="4500" dirty="0">
                <a:latin typeface="Times New Roman" panose="02020603050405020304" pitchFamily="18" charset="0"/>
                <a:cs typeface="Times New Roman" panose="02020603050405020304" pitchFamily="18" charset="0"/>
              </a:rPr>
              <a:t> игра проводится в паре. Дети стоят лицом друг к другу. Один ребенок - зеркало. Другой - тот, кто смотрит в зеркало. Последний пытается с помощью мимики, жестов, поз отразить различные состояния (человек радуется, дуется, удивляется, грустит, гордится и т.д.), а зеркало повторяет выразительные движения партнера.</a:t>
            </a:r>
          </a:p>
        </p:txBody>
      </p:sp>
    </p:spTree>
    <p:extLst>
      <p:ext uri="{BB962C8B-B14F-4D97-AF65-F5344CB8AC3E}">
        <p14:creationId xmlns:p14="http://schemas.microsoft.com/office/powerpoint/2010/main" val="96744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a:latin typeface="Times New Roman" panose="02020603050405020304" pitchFamily="18" charset="0"/>
                <a:cs typeface="Times New Roman" panose="02020603050405020304" pitchFamily="18" charset="0"/>
              </a:rPr>
              <a:t>ИГРЫ, ФОРМИРУЮЩИЕ НАВЫК</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БЕСКОНФЛИКТНОГО ОБЩЕНИЯ</a:t>
            </a: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1520" y="1268760"/>
            <a:ext cx="8435280" cy="5256584"/>
          </a:xfrm>
        </p:spPr>
        <p:txBody>
          <a:bodyPr>
            <a:normAutofit fontScale="40000" lnSpcReduction="20000"/>
          </a:bodyPr>
          <a:lstStyle/>
          <a:p>
            <a:pPr marL="0" indent="0">
              <a:buNone/>
            </a:pPr>
            <a:r>
              <a:rPr lang="ru-RU" sz="4200" b="1" dirty="0">
                <a:latin typeface="Times New Roman" panose="02020603050405020304" pitchFamily="18" charset="0"/>
                <a:cs typeface="Times New Roman" panose="02020603050405020304" pitchFamily="18" charset="0"/>
              </a:rPr>
              <a:t> «Доброе животное»</a:t>
            </a:r>
            <a:endParaRPr lang="ru-RU" sz="4200" dirty="0">
              <a:latin typeface="Times New Roman" panose="02020603050405020304" pitchFamily="18" charset="0"/>
              <a:cs typeface="Times New Roman" panose="02020603050405020304" pitchFamily="18" charset="0"/>
            </a:endParaRPr>
          </a:p>
          <a:p>
            <a:pPr marL="0" indent="0">
              <a:buNone/>
            </a:pPr>
            <a:r>
              <a:rPr lang="ru-RU" sz="4200" dirty="0">
                <a:latin typeface="Times New Roman" panose="02020603050405020304" pitchFamily="18" charset="0"/>
                <a:cs typeface="Times New Roman" panose="02020603050405020304" pitchFamily="18" charset="0"/>
              </a:rPr>
              <a:t> </a:t>
            </a:r>
            <a:r>
              <a:rPr lang="ru-RU" sz="4200" b="1" dirty="0">
                <a:latin typeface="Times New Roman" panose="02020603050405020304" pitchFamily="18" charset="0"/>
                <a:cs typeface="Times New Roman" panose="02020603050405020304" pitchFamily="18" charset="0"/>
              </a:rPr>
              <a:t>Цель</a:t>
            </a:r>
            <a:r>
              <a:rPr lang="ru-RU" sz="4200" dirty="0">
                <a:latin typeface="Times New Roman" panose="02020603050405020304" pitchFamily="18" charset="0"/>
                <a:cs typeface="Times New Roman" panose="02020603050405020304" pitchFamily="18" charset="0"/>
              </a:rPr>
              <a:t>: способствовать сплочению детского коллектива, на­учить детей понимать чувства других, оказывать поддержку и сопереживать.</a:t>
            </a:r>
          </a:p>
          <a:p>
            <a:pPr marL="0" indent="0">
              <a:buNone/>
            </a:pPr>
            <a:r>
              <a:rPr lang="ru-RU" sz="4200" i="1" dirty="0" smtClean="0">
                <a:latin typeface="Times New Roman" panose="02020603050405020304" pitchFamily="18" charset="0"/>
                <a:cs typeface="Times New Roman" panose="02020603050405020304" pitchFamily="18" charset="0"/>
              </a:rPr>
              <a:t>Ход </a:t>
            </a:r>
            <a:r>
              <a:rPr lang="ru-RU" sz="4200" i="1" dirty="0">
                <a:latin typeface="Times New Roman" panose="02020603050405020304" pitchFamily="18" charset="0"/>
                <a:cs typeface="Times New Roman" panose="02020603050405020304" pitchFamily="18" charset="0"/>
              </a:rPr>
              <a:t>игры</a:t>
            </a:r>
            <a:r>
              <a:rPr lang="ru-RU" sz="4200" dirty="0">
                <a:latin typeface="Times New Roman" panose="02020603050405020304" pitchFamily="18" charset="0"/>
                <a:cs typeface="Times New Roman" panose="02020603050405020304" pitchFamily="18" charset="0"/>
              </a:rPr>
              <a:t>. Ведущий тихим таинственным голосом гово­рит: «Встаньте, пожалуйста, в круг и возьмитесь за руки. Мы — одно большое доброе животное. Давайте послушаем, как оно дышит. А теперь подышим вместе! На вдох делаем шаг впе­ред, на выдох — шаг назад. А теперь на вдох делаем два шага вперед, на выдох — два шага назад. Так не только дышит животное, так же ровно и четко бьется его большое доброе сердце, стук — шаг вперед, стук — шаг назад, и т. д. Мы все берем дыхание и стук сердца этого животного себе».</a:t>
            </a:r>
          </a:p>
          <a:p>
            <a:pPr marL="0" indent="0">
              <a:buNone/>
            </a:pPr>
            <a:r>
              <a:rPr lang="ru-RU" sz="4200" b="1" dirty="0">
                <a:latin typeface="Times New Roman" panose="02020603050405020304" pitchFamily="18" charset="0"/>
                <a:cs typeface="Times New Roman" panose="02020603050405020304" pitchFamily="18" charset="0"/>
              </a:rPr>
              <a:t> «Паровозик»</a:t>
            </a:r>
            <a:endParaRPr lang="ru-RU" sz="4200" dirty="0">
              <a:latin typeface="Times New Roman" panose="02020603050405020304" pitchFamily="18" charset="0"/>
              <a:cs typeface="Times New Roman" panose="02020603050405020304" pitchFamily="18" charset="0"/>
            </a:endParaRPr>
          </a:p>
          <a:p>
            <a:pPr marL="0" indent="0">
              <a:buNone/>
            </a:pPr>
            <a:r>
              <a:rPr lang="ru-RU" sz="4200" b="1" dirty="0">
                <a:latin typeface="Times New Roman" panose="02020603050405020304" pitchFamily="18" charset="0"/>
                <a:cs typeface="Times New Roman" panose="02020603050405020304" pitchFamily="18" charset="0"/>
              </a:rPr>
              <a:t>Цель:</a:t>
            </a:r>
            <a:r>
              <a:rPr lang="ru-RU" sz="4200" dirty="0">
                <a:latin typeface="Times New Roman" panose="02020603050405020304" pitchFamily="18" charset="0"/>
                <a:cs typeface="Times New Roman" panose="02020603050405020304" pitchFamily="18" charset="0"/>
              </a:rPr>
              <a:t> создание положительного эмоционального фона, спло­чение группы, развитие произвольного контроля, умения под­чиняться правилам других.</a:t>
            </a:r>
          </a:p>
          <a:p>
            <a:pPr marL="0" indent="0">
              <a:buNone/>
            </a:pPr>
            <a:r>
              <a:rPr lang="ru-RU" sz="4200" i="1" dirty="0" smtClean="0">
                <a:latin typeface="Times New Roman" panose="02020603050405020304" pitchFamily="18" charset="0"/>
                <a:cs typeface="Times New Roman" panose="02020603050405020304" pitchFamily="18" charset="0"/>
              </a:rPr>
              <a:t>Ход </a:t>
            </a:r>
            <a:r>
              <a:rPr lang="ru-RU" sz="4200" i="1" dirty="0">
                <a:latin typeface="Times New Roman" panose="02020603050405020304" pitchFamily="18" charset="0"/>
                <a:cs typeface="Times New Roman" panose="02020603050405020304" pitchFamily="18" charset="0"/>
              </a:rPr>
              <a:t>игры</a:t>
            </a:r>
            <a:r>
              <a:rPr lang="ru-RU" sz="4200" dirty="0">
                <a:latin typeface="Times New Roman" panose="02020603050405020304" pitchFamily="18" charset="0"/>
                <a:cs typeface="Times New Roman" panose="02020603050405020304" pitchFamily="18" charset="0"/>
              </a:rPr>
              <a:t>. Дети строятся друг за другом, держась за плечи. «Паровозик» везет «вагончик», преодолевая различные пре­пятствия.</a:t>
            </a:r>
          </a:p>
          <a:p>
            <a:pPr marL="0" indent="0">
              <a:buNone/>
            </a:pPr>
            <a:r>
              <a:rPr lang="ru-RU" sz="4200" b="1" dirty="0">
                <a:latin typeface="Times New Roman" panose="02020603050405020304" pitchFamily="18" charset="0"/>
                <a:cs typeface="Times New Roman" panose="02020603050405020304" pitchFamily="18" charset="0"/>
              </a:rPr>
              <a:t> «Дракон кусает свой хвост»</a:t>
            </a:r>
            <a:endParaRPr lang="ru-RU" sz="4200" dirty="0">
              <a:latin typeface="Times New Roman" panose="02020603050405020304" pitchFamily="18" charset="0"/>
              <a:cs typeface="Times New Roman" panose="02020603050405020304" pitchFamily="18" charset="0"/>
            </a:endParaRPr>
          </a:p>
          <a:p>
            <a:pPr marL="0" indent="0">
              <a:buNone/>
            </a:pPr>
            <a:r>
              <a:rPr lang="ru-RU" sz="4200" b="1" dirty="0">
                <a:latin typeface="Times New Roman" panose="02020603050405020304" pitchFamily="18" charset="0"/>
                <a:cs typeface="Times New Roman" panose="02020603050405020304" pitchFamily="18" charset="0"/>
              </a:rPr>
              <a:t>Цель:</a:t>
            </a:r>
            <a:r>
              <a:rPr lang="ru-RU" sz="4200" dirty="0">
                <a:latin typeface="Times New Roman" panose="02020603050405020304" pitchFamily="18" charset="0"/>
                <a:cs typeface="Times New Roman" panose="02020603050405020304" pitchFamily="18" charset="0"/>
              </a:rPr>
              <a:t> сплочение группы.</a:t>
            </a:r>
          </a:p>
          <a:p>
            <a:pPr marL="0" indent="0">
              <a:buNone/>
            </a:pPr>
            <a:r>
              <a:rPr lang="ru-RU" sz="4200" i="1" dirty="0">
                <a:latin typeface="Times New Roman" panose="02020603050405020304" pitchFamily="18" charset="0"/>
                <a:cs typeface="Times New Roman" panose="02020603050405020304" pitchFamily="18" charset="0"/>
              </a:rPr>
              <a:t>Ход игры</a:t>
            </a:r>
            <a:r>
              <a:rPr lang="ru-RU" sz="4200" dirty="0">
                <a:latin typeface="Times New Roman" panose="02020603050405020304" pitchFamily="18" charset="0"/>
                <a:cs typeface="Times New Roman" panose="02020603050405020304" pitchFamily="18" charset="0"/>
              </a:rPr>
              <a:t>. Играющие стоят друг за другом, держась за та­лию впереди стоящего. Первый ребенок — это голова дракона, последний — кончик хвоста. Под музыку первый играющий пытается схватить последнего — «дракон» ловит свой «хвост». Остальные дети цепко держатся друг за друга. Если дракон не поймает свой хвост, то в следующий раз на роль «головы дра­кона» назначается другой ребенок.</a:t>
            </a:r>
          </a:p>
          <a:p>
            <a:endParaRPr lang="ru-RU" dirty="0"/>
          </a:p>
        </p:txBody>
      </p:sp>
    </p:spTree>
    <p:extLst>
      <p:ext uri="{BB962C8B-B14F-4D97-AF65-F5344CB8AC3E}">
        <p14:creationId xmlns:p14="http://schemas.microsoft.com/office/powerpoint/2010/main" val="1419702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Times New Roman" panose="02020603050405020304" pitchFamily="18" charset="0"/>
                <a:cs typeface="Times New Roman" panose="02020603050405020304" pitchFamily="18" charset="0"/>
              </a:rPr>
              <a:t>ИГРЫ НА ОБУЧЕНИЕ ЭФФЕКТИВНЫМ СПОСОБАМ  ОБЩЕНИЯ</a:t>
            </a: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23528" y="1268760"/>
            <a:ext cx="8640960" cy="5256584"/>
          </a:xfrm>
        </p:spPr>
        <p:txBody>
          <a:bodyPr>
            <a:noAutofit/>
          </a:bodyPr>
          <a:lstStyle/>
          <a:p>
            <a:pPr marL="0" indent="0">
              <a:buNone/>
            </a:pPr>
            <a:r>
              <a:rPr lang="ru-RU" sz="1600" b="1" dirty="0">
                <a:latin typeface="Times New Roman" panose="02020603050405020304" pitchFamily="18" charset="0"/>
                <a:cs typeface="Times New Roman" panose="02020603050405020304" pitchFamily="18" charset="0"/>
              </a:rPr>
              <a:t> «Попроси игрушку»</a:t>
            </a:r>
            <a:endParaRPr lang="ru-RU" sz="1600" dirty="0">
              <a:latin typeface="Times New Roman" panose="02020603050405020304" pitchFamily="18" charset="0"/>
              <a:cs typeface="Times New Roman" panose="02020603050405020304" pitchFamily="18" charset="0"/>
            </a:endParaRPr>
          </a:p>
          <a:p>
            <a:pPr marL="0" indent="0">
              <a:buNone/>
            </a:pPr>
            <a:r>
              <a:rPr lang="ru-RU" sz="1600" dirty="0">
                <a:latin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cs typeface="Times New Roman" panose="02020603050405020304" pitchFamily="18" charset="0"/>
              </a:rPr>
              <a:t>Цель:</a:t>
            </a:r>
            <a:r>
              <a:rPr lang="ru-RU" sz="1600" dirty="0">
                <a:latin typeface="Times New Roman" panose="02020603050405020304" pitchFamily="18" charset="0"/>
                <a:cs typeface="Times New Roman" panose="02020603050405020304" pitchFamily="18" charset="0"/>
              </a:rPr>
              <a:t> развитие коммуникативных навыков.</a:t>
            </a:r>
          </a:p>
          <a:p>
            <a:pPr marL="0" indent="0">
              <a:buNone/>
            </a:pPr>
            <a:r>
              <a:rPr lang="ru-RU" sz="1600" i="1" dirty="0">
                <a:latin typeface="Times New Roman" panose="02020603050405020304" pitchFamily="18" charset="0"/>
                <a:cs typeface="Times New Roman" panose="02020603050405020304" pitchFamily="18" charset="0"/>
              </a:rPr>
              <a:t>Ход игры</a:t>
            </a:r>
            <a:r>
              <a:rPr lang="ru-RU" sz="1600" dirty="0">
                <a:latin typeface="Times New Roman" panose="02020603050405020304" pitchFamily="18" charset="0"/>
                <a:cs typeface="Times New Roman" panose="02020603050405020304" pitchFamily="18" charset="0"/>
              </a:rPr>
              <a:t>. Группа детей делится на пары, один из участ­ников пары (с голубым опознавательным знаком (цветок)) берет в руки какой-либо предмет, например, игрушку, тетрадь, карандаш и т. д. Другой (№ 2) должен попросить этот пред­мет. Инструкция участнику № 1: «Ты держишь в руках иг­рушку, которая очень тебе нужна, но она нужна и твоему приятелю. Он будет у тебя ее просить. Постарайся оставить игрушку у себя и отдать ее только в том случае, если тебе действительно захочется это сделать». Инструкция участни­ку № 2: «Подбирая нужные слова, постарайся попросить иг­рушку так, чтобы тебе ее отдали». Затем участники меняют­ся ролями.</a:t>
            </a:r>
          </a:p>
          <a:p>
            <a:pPr marL="0" indent="0">
              <a:buNone/>
            </a:pPr>
            <a:r>
              <a:rPr lang="ru-RU" sz="1600" dirty="0">
                <a:latin typeface="Times New Roman" panose="02020603050405020304" pitchFamily="18" charset="0"/>
                <a:cs typeface="Times New Roman" panose="02020603050405020304" pitchFamily="18" charset="0"/>
              </a:rPr>
              <a:t> </a:t>
            </a:r>
            <a:r>
              <a:rPr lang="ru-RU" sz="1600" b="1" dirty="0" smtClean="0">
                <a:latin typeface="Times New Roman" panose="02020603050405020304" pitchFamily="18" charset="0"/>
                <a:cs typeface="Times New Roman" panose="02020603050405020304" pitchFamily="18" charset="0"/>
              </a:rPr>
              <a:t>«</a:t>
            </a:r>
            <a:r>
              <a:rPr lang="ru-RU" sz="1600" b="1" dirty="0">
                <a:latin typeface="Times New Roman" panose="02020603050405020304" pitchFamily="18" charset="0"/>
                <a:cs typeface="Times New Roman" panose="02020603050405020304" pitchFamily="18" charset="0"/>
              </a:rPr>
              <a:t>Хороший друг»</a:t>
            </a:r>
            <a:endParaRPr lang="ru-RU" sz="1600" dirty="0">
              <a:latin typeface="Times New Roman" panose="02020603050405020304" pitchFamily="18" charset="0"/>
              <a:cs typeface="Times New Roman" panose="02020603050405020304" pitchFamily="18" charset="0"/>
            </a:endParaRPr>
          </a:p>
          <a:p>
            <a:pPr marL="0" indent="0">
              <a:buNone/>
            </a:pPr>
            <a:r>
              <a:rPr lang="ru-RU" sz="1600" b="1" dirty="0">
                <a:latin typeface="Times New Roman" panose="02020603050405020304" pitchFamily="18" charset="0"/>
                <a:cs typeface="Times New Roman" panose="02020603050405020304" pitchFamily="18" charset="0"/>
              </a:rPr>
              <a:t>Цель</a:t>
            </a:r>
            <a:r>
              <a:rPr lang="ru-RU" sz="1600" dirty="0">
                <a:latin typeface="Times New Roman" panose="02020603050405020304" pitchFamily="18" charset="0"/>
                <a:cs typeface="Times New Roman" panose="02020603050405020304" pitchFamily="18" charset="0"/>
              </a:rPr>
              <a:t>: развивать навык налаживать дружеские взаимоот­ношения.</a:t>
            </a:r>
          </a:p>
          <a:p>
            <a:pPr marL="0" indent="0">
              <a:buNone/>
            </a:pPr>
            <a:r>
              <a:rPr lang="ru-RU" sz="1600" i="1" dirty="0">
                <a:latin typeface="Times New Roman" panose="02020603050405020304" pitchFamily="18" charset="0"/>
                <a:cs typeface="Times New Roman" panose="02020603050405020304" pitchFamily="18" charset="0"/>
              </a:rPr>
              <a:t>Ход игры</a:t>
            </a:r>
            <a:r>
              <a:rPr lang="ru-RU" sz="1600" dirty="0">
                <a:latin typeface="Times New Roman" panose="02020603050405020304" pitchFamily="18" charset="0"/>
                <a:cs typeface="Times New Roman" panose="02020603050405020304" pitchFamily="18" charset="0"/>
              </a:rPr>
              <a:t>. Для проведения игры понадобятся бумага, ка­рандаш, фломастеры на каждого ребенка.</a:t>
            </a:r>
          </a:p>
          <a:p>
            <a:pPr marL="0" indent="0">
              <a:buNone/>
            </a:pPr>
            <a:r>
              <a:rPr lang="ru-RU" sz="1600" dirty="0">
                <a:latin typeface="Times New Roman" panose="02020603050405020304" pitchFamily="18" charset="0"/>
                <a:cs typeface="Times New Roman" panose="02020603050405020304" pitchFamily="18" charset="0"/>
              </a:rPr>
              <a:t>Воспитатель предлагает детям подумать о своем хорошем друге и уточняет, что это может быть реальный человек или его можно просто себе вообразить. Затем обсуждаются следу­ющие вопросы: «Что ты думаешь об этом человеке? Что вы любите вместе делать? Как выглядит твой друг? Что тебе боль­ше всего в нем нравится? Что вы делаете для того, чтобы ваша дружба крепла? » Ответы на эти вопросы воспитатель предла­гает нарисовать на бумаге.</a:t>
            </a:r>
          </a:p>
          <a:p>
            <a:pPr marL="0" indent="0">
              <a:buNone/>
            </a:pPr>
            <a:r>
              <a:rPr lang="ru-RU" sz="1600" dirty="0">
                <a:latin typeface="Times New Roman" panose="02020603050405020304" pitchFamily="18" charset="0"/>
                <a:cs typeface="Times New Roman" panose="02020603050405020304" pitchFamily="18" charset="0"/>
              </a:rPr>
              <a:t>Дальнейшее обсуждение</a:t>
            </a:r>
            <a:r>
              <a:rPr lang="ru-RU" sz="1600" dirty="0" smtClean="0">
                <a:latin typeface="Times New Roman" panose="02020603050405020304" pitchFamily="18" charset="0"/>
                <a:cs typeface="Times New Roman" panose="02020603050405020304" pitchFamily="18" charset="0"/>
              </a:rPr>
              <a:t>:</a:t>
            </a:r>
            <a:r>
              <a:rPr lang="ru-RU" sz="1600" dirty="0">
                <a:latin typeface="Times New Roman" panose="02020603050405020304" pitchFamily="18" charset="0"/>
                <a:cs typeface="Times New Roman" panose="02020603050405020304" pitchFamily="18" charset="0"/>
              </a:rPr>
              <a:t>   Как человек находит друга</a:t>
            </a:r>
            <a:r>
              <a:rPr lang="ru-RU" sz="1600" dirty="0" smtClean="0">
                <a:latin typeface="Times New Roman" panose="02020603050405020304" pitchFamily="18" charset="0"/>
                <a:cs typeface="Times New Roman" panose="02020603050405020304" pitchFamily="18" charset="0"/>
              </a:rPr>
              <a:t>?</a:t>
            </a:r>
            <a:r>
              <a:rPr lang="ru-RU" sz="1600" dirty="0">
                <a:latin typeface="Times New Roman" panose="02020603050405020304" pitchFamily="18" charset="0"/>
                <a:cs typeface="Times New Roman" panose="02020603050405020304" pitchFamily="18" charset="0"/>
              </a:rPr>
              <a:t> Почему так важны в жизни хорошие </a:t>
            </a:r>
            <a:r>
              <a:rPr lang="ru-RU" sz="1600" dirty="0" smtClean="0">
                <a:latin typeface="Times New Roman" panose="02020603050405020304" pitchFamily="18" charset="0"/>
                <a:cs typeface="Times New Roman" panose="02020603050405020304" pitchFamily="18" charset="0"/>
              </a:rPr>
              <a:t>друзья? Есть </a:t>
            </a:r>
            <a:r>
              <a:rPr lang="ru-RU" sz="1600" dirty="0">
                <a:latin typeface="Times New Roman" panose="02020603050405020304" pitchFamily="18" charset="0"/>
                <a:cs typeface="Times New Roman" panose="02020603050405020304" pitchFamily="18" charset="0"/>
              </a:rPr>
              <a:t>ли у тебя друг в группе?</a:t>
            </a:r>
          </a:p>
          <a:p>
            <a:endParaRPr lang="ru-RU" sz="1600" dirty="0"/>
          </a:p>
        </p:txBody>
      </p:sp>
    </p:spTree>
    <p:extLst>
      <p:ext uri="{BB962C8B-B14F-4D97-AF65-F5344CB8AC3E}">
        <p14:creationId xmlns:p14="http://schemas.microsoft.com/office/powerpoint/2010/main" val="2504660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Autofit/>
          </a:bodyPr>
          <a:lstStyle/>
          <a:p>
            <a:r>
              <a:rPr lang="ru-RU" sz="2800" b="1" dirty="0">
                <a:latin typeface="Times New Roman" panose="02020603050405020304" pitchFamily="18" charset="0"/>
                <a:cs typeface="Times New Roman" panose="02020603050405020304" pitchFamily="18" charset="0"/>
              </a:rPr>
              <a:t>ИГРЫ, ОТРАЖАЮЩИЕ ПРИТЯЗАНИЕ НА СОЦИАЛЬНОЕ ПРИЗНАНИЕ</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908720"/>
            <a:ext cx="8229600" cy="5544616"/>
          </a:xfrm>
        </p:spPr>
        <p:txBody>
          <a:bodyPr>
            <a:normAutofit fontScale="40000" lnSpcReduction="20000"/>
          </a:bodyPr>
          <a:lstStyle/>
          <a:p>
            <a:pPr marL="0" indent="0">
              <a:buNone/>
            </a:pPr>
            <a:r>
              <a:rPr lang="ru-RU" sz="4000" b="1" dirty="0">
                <a:latin typeface="Times New Roman" panose="02020603050405020304" pitchFamily="18" charset="0"/>
                <a:cs typeface="Times New Roman" panose="02020603050405020304" pitchFamily="18" charset="0"/>
              </a:rPr>
              <a:t>«Король»</a:t>
            </a:r>
            <a:endParaRPr lang="ru-RU" sz="4000" dirty="0">
              <a:latin typeface="Times New Roman" panose="02020603050405020304" pitchFamily="18" charset="0"/>
              <a:cs typeface="Times New Roman" panose="02020603050405020304" pitchFamily="18" charset="0"/>
            </a:endParaRPr>
          </a:p>
          <a:p>
            <a:pPr marL="0" indent="0">
              <a:buNone/>
            </a:pPr>
            <a:r>
              <a:rPr lang="ru-RU" sz="4000" dirty="0">
                <a:latin typeface="Times New Roman" panose="02020603050405020304" pitchFamily="18" charset="0"/>
                <a:cs typeface="Times New Roman" panose="02020603050405020304" pitchFamily="18" charset="0"/>
              </a:rPr>
              <a:t> </a:t>
            </a:r>
            <a:r>
              <a:rPr lang="ru-RU" sz="4000" b="1" dirty="0">
                <a:latin typeface="Times New Roman" panose="02020603050405020304" pitchFamily="18" charset="0"/>
                <a:cs typeface="Times New Roman" panose="02020603050405020304" pitchFamily="18" charset="0"/>
              </a:rPr>
              <a:t>Цель:</a:t>
            </a:r>
            <a:r>
              <a:rPr lang="ru-RU" sz="4000" dirty="0">
                <a:latin typeface="Times New Roman" panose="02020603050405020304" pitchFamily="18" charset="0"/>
                <a:cs typeface="Times New Roman" panose="02020603050405020304" pitchFamily="18" charset="0"/>
              </a:rPr>
              <a:t> формировать у детей адекватную самооценку, при­вить новые формы поведения.</a:t>
            </a:r>
          </a:p>
          <a:p>
            <a:pPr marL="0" indent="0">
              <a:buNone/>
            </a:pPr>
            <a:r>
              <a:rPr lang="ru-RU" sz="4000" i="1" dirty="0">
                <a:latin typeface="Times New Roman" panose="02020603050405020304" pitchFamily="18" charset="0"/>
                <a:cs typeface="Times New Roman" panose="02020603050405020304" pitchFamily="18" charset="0"/>
              </a:rPr>
              <a:t>Ход игры.</a:t>
            </a:r>
            <a:endParaRPr lang="ru-RU" sz="4000" dirty="0">
              <a:latin typeface="Times New Roman" panose="02020603050405020304" pitchFamily="18" charset="0"/>
              <a:cs typeface="Times New Roman" panose="02020603050405020304" pitchFamily="18" charset="0"/>
            </a:endParaRPr>
          </a:p>
          <a:p>
            <a:pPr marL="0" indent="0">
              <a:buNone/>
            </a:pPr>
            <a:r>
              <a:rPr lang="ru-RU" sz="4000" dirty="0">
                <a:latin typeface="Times New Roman" panose="02020603050405020304" pitchFamily="18" charset="0"/>
                <a:cs typeface="Times New Roman" panose="02020603050405020304" pitchFamily="18" charset="0"/>
              </a:rPr>
              <a:t>Воспитатель. Ребята, кто из вас когда-нибудь мечтал стать королем? Какие преимущества получает тот, кто становится королем? А какие неприятности — это может принести? Вы знаете, чем добрый король отличается от злого?</a:t>
            </a:r>
          </a:p>
          <a:p>
            <a:pPr marL="0" indent="0">
              <a:buNone/>
            </a:pPr>
            <a:r>
              <a:rPr lang="ru-RU" sz="4000" dirty="0">
                <a:latin typeface="Times New Roman" panose="02020603050405020304" pitchFamily="18" charset="0"/>
                <a:cs typeface="Times New Roman" panose="02020603050405020304" pitchFamily="18" charset="0"/>
              </a:rPr>
              <a:t>После выяснения мнения детей воспитатель предлагает им поиграть в игру, в которой каждый может побывать коро­лем в течение минут пяти. При помощи считалки выбирает­ся первый участник в роли короля, остальные дети становят­ся его слугами и должны делать все, что приказывает король. Естественно, король не имеет права отдавать такие приказы, которые могут обидеть или оскорбить других детей, но он мо­жет приказать, например, чтобы слуги ему кланялись, подава­ли питье, были у него на «посылках» и т. п. Когда приказы короля выполнены, по считалке выбирается другой исполни­тель роли, за время игры в роли короля могут побывать 2-3 ребенка. Когда время правления последнего короля закон­чится, воспитатель проводит беседу, в которой обсуждает с деть­ми полученный ими опыт в игре.</a:t>
            </a:r>
          </a:p>
          <a:p>
            <a:pPr marL="0" indent="0">
              <a:buNone/>
            </a:pPr>
            <a:r>
              <a:rPr lang="ru-RU" sz="4000" dirty="0">
                <a:latin typeface="Times New Roman" panose="02020603050405020304" pitchFamily="18" charset="0"/>
                <a:cs typeface="Times New Roman" panose="02020603050405020304" pitchFamily="18" charset="0"/>
              </a:rPr>
              <a:t>Дальнейшее обсуждение:</a:t>
            </a:r>
          </a:p>
          <a:p>
            <a:pPr marL="0" indent="0">
              <a:buNone/>
            </a:pPr>
            <a:r>
              <a:rPr lang="ru-RU" sz="4000" dirty="0">
                <a:latin typeface="Times New Roman" panose="02020603050405020304" pitchFamily="18" charset="0"/>
                <a:cs typeface="Times New Roman" panose="02020603050405020304" pitchFamily="18" charset="0"/>
              </a:rPr>
              <a:t>—   Как ты чувствовал себя, когда был королем?</a:t>
            </a:r>
          </a:p>
          <a:p>
            <a:pPr marL="0" indent="0">
              <a:buNone/>
            </a:pPr>
            <a:r>
              <a:rPr lang="ru-RU" sz="4000" dirty="0">
                <a:latin typeface="Times New Roman" panose="02020603050405020304" pitchFamily="18" charset="0"/>
                <a:cs typeface="Times New Roman" panose="02020603050405020304" pitchFamily="18" charset="0"/>
              </a:rPr>
              <a:t>—   Что тебе больше всего понравилось в этой роли?</a:t>
            </a:r>
          </a:p>
          <a:p>
            <a:pPr marL="0" indent="0">
              <a:buNone/>
            </a:pPr>
            <a:r>
              <a:rPr lang="ru-RU" sz="4000" dirty="0">
                <a:latin typeface="Times New Roman" panose="02020603050405020304" pitchFamily="18" charset="0"/>
                <a:cs typeface="Times New Roman" panose="02020603050405020304" pitchFamily="18" charset="0"/>
              </a:rPr>
              <a:t>—   Легко ли было тебе отдавать приказы другим детям?</a:t>
            </a:r>
          </a:p>
          <a:p>
            <a:pPr marL="0" indent="0">
              <a:buNone/>
            </a:pPr>
            <a:r>
              <a:rPr lang="ru-RU" sz="4000" dirty="0">
                <a:latin typeface="Times New Roman" panose="02020603050405020304" pitchFamily="18" charset="0"/>
                <a:cs typeface="Times New Roman" panose="02020603050405020304" pitchFamily="18" charset="0"/>
              </a:rPr>
              <a:t>—   Что ты чувствовал, когда был слугой?</a:t>
            </a:r>
          </a:p>
          <a:p>
            <a:pPr marL="0" indent="0">
              <a:buNone/>
            </a:pPr>
            <a:r>
              <a:rPr lang="ru-RU" sz="4000" dirty="0">
                <a:latin typeface="Times New Roman" panose="02020603050405020304" pitchFamily="18" charset="0"/>
                <a:cs typeface="Times New Roman" panose="02020603050405020304" pitchFamily="18" charset="0"/>
              </a:rPr>
              <a:t>—   Легко ли тебе было выполнять желания короля</a:t>
            </a:r>
            <a:r>
              <a:rPr lang="ru-RU" sz="4000" dirty="0" smtClean="0">
                <a:latin typeface="Times New Roman" panose="02020603050405020304" pitchFamily="18" charset="0"/>
                <a:cs typeface="Times New Roman" panose="02020603050405020304" pitchFamily="18" charset="0"/>
              </a:rPr>
              <a:t>?</a:t>
            </a:r>
          </a:p>
          <a:p>
            <a:pPr marL="0" indent="0">
              <a:buNone/>
            </a:pPr>
            <a:r>
              <a:rPr lang="ru-RU" sz="4000" dirty="0" smtClean="0">
                <a:latin typeface="Times New Roman" panose="02020603050405020304" pitchFamily="18" charset="0"/>
                <a:cs typeface="Times New Roman" panose="02020603050405020304" pitchFamily="18" charset="0"/>
              </a:rPr>
              <a:t>—   Когда королем был Вова (Егор), он был для тебя доб­рым или злым королем?</a:t>
            </a:r>
          </a:p>
          <a:p>
            <a:pPr marL="0" indent="0">
              <a:buNone/>
            </a:pPr>
            <a:r>
              <a:rPr lang="ru-RU" sz="4000" dirty="0" smtClean="0">
                <a:latin typeface="Times New Roman" panose="02020603050405020304" pitchFamily="18" charset="0"/>
                <a:cs typeface="Times New Roman" panose="02020603050405020304" pitchFamily="18" charset="0"/>
              </a:rPr>
              <a:t>—</a:t>
            </a:r>
            <a:r>
              <a:rPr lang="ru-RU" sz="4000" dirty="0">
                <a:latin typeface="Times New Roman" panose="02020603050405020304" pitchFamily="18" charset="0"/>
                <a:cs typeface="Times New Roman" panose="02020603050405020304" pitchFamily="18" charset="0"/>
              </a:rPr>
              <a:t>   Как далеко добрый король может заходить в своих желаниях?</a:t>
            </a:r>
          </a:p>
          <a:p>
            <a:endParaRPr lang="ru-RU" dirty="0"/>
          </a:p>
        </p:txBody>
      </p:sp>
    </p:spTree>
    <p:extLst>
      <p:ext uri="{BB962C8B-B14F-4D97-AF65-F5344CB8AC3E}">
        <p14:creationId xmlns:p14="http://schemas.microsoft.com/office/powerpoint/2010/main" val="1398312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Autofit/>
          </a:bodyPr>
          <a:lstStyle/>
          <a:p>
            <a:r>
              <a:rPr lang="ru-RU" sz="2800" b="1" dirty="0">
                <a:latin typeface="Times New Roman" panose="02020603050405020304" pitchFamily="18" charset="0"/>
                <a:cs typeface="Times New Roman" panose="02020603050405020304" pitchFamily="18" charset="0"/>
              </a:rPr>
              <a:t>ИГРЫ, НАПРАВЛЕННЫЕ НА СНЯТИЕ КОНФЛИКТНОСТИ</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79512" y="836712"/>
            <a:ext cx="8712968" cy="5289451"/>
          </a:xfrm>
        </p:spPr>
        <p:txBody>
          <a:bodyPr>
            <a:noAutofit/>
          </a:bodyPr>
          <a:lstStyle/>
          <a:p>
            <a:pPr marL="0" indent="0">
              <a:buNone/>
            </a:pPr>
            <a:r>
              <a:rPr lang="ru-RU" sz="1600" b="1" dirty="0">
                <a:latin typeface="Times New Roman" panose="02020603050405020304" pitchFamily="18" charset="0"/>
                <a:cs typeface="Times New Roman" panose="02020603050405020304" pitchFamily="18" charset="0"/>
              </a:rPr>
              <a:t>«Коврик мира»</a:t>
            </a:r>
            <a:endParaRPr lang="ru-RU" sz="1600" dirty="0">
              <a:latin typeface="Times New Roman" panose="02020603050405020304" pitchFamily="18" charset="0"/>
              <a:cs typeface="Times New Roman" panose="02020603050405020304" pitchFamily="18" charset="0"/>
            </a:endParaRPr>
          </a:p>
          <a:p>
            <a:pPr marL="0" indent="0">
              <a:buNone/>
            </a:pPr>
            <a:r>
              <a:rPr lang="ru-RU" sz="1600" b="1" dirty="0">
                <a:latin typeface="Times New Roman" panose="02020603050405020304" pitchFamily="18" charset="0"/>
                <a:cs typeface="Times New Roman" panose="02020603050405020304" pitchFamily="18" charset="0"/>
              </a:rPr>
              <a:t> Цель:</a:t>
            </a:r>
            <a:r>
              <a:rPr lang="ru-RU" sz="1600" dirty="0">
                <a:latin typeface="Times New Roman" panose="02020603050405020304" pitchFamily="18" charset="0"/>
                <a:cs typeface="Times New Roman" panose="02020603050405020304" pitchFamily="18" charset="0"/>
              </a:rPr>
              <a:t> научить детей стратегии переговоров и дискуссий в разрешении конфликтов в группе. Само наличие «коврика мира» в группе побуждает детей отказаться от драк, споров и слез, заменив их обсуждением проблемы друг с другом.</a:t>
            </a:r>
          </a:p>
          <a:p>
            <a:pPr marL="0" indent="0">
              <a:buNone/>
            </a:pPr>
            <a:r>
              <a:rPr lang="ru-RU" sz="1600" i="1" dirty="0">
                <a:latin typeface="Times New Roman" panose="02020603050405020304" pitchFamily="18" charset="0"/>
                <a:cs typeface="Times New Roman" panose="02020603050405020304" pitchFamily="18" charset="0"/>
              </a:rPr>
              <a:t>Ход игры</a:t>
            </a:r>
            <a:r>
              <a:rPr lang="ru-RU" sz="1600" dirty="0">
                <a:latin typeface="Times New Roman" panose="02020603050405020304" pitchFamily="18" charset="0"/>
                <a:cs typeface="Times New Roman" panose="02020603050405020304" pitchFamily="18" charset="0"/>
              </a:rPr>
              <a:t>. Для игры необходим кусок тонкого пледа или ткани размером 90 х 150 см или мягкий коврик такого же размера, фломастеры, клей, блестки, бисер, цветные пуговицы, все, что может понадобиться для оформления декорации.</a:t>
            </a:r>
          </a:p>
          <a:p>
            <a:pPr marL="0" indent="0">
              <a:buNone/>
            </a:pPr>
            <a:r>
              <a:rPr lang="ru-RU" sz="1600" dirty="0">
                <a:latin typeface="Times New Roman" panose="02020603050405020304" pitchFamily="18" charset="0"/>
                <a:cs typeface="Times New Roman" panose="02020603050405020304" pitchFamily="18" charset="0"/>
              </a:rPr>
              <a:t>Воспитатель. Ребята, расскажите мне, о чем вы спори­те иногда друг с другом? С кем из ребят вы спорите чаще дру­гих? Как вы чувствуете себя после такого спора? Как вы дума­ете, что может произойти, если в споре сталкиваются различ­ные мнения? Сегодня я принесла для нас всех кусок ткани, который станет нашим «ковриком мира». Как только воз­никнет спор, «противники» могут сесть на него и поговорить друг с другом так, чтобы найти путь мирного решения своей проблемы. </a:t>
            </a:r>
            <a:r>
              <a:rPr lang="ru-RU" sz="1600" dirty="0" smtClean="0">
                <a:latin typeface="Times New Roman" panose="02020603050405020304" pitchFamily="18" charset="0"/>
                <a:cs typeface="Times New Roman" panose="02020603050405020304" pitchFamily="18" charset="0"/>
              </a:rPr>
              <a:t> </a:t>
            </a:r>
            <a:endParaRPr lang="ru-RU" sz="1600" dirty="0">
              <a:latin typeface="Times New Roman" panose="02020603050405020304" pitchFamily="18" charset="0"/>
              <a:cs typeface="Times New Roman" panose="02020603050405020304" pitchFamily="18" charset="0"/>
            </a:endParaRPr>
          </a:p>
          <a:p>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873851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754</Words>
  <Application>Microsoft Office PowerPoint</Application>
  <PresentationFormat>Экран (4:3)</PresentationFormat>
  <Paragraphs>108</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Муниципальное бюджетное общеобразовательное учреждение «Бурлинская средняя общеобразовательная школа»</vt:lpstr>
      <vt:lpstr>Игры на снятие эмоционального напряжения детей </vt:lpstr>
      <vt:lpstr>Игры на снятие эмоционального напряжения детей </vt:lpstr>
      <vt:lpstr>ИГРЫ, УПРАЖНЕНИЯ ПО ПРОЖИВАНИЮ ЭМОЦИОНАЛЬНЫХ СОСТОЯНИЙ ДЕТЬМИ </vt:lpstr>
      <vt:lpstr>ИГРЫ, УПРАЖНЕНИЯ ПО ПРОЖИВАНИЮ ЭМОЦИОНАЛЬНЫХ СОСТОЯНИЙ ДЕТЬМИ </vt:lpstr>
      <vt:lpstr>ИГРЫ, ФОРМИРУЮЩИЕ НАВЫК БЕСКОНФЛИКТНОГО ОБЩЕНИЯ</vt:lpstr>
      <vt:lpstr>ИГРЫ НА ОБУЧЕНИЕ ЭФФЕКТИВНЫМ СПОСОБАМ  ОБЩЕНИЯ</vt:lpstr>
      <vt:lpstr>ИГРЫ, ОТРАЖАЮЩИЕ ПРИТЯЗАНИЕ НА СОЦИАЛЬНОЕ ПРИЗНАНИЕ </vt:lpstr>
      <vt:lpstr>ИГРЫ, НАПРАВЛЕННЫЕ НА СНЯТИЕ КОНФЛИКТНОСТИ </vt:lpstr>
      <vt:lpstr>ИГРЫ, НАПРАВЛЕННЫЕ НА СНЯТИЕ КОНФЛИКТНОСТИ </vt:lpstr>
      <vt:lpstr>РАБОТА С ЧУВСТВАМИ </vt:lpstr>
      <vt:lpstr>ИГРЫ С АГРЕСИВНЫМИ ДЕТЬМИ </vt:lpstr>
      <vt:lpstr>ИГРЫ, С ГИПЕРАКТИВНЫМИ ДЕТЬМИ</vt:lpstr>
      <vt:lpstr>РЕЛАКСАЦИОННЫЕ ТЕХНИКИ ДЛЯ ШКОЛЬНИКОВ </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общеобразовательное учреждение «Бурлинская средняя общеобразовательная школа»</dc:title>
  <dc:creator>Любовь</dc:creator>
  <cp:lastModifiedBy>Любовь</cp:lastModifiedBy>
  <cp:revision>4</cp:revision>
  <dcterms:created xsi:type="dcterms:W3CDTF">2022-10-21T17:17:51Z</dcterms:created>
  <dcterms:modified xsi:type="dcterms:W3CDTF">2022-10-21T17:48:49Z</dcterms:modified>
</cp:coreProperties>
</file>