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67" r:id="rId3"/>
    <p:sldId id="268" r:id="rId4"/>
    <p:sldId id="288" r:id="rId5"/>
    <p:sldId id="261" r:id="rId6"/>
    <p:sldId id="262" r:id="rId7"/>
    <p:sldId id="264" r:id="rId8"/>
    <p:sldId id="265" r:id="rId9"/>
    <p:sldId id="266" r:id="rId10"/>
    <p:sldId id="269" r:id="rId11"/>
    <p:sldId id="270" r:id="rId12"/>
    <p:sldId id="271" r:id="rId13"/>
    <p:sldId id="272" r:id="rId14"/>
    <p:sldId id="273" r:id="rId15"/>
    <p:sldId id="275" r:id="rId16"/>
    <p:sldId id="276" r:id="rId17"/>
    <p:sldId id="277" r:id="rId18"/>
    <p:sldId id="279" r:id="rId19"/>
    <p:sldId id="281" r:id="rId20"/>
    <p:sldId id="290" r:id="rId21"/>
    <p:sldId id="282" r:id="rId22"/>
    <p:sldId id="283" r:id="rId23"/>
    <p:sldId id="284" r:id="rId24"/>
    <p:sldId id="285" r:id="rId25"/>
    <p:sldId id="291" r:id="rId26"/>
    <p:sldId id="296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99"/>
    <a:srgbClr val="0000FF"/>
    <a:srgbClr val="0066FF"/>
    <a:srgbClr val="CC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6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BBDAC-D485-42AA-86BF-5C85E846E258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C76A9-95B9-4087-A524-87748EB07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8D798-656F-42F2-909C-19FCAFBBA8C9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8429F-F5B7-4056-94CF-8A9024132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EE822-4EE9-4FC6-AC74-861D29B1686C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B3BA-FF5B-408B-898F-458715DD5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B274C-A1E8-4D6B-BC29-903BAD311734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1BFF5-BD96-4694-AFD4-4F18A07D2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F2F29-B94D-481F-BA9E-6154B629F468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99260-731D-4A7C-9B9C-C80621F55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E3E6F-2937-45D0-9F6A-6133DE952831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17EAF-8008-4330-B048-2401A9ACF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A4FDF-5630-4349-ACC1-752ED76BDA38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95598-BF7A-4D49-85B8-1FA94A27D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7D0CB-C8E0-4C9F-B3EB-9A1CF2757399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0B630-AF0E-4A41-82CB-E24976E8A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5E616-8B98-4F62-8A9B-471ABE9EEBB4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50597-AA7C-4DC5-8B0E-725C97C3C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C4309-76C7-4CA8-936C-D1E8163FB842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6C6F1-43F3-413B-8A84-75B89025C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0AE85-2221-4949-AE0B-18C5D4AB4A08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95A41-88E0-46C6-BC86-FB7656BAD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B9FFD1-8A70-4829-91AB-1EDFA4EE3102}" type="datetimeFigureOut">
              <a:rPr lang="ru-RU"/>
              <a:pPr>
                <a:defRPr/>
              </a:pPr>
              <a:t>21.10.2022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8E0415-AD07-44CE-BE26-7ECBBE5EB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358282" cy="7072290"/>
          </a:xfrm>
          <a:solidFill>
            <a:srgbClr val="92D050"/>
          </a:solidFill>
          <a:ln>
            <a:solidFill>
              <a:srgbClr val="00B050"/>
            </a:solidFill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 </a:t>
            </a:r>
            <a:r>
              <a:rPr lang="ru-RU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технологии, </a:t>
            </a:r>
          </a:p>
          <a:p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в детском саду  </a:t>
            </a: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</a:t>
            </a:r>
          </a:p>
          <a:p>
            <a:pPr algn="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Овсепян М.Б.</a:t>
            </a:r>
          </a:p>
          <a:p>
            <a:pPr algn="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Высшая </a:t>
            </a:r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</a:t>
            </a: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ЦРР Д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№</a:t>
            </a:r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125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Калининград</a:t>
            </a:r>
          </a:p>
          <a:p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8352000" cy="6264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785918" y="285728"/>
            <a:ext cx="6552728" cy="86409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rgbClr val="CC0099"/>
              </a:solidFill>
              <a:latin typeface="Franklin Gothic Medium Cond" pitchFamily="34" charset="0"/>
            </a:endParaRPr>
          </a:p>
          <a:p>
            <a:pPr algn="ctr"/>
            <a:r>
              <a:rPr lang="ru-RU" sz="1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</a:p>
          <a:p>
            <a:pPr algn="ctr"/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124744"/>
            <a:ext cx="878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спокойная классическая музыка (Чайковский, Рахманинов), звуки природы</a:t>
            </a:r>
            <a:endParaRPr lang="ru-RU" sz="1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70080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spc="-6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Тише, тише, тишина !   Разговаривать</a:t>
            </a:r>
            <a:r>
              <a:rPr lang="en-US" sz="1200" spc="-6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6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нельзя ! </a:t>
            </a:r>
            <a:br>
              <a:rPr lang="ru-RU" sz="1200" spc="-6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spc="-12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 устали – надо спать, ляжем  тихо  на  кровать,</a:t>
            </a:r>
          </a:p>
          <a:p>
            <a:r>
              <a:rPr lang="ru-RU" sz="1200" spc="-12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тихонько  будем  спать.</a:t>
            </a:r>
            <a:endParaRPr lang="ru-RU" sz="1200" spc="-12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64088" y="4653136"/>
            <a:ext cx="33843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Будто мы лежим на траве…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зелёной </a:t>
            </a:r>
            <a:r>
              <a:rPr lang="ru-RU" sz="1200" spc="-11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мягкой травке…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Греет солнышко сейчас,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руки тёплые у нас.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Жарче солнышко пригрело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– и ногам тепло, и телу.</a:t>
            </a:r>
            <a:endParaRPr kumimoji="0" lang="ru-RU" sz="1200" i="0" u="none" strike="noStrike" cap="none" spc="-110" normalizeH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Дышится легко, вольно, глубоко</a:t>
            </a:r>
            <a:r>
              <a:rPr kumimoji="0" lang="ru-RU" sz="1200" i="0" u="none" strike="noStrike" cap="none" spc="-110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" name="Рисунок 10" descr="PB1840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2786058"/>
            <a:ext cx="1571636" cy="1067516"/>
          </a:xfrm>
          <a:prstGeom prst="rect">
            <a:avLst/>
          </a:prstGeom>
        </p:spPr>
      </p:pic>
      <p:pic>
        <p:nvPicPr>
          <p:cNvPr id="12" name="Рисунок 11" descr="PB1840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4000499"/>
            <a:ext cx="1500198" cy="1050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43999" cy="685799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115616" y="188640"/>
            <a:ext cx="6984776" cy="86409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23728" y="26064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C0099"/>
                </a:solidFill>
                <a:latin typeface="Franklin Gothic Medium Cond" pitchFamily="34" charset="0"/>
              </a:rPr>
              <a:t>Пальчиковая гимнастика</a:t>
            </a:r>
            <a:endParaRPr lang="ru-RU" sz="3200" dirty="0">
              <a:solidFill>
                <a:srgbClr val="CC0099"/>
              </a:solidFill>
              <a:latin typeface="Franklin Gothic Medium Con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216" y="4005064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i="1" dirty="0" smtClean="0">
              <a:solidFill>
                <a:srgbClr val="002060"/>
              </a:solidFill>
            </a:endParaRPr>
          </a:p>
          <a:p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Разотру ладошки сильно,</a:t>
            </a:r>
            <a:b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пальчик покручу.</a:t>
            </a:r>
            <a:b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Поздороваюсь со всеми,</a:t>
            </a:r>
            <a:b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Никого не обойду.</a:t>
            </a:r>
            <a:b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B2541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1714488"/>
            <a:ext cx="1998554" cy="1322493"/>
          </a:xfrm>
          <a:prstGeom prst="rect">
            <a:avLst/>
          </a:prstGeom>
        </p:spPr>
      </p:pic>
      <p:pic>
        <p:nvPicPr>
          <p:cNvPr id="12" name="Рисунок 11" descr="PB25418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4071942"/>
            <a:ext cx="1960902" cy="1574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2571736" y="285728"/>
            <a:ext cx="4071966" cy="9361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411760" y="26064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           Гимнастика для глаз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443711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ежедневно по 3-5 мин. в любое свободное время; в зависимости от интенсивности зрительной нагрузки</a:t>
            </a:r>
            <a:endParaRPr lang="ru-RU" sz="1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B1639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1785926"/>
            <a:ext cx="2210496" cy="1571636"/>
          </a:xfrm>
          <a:prstGeom prst="rect">
            <a:avLst/>
          </a:prstGeom>
        </p:spPr>
      </p:pic>
      <p:pic>
        <p:nvPicPr>
          <p:cNvPr id="10" name="Рисунок 9" descr="PB2441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1750206"/>
            <a:ext cx="2064830" cy="1548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187624" y="260648"/>
            <a:ext cx="7200800" cy="9361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75656" y="332656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C0099"/>
                </a:solidFill>
                <a:latin typeface="Franklin Gothic Medium Cond" pitchFamily="34" charset="0"/>
              </a:rPr>
              <a:t>        </a:t>
            </a: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5085184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Активизируется кислородный обмен во всех тканях организма, что способствует нормализации и оптимизации его работы в целом.</a:t>
            </a:r>
            <a:endParaRPr lang="ru-RU" sz="1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9504" y="1772816"/>
            <a:ext cx="4356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проводится в различных формах физкультурно-оздоровительной работы.</a:t>
            </a:r>
            <a:endParaRPr lang="ru-RU" sz="12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B174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357430"/>
            <a:ext cx="2214546" cy="1660909"/>
          </a:xfrm>
          <a:prstGeom prst="rect">
            <a:avLst/>
          </a:prstGeom>
        </p:spPr>
      </p:pic>
      <p:pic>
        <p:nvPicPr>
          <p:cNvPr id="10" name="Рисунок 9" descr="PB1740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3857628"/>
            <a:ext cx="2214578" cy="1527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827584" y="188640"/>
            <a:ext cx="7488832" cy="1008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CC0099"/>
              </a:solidFill>
              <a:latin typeface="Franklin Gothic Medium Con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332656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2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Гимнастика бодрящая</a:t>
            </a:r>
            <a:endParaRPr lang="ru-RU" sz="12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1196752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spc="-1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проводится после дневного сна, форма проведения различна: упражнения </a:t>
            </a:r>
          </a:p>
          <a:p>
            <a:r>
              <a:rPr lang="ru-RU" sz="1400" b="1" spc="-1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на кроватках, обширное умывание,</a:t>
            </a:r>
          </a:p>
          <a:p>
            <a:r>
              <a:rPr lang="ru-RU" sz="1400" b="1" spc="-1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ходьба по коврикам «здоровья» и т.д.</a:t>
            </a:r>
          </a:p>
        </p:txBody>
      </p:sp>
      <p:pic>
        <p:nvPicPr>
          <p:cNvPr id="13" name="Рисунок 12" descr="PB1840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428868"/>
            <a:ext cx="2143108" cy="1428751"/>
          </a:xfrm>
          <a:prstGeom prst="rect">
            <a:avLst/>
          </a:prstGeom>
        </p:spPr>
      </p:pic>
      <p:pic>
        <p:nvPicPr>
          <p:cNvPr id="14" name="Рисунок 13" descr="PB1940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4214818"/>
            <a:ext cx="1857356" cy="1393017"/>
          </a:xfrm>
          <a:prstGeom prst="rect">
            <a:avLst/>
          </a:prstGeom>
        </p:spPr>
      </p:pic>
      <p:pic>
        <p:nvPicPr>
          <p:cNvPr id="15" name="Рисунок 14" descr="PB2041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4857760"/>
            <a:ext cx="1857388" cy="1207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395536" y="476672"/>
            <a:ext cx="8280920" cy="1008112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2809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8000"/>
                </a:solidFill>
                <a:latin typeface="Franklin Gothic Medium Cond" pitchFamily="34" charset="0"/>
              </a:rPr>
              <a:t>  </a:t>
            </a:r>
          </a:p>
          <a:p>
            <a:pPr algn="ctr"/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Технологии обучения здоровому образу   жизни</a:t>
            </a:r>
            <a:endParaRPr lang="ru-RU" sz="1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571612"/>
            <a:ext cx="8352928" cy="21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CC0099"/>
                </a:solidFill>
                <a:latin typeface="Franklin Gothic Medium Cond" pitchFamily="34" charset="0"/>
              </a:rPr>
              <a:t>   </a:t>
            </a: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Физкультурные занятия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Занятия из серии «Азбука здоровья»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1400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Активный отдых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827584" y="260648"/>
            <a:ext cx="7416824" cy="1008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404664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99"/>
                </a:solidFill>
                <a:latin typeface="Franklin Gothic Medium Cond" pitchFamily="34" charset="0"/>
              </a:rPr>
              <a:t>       </a:t>
            </a: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268760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Точно знаем: по утрам</a:t>
            </a:r>
          </a:p>
          <a:p>
            <a:r>
              <a:rPr lang="ru-RU" sz="1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Взрослым всем и малышам</a:t>
            </a:r>
          </a:p>
          <a:p>
            <a:r>
              <a:rPr lang="ru-RU" sz="1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Чтоб стать сильным и здоровым,</a:t>
            </a:r>
          </a:p>
          <a:p>
            <a:r>
              <a:rPr lang="ru-RU" sz="1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 болеть и быть весёлым,</a:t>
            </a:r>
          </a:p>
          <a:p>
            <a:r>
              <a:rPr lang="ru-RU" sz="12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Надо быстро просыпаться и зарядкой заниматься.</a:t>
            </a:r>
            <a:endParaRPr lang="ru-RU" sz="1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B1639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2786058"/>
            <a:ext cx="2143140" cy="1673032"/>
          </a:xfrm>
          <a:prstGeom prst="rect">
            <a:avLst/>
          </a:prstGeom>
        </p:spPr>
      </p:pic>
      <p:pic>
        <p:nvPicPr>
          <p:cNvPr id="10" name="Рисунок 9" descr="PB1639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2357430"/>
            <a:ext cx="1957705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9143999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827584" y="260648"/>
            <a:ext cx="7488832" cy="1008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404664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99"/>
                </a:solidFill>
                <a:latin typeface="Franklin Gothic Medium Cond" pitchFamily="34" charset="0"/>
              </a:rPr>
              <a:t>        </a:t>
            </a: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1484784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Занятия проводятся в соответствии программой</a:t>
            </a:r>
            <a:endParaRPr lang="ru-RU" sz="12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PB1639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500306"/>
            <a:ext cx="1785918" cy="1339438"/>
          </a:xfrm>
          <a:prstGeom prst="rect">
            <a:avLst/>
          </a:prstGeom>
        </p:spPr>
      </p:pic>
      <p:pic>
        <p:nvPicPr>
          <p:cNvPr id="12" name="Рисунок 11" descr="PB164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3929066"/>
            <a:ext cx="2200700" cy="1448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971600" y="260648"/>
            <a:ext cx="7128792" cy="9361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79712" y="332656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99"/>
                </a:solidFill>
                <a:latin typeface="Franklin Gothic Medium Cond" pitchFamily="34" charset="0"/>
              </a:rPr>
              <a:t>           </a:t>
            </a:r>
            <a:r>
              <a:rPr lang="ru-RU" sz="1400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412776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Самомассаж</a:t>
            </a:r>
            <a:r>
              <a:rPr lang="ru-RU" sz="1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проводится  в игровой форме ежедневно,                                                  в виде пятиминутного занятия  или в виде физкультминутки на занятиях.  </a:t>
            </a:r>
            <a:r>
              <a:rPr lang="ru-RU" sz="12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 </a:t>
            </a:r>
          </a:p>
          <a:p>
            <a:r>
              <a:rPr lang="ru-RU" sz="12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+mj-lt"/>
              </a:rPr>
              <a:t> </a:t>
            </a:r>
          </a:p>
          <a:p>
            <a:endParaRPr lang="ru-RU" sz="2000" dirty="0" smtClean="0">
              <a:solidFill>
                <a:srgbClr val="000099"/>
              </a:solidFill>
            </a:endParaRPr>
          </a:p>
        </p:txBody>
      </p:sp>
      <p:pic>
        <p:nvPicPr>
          <p:cNvPr id="10" name="Рисунок 9" descr="PB1639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768330"/>
            <a:ext cx="1785918" cy="1339439"/>
          </a:xfrm>
          <a:prstGeom prst="rect">
            <a:avLst/>
          </a:prstGeom>
        </p:spPr>
      </p:pic>
      <p:pic>
        <p:nvPicPr>
          <p:cNvPr id="11" name="Рисунок 10" descr="PB1639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2143116"/>
            <a:ext cx="1143008" cy="1076569"/>
          </a:xfrm>
          <a:prstGeom prst="rect">
            <a:avLst/>
          </a:prstGeom>
        </p:spPr>
      </p:pic>
      <p:pic>
        <p:nvPicPr>
          <p:cNvPr id="12" name="Рисунок 11" descr="PB2441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4860871"/>
            <a:ext cx="1957730" cy="1333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043608" y="260648"/>
            <a:ext cx="7056784" cy="86409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75656" y="260648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99"/>
                </a:solidFill>
                <a:latin typeface="Franklin Gothic Medium Cond" pitchFamily="34" charset="0"/>
              </a:rPr>
              <a:t>         </a:t>
            </a: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Активный отдых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196752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</a:rPr>
              <a:t>   </a:t>
            </a:r>
            <a:r>
              <a:rPr lang="ru-RU" sz="2000" i="1" dirty="0" smtClean="0">
                <a:solidFill>
                  <a:srgbClr val="000099"/>
                </a:solidFill>
              </a:rPr>
              <a:t> </a:t>
            </a:r>
            <a:r>
              <a:rPr lang="ru-RU" sz="1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праздники, досуги, развлечения, дни здоровья</a:t>
            </a:r>
            <a:endParaRPr lang="ru-RU" sz="12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sfqCkFstoG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2143116"/>
            <a:ext cx="2000232" cy="1332967"/>
          </a:xfrm>
          <a:prstGeom prst="rect">
            <a:avLst/>
          </a:prstGeom>
        </p:spPr>
      </p:pic>
      <p:pic>
        <p:nvPicPr>
          <p:cNvPr id="13" name="Рисунок 12" descr="8 март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4572008"/>
            <a:ext cx="1928794" cy="1285360"/>
          </a:xfrm>
          <a:prstGeom prst="rect">
            <a:avLst/>
          </a:prstGeom>
        </p:spPr>
      </p:pic>
      <p:pic>
        <p:nvPicPr>
          <p:cNvPr id="16" name="Рисунок 15" descr="PB16399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2285992"/>
            <a:ext cx="1928826" cy="1091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85918" y="1500174"/>
            <a:ext cx="5362677" cy="4022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24328" y="3645024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spc="-190" dirty="0" smtClean="0">
                <a:solidFill>
                  <a:srgbClr val="FF0000"/>
                </a:solidFill>
                <a:latin typeface="Franklin Gothic Medium Cond" pitchFamily="34" charset="0"/>
              </a:rPr>
              <a:t>,,</a:t>
            </a:r>
            <a:endParaRPr lang="ru-RU" sz="4400" spc="-190" dirty="0">
              <a:solidFill>
                <a:srgbClr val="FF0000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043608" y="260648"/>
            <a:ext cx="7056784" cy="86409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75656" y="260648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99"/>
                </a:solidFill>
                <a:latin typeface="Franklin Gothic Medium Cond" pitchFamily="34" charset="0"/>
              </a:rPr>
              <a:t>          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Активный отдых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фото\PB164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429132"/>
            <a:ext cx="1857388" cy="1534750"/>
          </a:xfrm>
          <a:prstGeom prst="rect">
            <a:avLst/>
          </a:prstGeom>
          <a:noFill/>
        </p:spPr>
      </p:pic>
      <p:pic>
        <p:nvPicPr>
          <p:cNvPr id="1028" name="Picture 4" descr="F:\фото\PB164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3000372"/>
            <a:ext cx="1690699" cy="1167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43999" cy="6857999"/>
          </a:xfrm>
          <a:prstGeom prst="rect">
            <a:avLst/>
          </a:prstGeom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899592" y="332656"/>
            <a:ext cx="7344816" cy="1296144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15616" y="548680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8000"/>
                </a:solidFill>
                <a:latin typeface="Franklin Gothic Medium Cond" pitchFamily="34" charset="0"/>
              </a:rPr>
              <a:t>   </a:t>
            </a: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  <a:endParaRPr lang="ru-RU" sz="1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276872"/>
            <a:ext cx="842493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Технология музыкального воздействия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sz="1400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Артикуляционная гимнастика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467544" y="260648"/>
            <a:ext cx="8280920" cy="9361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332656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Технология музыкального воздействия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4653136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CC"/>
                </a:solidFill>
                <a:latin typeface="Arial Black" pitchFamily="34" charset="0"/>
              </a:rPr>
              <a:t>                                                     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в качестве вспомогательного средства, как часть других технологий, для снятия напряжения, повышения эмоционального настроя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b="1" i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F:\фото\PB204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14488"/>
            <a:ext cx="2000264" cy="1363816"/>
          </a:xfrm>
          <a:prstGeom prst="rect">
            <a:avLst/>
          </a:prstGeom>
          <a:noFill/>
        </p:spPr>
      </p:pic>
      <p:pic>
        <p:nvPicPr>
          <p:cNvPr id="2051" name="Picture 3" descr="F:\фото\PB2041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643050"/>
            <a:ext cx="1891956" cy="1571637"/>
          </a:xfrm>
          <a:prstGeom prst="rect">
            <a:avLst/>
          </a:prstGeom>
          <a:noFill/>
        </p:spPr>
      </p:pic>
      <p:pic>
        <p:nvPicPr>
          <p:cNvPr id="2052" name="Picture 4" descr="F:\фото\PB2041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500570"/>
            <a:ext cx="2368585" cy="1518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"/>
            <a:ext cx="9143999" cy="685799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115616" y="260648"/>
            <a:ext cx="6912768" cy="9361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332656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99"/>
                </a:solidFill>
                <a:latin typeface="Franklin Gothic Medium Cond" pitchFamily="34" charset="0"/>
              </a:rPr>
              <a:t>            </a:t>
            </a:r>
            <a:r>
              <a:rPr lang="ru-RU" sz="1400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1484784"/>
            <a:ext cx="52565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используется для психотерапевтической и развивающей работы. Сказку может рассказывать взрослый, либо это может быть групповое рассказывание</a:t>
            </a:r>
            <a:r>
              <a:rPr lang="ru-RU" sz="11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F:\фото\PB2041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071810"/>
            <a:ext cx="2357454" cy="1650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8520" y="142852"/>
            <a:ext cx="9252520" cy="685800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611560" y="260648"/>
            <a:ext cx="7920880" cy="108012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3608" y="404664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99"/>
                </a:solidFill>
                <a:latin typeface="Franklin Gothic Medium Cond" pitchFamily="34" charset="0"/>
              </a:rPr>
              <a:t>       </a:t>
            </a:r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1412776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spc="-1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упражнения для тренировки органов                артикуляции (губ, языка,                         нижней челюсти), необходимые для правильного звукопроизношения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фото\PB204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2571736" cy="1928802"/>
          </a:xfrm>
          <a:prstGeom prst="rect">
            <a:avLst/>
          </a:prstGeom>
          <a:noFill/>
        </p:spPr>
      </p:pic>
      <p:pic>
        <p:nvPicPr>
          <p:cNvPr id="4099" name="Picture 3" descr="F:\фото\PB2041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318005"/>
            <a:ext cx="2143140" cy="1547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ля презентаци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324527" cy="6857999"/>
          </a:xfrm>
          <a:prstGeom prst="rect">
            <a:avLst/>
          </a:prstGeom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1928794" y="500042"/>
            <a:ext cx="5429288" cy="714380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3608" y="404664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8000"/>
                </a:solidFill>
                <a:latin typeface="Franklin Gothic Medium Cond" pitchFamily="34" charset="0"/>
              </a:rPr>
              <a:t>                  </a:t>
            </a: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1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700808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sz="12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просвещение родителей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B2441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000372"/>
            <a:ext cx="2358024" cy="1825567"/>
          </a:xfrm>
          <a:prstGeom prst="rect">
            <a:avLst/>
          </a:prstGeom>
        </p:spPr>
      </p:pic>
      <p:pic>
        <p:nvPicPr>
          <p:cNvPr id="9" name="Рисунок 8" descr="PB2441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4143380"/>
            <a:ext cx="2140258" cy="16051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ля презентаци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324527" cy="6857999"/>
          </a:xfrm>
          <a:prstGeom prst="rect">
            <a:avLst/>
          </a:prstGeom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2714612" y="2285992"/>
            <a:ext cx="4173044" cy="2000240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8864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Franklin Gothic Medium Cond" pitchFamily="34" charset="0"/>
              </a:rPr>
              <a:t> </a:t>
            </a:r>
            <a:r>
              <a:rPr lang="ru-RU" sz="32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70080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1124744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97 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1285860"/>
            <a:ext cx="5576992" cy="4182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785794"/>
            <a:ext cx="6720000" cy="504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1928802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itchFamily="2" charset="2"/>
              <a:buChar char="Ø"/>
            </a:pPr>
            <a:endParaRPr lang="ru-RU" sz="3200" dirty="0" smtClean="0">
              <a:solidFill>
                <a:srgbClr val="CC0099"/>
              </a:solidFill>
              <a:latin typeface="Franklin Gothic Medium Cond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Обеспечить дошкольнику возможность</a:t>
            </a:r>
          </a:p>
          <a:p>
            <a:r>
              <a:rPr lang="ru-RU" sz="1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сохранения здоровья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Сформировать у него необходимые</a:t>
            </a:r>
          </a:p>
          <a:p>
            <a:r>
              <a:rPr lang="ru-RU" sz="1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знания, умения и навыки по ЗОЖ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Научить использовать полученные</a:t>
            </a:r>
          </a:p>
          <a:p>
            <a:r>
              <a:rPr lang="ru-RU" sz="1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знания в повседневной жизни</a:t>
            </a:r>
          </a:p>
          <a:p>
            <a:endParaRPr lang="ru-RU" sz="4000" dirty="0">
              <a:solidFill>
                <a:srgbClr val="CC0099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процесс 2"/>
          <p:cNvSpPr/>
          <p:nvPr/>
        </p:nvSpPr>
        <p:spPr>
          <a:xfrm>
            <a:off x="395536" y="332656"/>
            <a:ext cx="8352928" cy="720000"/>
          </a:xfrm>
          <a:prstGeom prst="flowChartProcess">
            <a:avLst/>
          </a:prstGeom>
          <a:blipFill>
            <a:blip r:embed="rId3" cstate="email"/>
            <a:tile tx="0" ty="0" sx="100000" sy="100000" flip="none" algn="tl"/>
          </a:blip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539552" y="1988840"/>
            <a:ext cx="8064896" cy="1440160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39552" y="3573016"/>
            <a:ext cx="8064896" cy="1440160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00034" y="5143512"/>
            <a:ext cx="8064896" cy="1368152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9" name="TextBox 6"/>
          <p:cNvSpPr txBox="1">
            <a:spLocks noChangeArrowheads="1"/>
          </p:cNvSpPr>
          <p:nvPr/>
        </p:nvSpPr>
        <p:spPr bwMode="auto">
          <a:xfrm>
            <a:off x="395288" y="476250"/>
            <a:ext cx="8353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</a:p>
        </p:txBody>
      </p:sp>
      <p:sp>
        <p:nvSpPr>
          <p:cNvPr id="6160" name="TextBox 7"/>
          <p:cNvSpPr txBox="1">
            <a:spLocks noChangeArrowheads="1"/>
          </p:cNvSpPr>
          <p:nvPr/>
        </p:nvSpPr>
        <p:spPr bwMode="auto">
          <a:xfrm>
            <a:off x="755650" y="1989138"/>
            <a:ext cx="77047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</a:t>
            </a:r>
          </a:p>
          <a:p>
            <a:r>
              <a:rPr lang="ru-RU" sz="2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здоровья</a:t>
            </a:r>
          </a:p>
        </p:txBody>
      </p:sp>
      <p:sp>
        <p:nvSpPr>
          <p:cNvPr id="6161" name="TextBox 8"/>
          <p:cNvSpPr txBox="1">
            <a:spLocks noChangeArrowheads="1"/>
          </p:cNvSpPr>
          <p:nvPr/>
        </p:nvSpPr>
        <p:spPr bwMode="auto">
          <a:xfrm>
            <a:off x="467544" y="3789363"/>
            <a:ext cx="8208912" cy="400110"/>
          </a:xfrm>
          <a:custGeom>
            <a:avLst/>
            <a:gdLst>
              <a:gd name="connsiteX0" fmla="*/ 0 w 8208912"/>
              <a:gd name="connsiteY0" fmla="*/ 0 h 646331"/>
              <a:gd name="connsiteX1" fmla="*/ 8208912 w 8208912"/>
              <a:gd name="connsiteY1" fmla="*/ 0 h 646331"/>
              <a:gd name="connsiteX2" fmla="*/ 8208912 w 8208912"/>
              <a:gd name="connsiteY2" fmla="*/ 646331 h 646331"/>
              <a:gd name="connsiteX3" fmla="*/ 0 w 8208912"/>
              <a:gd name="connsiteY3" fmla="*/ 646331 h 646331"/>
              <a:gd name="connsiteX4" fmla="*/ 0 w 8208912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8912" h="646331">
                <a:moveTo>
                  <a:pt x="0" y="0"/>
                </a:moveTo>
                <a:lnTo>
                  <a:pt x="8208912" y="0"/>
                </a:lnTo>
                <a:lnTo>
                  <a:pt x="8208912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технологии обучения </a:t>
            </a:r>
            <a:r>
              <a:rPr lang="ru-RU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здоровому образу жизни</a:t>
            </a:r>
            <a:endParaRPr lang="ru-RU" sz="20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995738" y="1557338"/>
            <a:ext cx="431800" cy="431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63" name="TextBox 10"/>
          <p:cNvSpPr txBox="1">
            <a:spLocks noChangeArrowheads="1"/>
          </p:cNvSpPr>
          <p:nvPr/>
        </p:nvSpPr>
        <p:spPr bwMode="auto">
          <a:xfrm>
            <a:off x="684213" y="5445125"/>
            <a:ext cx="77041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571472" y="142852"/>
            <a:ext cx="8424936" cy="1025212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</a:t>
            </a:r>
          </a:p>
          <a:p>
            <a:pPr algn="ctr"/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          здоровья:</a:t>
            </a: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1785926"/>
            <a:ext cx="66437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CC0099"/>
                </a:solidFill>
                <a:latin typeface="Franklin Gothic Medium Cond" pitchFamily="34" charset="0"/>
              </a:rPr>
              <a:t> </a:t>
            </a:r>
            <a:r>
              <a:rPr lang="ru-RU" sz="2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Ритмопластика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Динамические паузы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Подвижные и спортивные игры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Релаксация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Пальчиковая гимнастика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Гимнастика для глаз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Дыхательная гимнастика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Гимнастика бодрящая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252519" cy="685799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259632" y="260648"/>
            <a:ext cx="6696744" cy="9361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CC0099"/>
                </a:solidFill>
                <a:latin typeface="Franklin Gothic Medium Cond" pitchFamily="34" charset="0"/>
              </a:rPr>
              <a:t>               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Ритмопластика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32656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C0099"/>
                </a:solidFill>
                <a:latin typeface="Franklin Gothic Medium Cond" pitchFamily="34" charset="0"/>
              </a:rPr>
              <a:t>             </a:t>
            </a:r>
            <a:endParaRPr lang="ru-RU" sz="4000" dirty="0">
              <a:solidFill>
                <a:srgbClr val="CC0099"/>
              </a:solidFill>
              <a:latin typeface="Franklin Gothic Medium Con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3861048"/>
            <a:ext cx="3528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>
              <a:spcBef>
                <a:spcPts val="0"/>
              </a:spcBef>
              <a:buNone/>
            </a:pPr>
            <a:r>
              <a:rPr lang="ru-RU" sz="1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Ритмическая гимнастика  укрепляет опорно-двигательный аппарат, дыхательную и сердечно-</a:t>
            </a:r>
            <a:r>
              <a:rPr lang="en-US" sz="1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сосудистую системы, способствует формированию правильной осанки, развитию музыкальности.</a:t>
            </a:r>
            <a:endParaRPr lang="ru-RU" sz="14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PB2041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2000240"/>
            <a:ext cx="2214546" cy="1447985"/>
          </a:xfrm>
          <a:prstGeom prst="rect">
            <a:avLst/>
          </a:prstGeom>
        </p:spPr>
      </p:pic>
      <p:pic>
        <p:nvPicPr>
          <p:cNvPr id="11" name="Рисунок 10" descr="PB2041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4143380"/>
            <a:ext cx="2214578" cy="1266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1259632" y="260648"/>
            <a:ext cx="6768752" cy="93610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19672" y="332656"/>
            <a:ext cx="6120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Физкультминутки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34076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14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 время занятий, 2-5 мин., по мере утомляемости детей</a:t>
            </a:r>
            <a:endParaRPr lang="ru-RU" sz="14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B1940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3178966"/>
            <a:ext cx="2214546" cy="1660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928670"/>
            <a:ext cx="6719999" cy="504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971600" y="188640"/>
            <a:ext cx="7200800" cy="86409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47664" y="188640"/>
            <a:ext cx="6480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Подвижные и спортивные игры</a:t>
            </a:r>
            <a:endParaRPr lang="ru-RU" sz="1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788024" y="1607314"/>
            <a:ext cx="3888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i="1" dirty="0" smtClean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часть физкультурного занятия,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прогулке, в групповой комнате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малой, со средней степенью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подвижности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PB2341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2125872"/>
            <a:ext cx="1712802" cy="1181243"/>
          </a:xfrm>
          <a:prstGeom prst="rect">
            <a:avLst/>
          </a:prstGeom>
        </p:spPr>
      </p:pic>
      <p:pic>
        <p:nvPicPr>
          <p:cNvPr id="13" name="Рисунок 12" descr="PB2341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4429132"/>
            <a:ext cx="1357322" cy="947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500</Words>
  <Application>Microsoft Office PowerPoint</Application>
  <PresentationFormat>Экран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USER</cp:lastModifiedBy>
  <cp:revision>245</cp:revision>
  <dcterms:created xsi:type="dcterms:W3CDTF">2012-05-14T07:20:49Z</dcterms:created>
  <dcterms:modified xsi:type="dcterms:W3CDTF">2022-10-21T03:22:36Z</dcterms:modified>
</cp:coreProperties>
</file>