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jpeg" ContentType="image/jpeg"/>
  <Override PartName="/ppt/media/image14.jpeg" ContentType="image/jpe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4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20.xml"/><Relationship Id="rId17" Type="http://schemas.openxmlformats.org/officeDocument/2006/relationships/slideLayout" Target="../slideLayouts/slideLayout21.xml"/><Relationship Id="rId18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23.xml"/><Relationship Id="rId20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eed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Рисунок 6" descr=""/>
          <p:cNvPicPr/>
          <p:nvPr/>
        </p:nvPicPr>
        <p:blipFill>
          <a:blip r:embed="rId2"/>
          <a:stretch/>
        </p:blipFill>
        <p:spPr>
          <a:xfrm>
            <a:off x="-1194120" y="367560"/>
            <a:ext cx="757080" cy="757080"/>
          </a:xfrm>
          <a:prstGeom prst="rect">
            <a:avLst/>
          </a:prstGeom>
          <a:ln w="0">
            <a:noFill/>
          </a:ln>
        </p:spPr>
      </p:pic>
      <p:pic>
        <p:nvPicPr>
          <p:cNvPr id="1" name="Рисунок 10" descr=""/>
          <p:cNvPicPr/>
          <p:nvPr/>
        </p:nvPicPr>
        <p:blipFill>
          <a:blip r:embed="rId3"/>
          <a:stretch/>
        </p:blipFill>
        <p:spPr>
          <a:xfrm>
            <a:off x="251640" y="1125000"/>
            <a:ext cx="5714280" cy="400932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eed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Рисунок 7" descr=""/>
          <p:cNvPicPr/>
          <p:nvPr/>
        </p:nvPicPr>
        <p:blipFill>
          <a:blip r:embed="rId2"/>
          <a:stretch/>
        </p:blipFill>
        <p:spPr>
          <a:xfrm>
            <a:off x="11349720" y="5013360"/>
            <a:ext cx="841680" cy="1162800"/>
          </a:xfrm>
          <a:prstGeom prst="rect">
            <a:avLst/>
          </a:prstGeom>
          <a:ln w="0">
            <a:noFill/>
          </a:ln>
        </p:spPr>
      </p:pic>
      <p:pic>
        <p:nvPicPr>
          <p:cNvPr id="41" name="Рисунок 9" descr=""/>
          <p:cNvPicPr/>
          <p:nvPr/>
        </p:nvPicPr>
        <p:blipFill>
          <a:blip r:embed="rId3"/>
          <a:stretch/>
        </p:blipFill>
        <p:spPr>
          <a:xfrm>
            <a:off x="9950040" y="3682440"/>
            <a:ext cx="1636560" cy="1330560"/>
          </a:xfrm>
          <a:prstGeom prst="rect">
            <a:avLst/>
          </a:prstGeom>
          <a:ln w="0">
            <a:noFill/>
          </a:ln>
        </p:spPr>
      </p:pic>
      <p:pic>
        <p:nvPicPr>
          <p:cNvPr id="42" name="Рисунок 11" descr=""/>
          <p:cNvPicPr/>
          <p:nvPr/>
        </p:nvPicPr>
        <p:blipFill>
          <a:blip r:embed="rId4"/>
          <a:stretch/>
        </p:blipFill>
        <p:spPr>
          <a:xfrm>
            <a:off x="9406800" y="5736960"/>
            <a:ext cx="1273680" cy="1238040"/>
          </a:xfrm>
          <a:prstGeom prst="rect">
            <a:avLst/>
          </a:prstGeom>
          <a:ln w="0">
            <a:noFill/>
          </a:ln>
        </p:spPr>
      </p:pic>
      <p:pic>
        <p:nvPicPr>
          <p:cNvPr id="43" name="Рисунок 13" descr=""/>
          <p:cNvPicPr/>
          <p:nvPr/>
        </p:nvPicPr>
        <p:blipFill>
          <a:blip r:embed="rId5"/>
          <a:stretch/>
        </p:blipFill>
        <p:spPr>
          <a:xfrm rot="8216400">
            <a:off x="9667440" y="542160"/>
            <a:ext cx="946080" cy="1202400"/>
          </a:xfrm>
          <a:prstGeom prst="rect">
            <a:avLst/>
          </a:prstGeom>
          <a:ln w="0">
            <a:noFill/>
          </a:ln>
        </p:spPr>
      </p:pic>
      <p:pic>
        <p:nvPicPr>
          <p:cNvPr id="44" name="Рисунок 15" descr=""/>
          <p:cNvPicPr/>
          <p:nvPr/>
        </p:nvPicPr>
        <p:blipFill>
          <a:blip r:embed="rId6"/>
          <a:stretch/>
        </p:blipFill>
        <p:spPr>
          <a:xfrm>
            <a:off x="10897200" y="-132120"/>
            <a:ext cx="1330560" cy="1469160"/>
          </a:xfrm>
          <a:prstGeom prst="rect">
            <a:avLst/>
          </a:prstGeom>
          <a:ln w="0">
            <a:noFill/>
          </a:ln>
        </p:spPr>
      </p:pic>
      <p:pic>
        <p:nvPicPr>
          <p:cNvPr id="45" name="Рисунок 17" descr=""/>
          <p:cNvPicPr/>
          <p:nvPr/>
        </p:nvPicPr>
        <p:blipFill>
          <a:blip r:embed="rId7"/>
          <a:stretch/>
        </p:blipFill>
        <p:spPr>
          <a:xfrm>
            <a:off x="10812240" y="2061360"/>
            <a:ext cx="1074240" cy="1366200"/>
          </a:xfrm>
          <a:prstGeom prst="rect">
            <a:avLst/>
          </a:prstGeom>
          <a:ln w="0">
            <a:noFill/>
          </a:ln>
        </p:spPr>
      </p:pic>
      <p:pic>
        <p:nvPicPr>
          <p:cNvPr id="46" name="Рисунок 21" descr=""/>
          <p:cNvPicPr/>
          <p:nvPr/>
        </p:nvPicPr>
        <p:blipFill>
          <a:blip r:embed="rId8"/>
          <a:stretch/>
        </p:blipFill>
        <p:spPr>
          <a:xfrm>
            <a:off x="9874440" y="2254680"/>
            <a:ext cx="805680" cy="1172520"/>
          </a:xfrm>
          <a:prstGeom prst="rect">
            <a:avLst/>
          </a:prstGeom>
          <a:ln w="0">
            <a:noFill/>
          </a:ln>
        </p:spPr>
      </p:pic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eed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eed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hyperlink" Target="https://presentation-creation.ru/" TargetMode="External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hyperlink" Target="https://presentation-creation.ru/" TargetMode="External"/><Relationship Id="rId4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slideLayout" Target="../slideLayouts/slideLayout3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hyperlink" Target="https://presentation-creation.ru/" TargetMode="External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hyperlink" Target="https://presentation-creation.ru/" TargetMode="External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hyperlink" Target="https://presentation-creation.ru/" TargetMode="External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hyperlink" Target="https://presentation-creation.ru/" TargetMode="External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hyperlink" Target="https://presentation-creation.ru/" TargetMode="External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3780000" y="451440"/>
            <a:ext cx="8057880" cy="602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rmAutofit/>
          </a:bodyPr>
          <a:p>
            <a:pPr algn="ctr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ru-RU" sz="2800" spc="-1" strike="noStrike">
                <a:solidFill>
                  <a:srgbClr val="252525"/>
                </a:solidFill>
                <a:latin typeface="Times New Roman"/>
                <a:ea typeface="Microsoft YaHei"/>
              </a:rPr>
              <a:t>Лабораторная работа </a:t>
            </a:r>
            <a:br/>
            <a:r>
              <a:rPr b="1" lang="ru-RU" sz="2800" spc="-1" strike="noStrike">
                <a:solidFill>
                  <a:srgbClr val="252525"/>
                </a:solidFill>
                <a:latin typeface="Times New Roman"/>
                <a:ea typeface="Microsoft YaHei"/>
              </a:rPr>
              <a:t> «Реакции ионного обмена между растворами электролитов»</a:t>
            </a:r>
            <a:br/>
            <a:br/>
            <a:br/>
            <a:br/>
            <a:br/>
            <a:r>
              <a:rPr b="1" i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Презентацию подготовила учитель химии </a:t>
            </a:r>
            <a:br/>
            <a:r>
              <a:rPr b="1" i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Соколовская Ирина Владимировна учитель химии МКОУ «Таборинская СОШ», ВКК.</a:t>
            </a:r>
            <a:br/>
            <a:br/>
            <a:br/>
            <a:br/>
            <a:endParaRPr b="0" lang="ru-RU" sz="1800" spc="-1" strike="noStrike">
              <a:latin typeface="Arial"/>
            </a:endParaRPr>
          </a:p>
        </p:txBody>
      </p:sp>
      <p:sp>
        <p:nvSpPr>
          <p:cNvPr id="162" name="TextBox 4"/>
          <p:cNvSpPr/>
          <p:nvPr/>
        </p:nvSpPr>
        <p:spPr>
          <a:xfrm>
            <a:off x="6554880" y="2571120"/>
            <a:ext cx="4999680" cy="195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70000"/>
              </a:lnSpc>
              <a:tabLst>
                <a:tab algn="l" pos="0"/>
              </a:tabLst>
            </a:pPr>
            <a:r>
              <a:rPr b="1" lang="id-ID" sz="1800" spc="-1" strike="noStrike">
                <a:solidFill>
                  <a:srgbClr val="645bca"/>
                </a:solidFill>
                <a:latin typeface="Open Sans Light"/>
                <a:ea typeface="Open Sans Light"/>
              </a:rPr>
              <a:t>Lorem ipsum dolor sit amet, consectetur adipiscing elit, sed do eiusmod tempor incididunt ut labore et dolore magna aliqua. 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63" name="Овал 5"/>
          <p:cNvSpPr/>
          <p:nvPr/>
        </p:nvSpPr>
        <p:spPr>
          <a:xfrm>
            <a:off x="8280000" y="4860000"/>
            <a:ext cx="1237680" cy="1237680"/>
          </a:xfrm>
          <a:prstGeom prst="ellipse">
            <a:avLst/>
          </a:prstGeom>
          <a:solidFill>
            <a:srgbClr val="645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4" name="Овал 6"/>
          <p:cNvSpPr/>
          <p:nvPr/>
        </p:nvSpPr>
        <p:spPr>
          <a:xfrm>
            <a:off x="9900000" y="4860000"/>
            <a:ext cx="1237680" cy="1237680"/>
          </a:xfrm>
          <a:prstGeom prst="ellipse">
            <a:avLst/>
          </a:prstGeom>
          <a:solidFill>
            <a:srgbClr val="645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5" name="Овал 7"/>
          <p:cNvSpPr/>
          <p:nvPr/>
        </p:nvSpPr>
        <p:spPr>
          <a:xfrm>
            <a:off x="6682320" y="4882320"/>
            <a:ext cx="1237680" cy="1237680"/>
          </a:xfrm>
          <a:prstGeom prst="ellipse">
            <a:avLst/>
          </a:prstGeom>
          <a:solidFill>
            <a:srgbClr val="645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66" name="Рисунок 9" descr="Пипетка контур"/>
          <p:cNvPicPr/>
          <p:nvPr/>
        </p:nvPicPr>
        <p:blipFill>
          <a:blip r:embed="rId1"/>
          <a:stretch/>
        </p:blipFill>
        <p:spPr>
          <a:xfrm>
            <a:off x="6925680" y="5058000"/>
            <a:ext cx="913680" cy="913680"/>
          </a:xfrm>
          <a:prstGeom prst="rect">
            <a:avLst/>
          </a:prstGeom>
          <a:ln w="0">
            <a:noFill/>
          </a:ln>
        </p:spPr>
      </p:pic>
      <p:pic>
        <p:nvPicPr>
          <p:cNvPr id="167" name="Рисунок 11" descr="Мензурка контур"/>
          <p:cNvPicPr/>
          <p:nvPr/>
        </p:nvPicPr>
        <p:blipFill>
          <a:blip r:embed="rId2"/>
          <a:stretch/>
        </p:blipFill>
        <p:spPr>
          <a:xfrm>
            <a:off x="8488080" y="4962600"/>
            <a:ext cx="913680" cy="913680"/>
          </a:xfrm>
          <a:prstGeom prst="rect">
            <a:avLst/>
          </a:prstGeom>
          <a:ln w="0">
            <a:noFill/>
          </a:ln>
        </p:spPr>
      </p:pic>
      <p:pic>
        <p:nvPicPr>
          <p:cNvPr id="168" name="Рисунок 13" descr="Пробирки контур"/>
          <p:cNvPicPr/>
          <p:nvPr/>
        </p:nvPicPr>
        <p:blipFill>
          <a:blip r:embed="rId3"/>
          <a:stretch/>
        </p:blipFill>
        <p:spPr>
          <a:xfrm>
            <a:off x="10031400" y="5058000"/>
            <a:ext cx="913680" cy="913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923760" y="1260000"/>
            <a:ext cx="8976240" cy="360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spcAft>
                <a:spcPts val="601"/>
              </a:spcAft>
            </a:pPr>
            <a:r>
              <a:rPr b="0" i="1" lang="ru-RU" sz="2000" spc="-1" strike="noStrike">
                <a:latin typeface="Arial"/>
              </a:rPr>
              <a:t>Опыт №4. </a:t>
            </a:r>
            <a:r>
              <a:rPr b="1" lang="ru-RU" sz="2400" spc="-1" strike="noStrike">
                <a:latin typeface="Arial"/>
              </a:rPr>
              <a:t>Ход работы:</a:t>
            </a:r>
            <a:br/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Налейте в пробирку 2 мл гидроксида натрия, добавьте каплю фенолфталеина</a:t>
            </a:r>
            <a:r>
              <a:rPr b="0" i="1" lang="ru-RU" sz="2400" spc="-1" strike="noStrike">
                <a:solidFill>
                  <a:srgbClr val="000000"/>
                </a:solidFill>
                <a:latin typeface="Times New Roman"/>
              </a:rPr>
              <a:t>. </a:t>
            </a:r>
            <a:br/>
            <a:r>
              <a:rPr b="0" i="1" lang="ru-RU" sz="2400" spc="-1" strike="noStrike">
                <a:solidFill>
                  <a:srgbClr val="000000"/>
                </a:solidFill>
                <a:latin typeface="Times New Roman"/>
              </a:rPr>
              <a:t>Что наблюдаете?</a:t>
            </a:r>
            <a:br/>
            <a:r>
              <a:rPr b="0" i="1" lang="ru-RU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Затем добавьте по каплям соляную кислоту до полного обесцвечивания раствора. </a:t>
            </a:r>
            <a:br/>
            <a:r>
              <a:rPr b="0" i="1" lang="ru-RU" sz="2400" spc="-1" strike="noStrike">
                <a:solidFill>
                  <a:srgbClr val="000000"/>
                </a:solidFill>
                <a:latin typeface="Times New Roman"/>
              </a:rPr>
              <a:t>Сделайте вывод и напишите уравнение химической реакции в молекулярном, полном и сокращенном ионном виде.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87" name="TextBox 6"/>
          <p:cNvSpPr/>
          <p:nvPr/>
        </p:nvSpPr>
        <p:spPr>
          <a:xfrm>
            <a:off x="-173160" y="2882160"/>
            <a:ext cx="8579520" cy="1553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8" name="Нижний колонтитул 7"/>
          <p:cNvSpPr/>
          <p:nvPr/>
        </p:nvSpPr>
        <p:spPr>
          <a:xfrm>
            <a:off x="3907800" y="6492240"/>
            <a:ext cx="4266360" cy="364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0" lang="ru-RU" sz="1200" spc="-1" strike="noStrike">
                <a:solidFill>
                  <a:srgbClr val="75b6e5"/>
                </a:solidFill>
                <a:latin typeface="Calibri"/>
                <a:ea typeface="DejaVu Sans"/>
              </a:rPr>
              <a:t>Шаблоны презентаций с сайта </a:t>
            </a:r>
            <a:r>
              <a:rPr b="0" lang="en-US" sz="1200" spc="-1" strike="noStrike" u="sng">
                <a:solidFill>
                  <a:srgbClr val="6eac1c"/>
                </a:solidFill>
                <a:uFillTx/>
                <a:latin typeface="Calibri"/>
                <a:ea typeface="DejaVu Sans"/>
                <a:hlinkClick r:id="rId1"/>
              </a:rPr>
              <a:t>presentation-creation.ru</a:t>
            </a:r>
            <a:endParaRPr b="0" lang="ru-RU" sz="12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9" name=""/>
          <p:cNvGraphicFramePr/>
          <p:nvPr/>
        </p:nvGraphicFramePr>
        <p:xfrm>
          <a:off x="180360" y="900360"/>
          <a:ext cx="9899640" cy="5399640"/>
        </p:xfrm>
        <a:graphic>
          <a:graphicData uri="http://schemas.openxmlformats.org/drawingml/2006/table">
            <a:tbl>
              <a:tblPr/>
              <a:tblGrid>
                <a:gridCol w="2526840"/>
                <a:gridCol w="5193720"/>
                <a:gridCol w="2179440"/>
              </a:tblGrid>
              <a:tr h="1387800">
                <a:tc>
                  <a:txBody>
                    <a:bodyPr lIns="90000" rIns="90000" tIns="46800" bIns="46800" anchor="t">
                      <a:noAutofit/>
                    </a:bodyPr>
                    <a:p>
                      <a:pPr algn="ctr"/>
                      <a:r>
                        <a:rPr b="1" lang="ru-RU" sz="2400" spc="-1" strike="noStrike">
                          <a:latin typeface="Arial"/>
                        </a:rPr>
                        <a:t>Что делали</a:t>
                      </a:r>
                      <a:endParaRPr b="1" lang="ru-RU" sz="24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tIns="46800" bIns="46800" anchor="t">
                      <a:noAutofit/>
                    </a:bodyPr>
                    <a:p>
                      <a:pPr algn="ctr"/>
                      <a:r>
                        <a:rPr b="1" lang="ru-RU" sz="2400" spc="-1" strike="noStrike">
                          <a:latin typeface="Arial"/>
                        </a:rPr>
                        <a:t>Что наблюдали</a:t>
                      </a:r>
                      <a:endParaRPr b="1" lang="ru-RU" sz="2400" spc="-1" strike="noStrike">
                        <a:latin typeface="Arial"/>
                      </a:endParaRPr>
                    </a:p>
                    <a:p>
                      <a:pPr algn="ctr"/>
                      <a:endParaRPr b="1" lang="ru-RU" sz="24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tIns="46800" bIns="46800" anchor="t">
                      <a:noAutofit/>
                    </a:bodyPr>
                    <a:p>
                      <a:pPr algn="ctr"/>
                      <a:r>
                        <a:rPr b="1" lang="ru-RU" sz="2400" spc="-1" strike="noStrike">
                          <a:latin typeface="Arial"/>
                        </a:rPr>
                        <a:t>Вывод</a:t>
                      </a:r>
                      <a:endParaRPr b="1" lang="ru-RU" sz="24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4011840">
                <a:tc>
                  <a:txBody>
                    <a:bodyPr lIns="90000" rIns="90000" tIns="46800" bIns="46800" anchor="t">
                      <a:noAutofit/>
                    </a:bodyPr>
                    <a:p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 пробирку с гидроксидом натрия добавили фенолфталеин. </a:t>
                      </a:r>
                      <a:endParaRPr b="0" lang="ru-RU" sz="2200" spc="-1" strike="noStrike">
                        <a:latin typeface="Arial"/>
                      </a:endParaRPr>
                    </a:p>
                    <a:p>
                      <a:endParaRPr b="0" lang="ru-RU" sz="2200" spc="-1" strike="noStrike">
                        <a:latin typeface="Arial"/>
                      </a:endParaRPr>
                    </a:p>
                    <a:p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Затем по каплям добавили соляную кислоту. </a:t>
                      </a:r>
                      <a:endParaRPr b="0" lang="ru-RU" sz="22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 anchor="t">
                      <a:noAutofit/>
                    </a:bodyPr>
                    <a:p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Раствор окрасился в малиновый цвет. Фенолфталеин меняет свою окраску в щелочной среде на малиновый</a:t>
                      </a:r>
                      <a:endParaRPr b="0" lang="ru-RU" sz="2200" spc="-1" strike="noStrike">
                        <a:latin typeface="Arial"/>
                      </a:endParaRPr>
                    </a:p>
                    <a:p>
                      <a:endParaRPr b="0" lang="ru-RU" sz="2200" spc="-1" strike="noStrike">
                        <a:latin typeface="Arial"/>
                      </a:endParaRPr>
                    </a:p>
                    <a:p>
                      <a:endParaRPr b="0" lang="ru-RU" sz="2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Раствор обесцветился.</a:t>
                      </a:r>
                      <a:endParaRPr b="0" lang="ru-RU" sz="2200" spc="-1" strike="noStrike">
                        <a:latin typeface="Arial"/>
                      </a:endParaRPr>
                    </a:p>
                    <a:p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NaOH +HCl = NaCl +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</a:t>
                      </a:r>
                      <a:endParaRPr b="0" lang="ru-RU" sz="2200" spc="-1" strike="noStrike">
                        <a:latin typeface="Arial"/>
                      </a:endParaRPr>
                    </a:p>
                    <a:p>
                      <a:endParaRPr b="0" lang="ru-RU" sz="2200" spc="-1" strike="noStrike">
                        <a:latin typeface="Arial"/>
                      </a:endParaRPr>
                    </a:p>
                    <a:p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Na</a:t>
                      </a:r>
                      <a:r>
                        <a:rPr b="0" i="1" lang="en-US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+OH</a:t>
                      </a:r>
                      <a:r>
                        <a:rPr b="0" i="1" lang="en-US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+H</a:t>
                      </a:r>
                      <a:r>
                        <a:rPr b="0" i="1" lang="en-US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+CL</a:t>
                      </a:r>
                      <a:r>
                        <a:rPr b="0" i="1" lang="en-US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=Na</a:t>
                      </a:r>
                      <a:r>
                        <a:rPr b="0" i="1" lang="en-US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+Cl</a:t>
                      </a:r>
                      <a:r>
                        <a:rPr b="0" i="1" lang="en-US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+H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</a:t>
                      </a:r>
                      <a:endParaRPr b="0" lang="en-US" sz="2200" spc="-1" strike="noStrike">
                        <a:latin typeface="Arial"/>
                      </a:endParaRPr>
                    </a:p>
                    <a:p>
                      <a:endParaRPr b="0" lang="en-US" sz="2200" spc="-1" strike="noStrike">
                        <a:latin typeface="Arial"/>
                      </a:endParaRPr>
                    </a:p>
                    <a:p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</a:t>
                      </a:r>
                      <a:r>
                        <a:rPr b="0" i="1" lang="en-US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 OH</a:t>
                      </a:r>
                      <a:r>
                        <a:rPr b="0" i="1" lang="ru-RU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= 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</a:t>
                      </a:r>
                      <a:endParaRPr b="0" lang="ru-RU" sz="2200" spc="-1" strike="noStrike">
                        <a:latin typeface="Arial"/>
                      </a:endParaRPr>
                    </a:p>
                    <a:p>
                      <a:endParaRPr b="0" lang="ru-RU" sz="22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 anchor="t">
                      <a:noAutofit/>
                    </a:bodyPr>
                    <a:p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Реакция ионного обмена протекает до конца, т.к. образуется малодиссоциирующее вещество — вода.</a:t>
                      </a:r>
                      <a:endParaRPr b="0" lang="ru-RU" sz="22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6480000" y="2160000"/>
            <a:ext cx="5257080" cy="1324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spcAft>
                <a:spcPts val="601"/>
              </a:spcAft>
            </a:pPr>
            <a:r>
              <a:rPr b="1" lang="ru-RU" sz="2200" spc="-1" strike="noStrike">
                <a:solidFill>
                  <a:srgbClr val="000000"/>
                </a:solidFill>
                <a:latin typeface="Times New Roman"/>
              </a:rPr>
              <a:t>Вывод: </a:t>
            </a:r>
            <a:r>
              <a:rPr b="1" i="1" lang="ru-RU" sz="2200" spc="-1" strike="noStrike">
                <a:solidFill>
                  <a:srgbClr val="000000"/>
                </a:solidFill>
                <a:latin typeface="Times New Roman"/>
              </a:rPr>
              <a:t>ознакомились на практике с реакциями ионного обмена, изучили условия, при которых они протекают до конца.</a:t>
            </a:r>
            <a:endParaRPr b="0" lang="ru-RU" sz="2200" spc="-1" strike="noStrike">
              <a:latin typeface="Arial"/>
            </a:endParaRPr>
          </a:p>
        </p:txBody>
      </p:sp>
      <p:pic>
        <p:nvPicPr>
          <p:cNvPr id="191" name="Рисунок 14" descr="Изображение выглядит как человек, мужчина, палата, рабочий стол&#10;&#10;Автоматически созданное описание"/>
          <p:cNvPicPr/>
          <p:nvPr/>
        </p:nvPicPr>
        <p:blipFill>
          <a:blip r:embed="rId1"/>
          <a:srcRect l="0" t="13446" r="0" b="13446"/>
          <a:stretch/>
        </p:blipFill>
        <p:spPr>
          <a:xfrm>
            <a:off x="231480" y="365040"/>
            <a:ext cx="6095160" cy="2973600"/>
          </a:xfrm>
          <a:prstGeom prst="rect">
            <a:avLst/>
          </a:prstGeom>
          <a:ln w="0">
            <a:noFill/>
          </a:ln>
          <a:effectLst>
            <a:outerShdw algn="tr" blurRad="50760" dir="81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192" name="Рисунок 16" descr="Изображение выглядит как человек, внутренний&#10;&#10;Автоматически созданное описание"/>
          <p:cNvPicPr/>
          <p:nvPr/>
        </p:nvPicPr>
        <p:blipFill>
          <a:blip r:embed="rId2"/>
          <a:srcRect l="0" t="17485" r="0" b="17485"/>
          <a:stretch/>
        </p:blipFill>
        <p:spPr>
          <a:xfrm>
            <a:off x="231480" y="3518640"/>
            <a:ext cx="6095160" cy="2973600"/>
          </a:xfrm>
          <a:prstGeom prst="rect">
            <a:avLst/>
          </a:prstGeom>
          <a:ln w="0">
            <a:noFill/>
          </a:ln>
          <a:effectLst>
            <a:outerShdw algn="tr" blurRad="50760" dir="81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193" name="Нижний колонтитул 4"/>
          <p:cNvSpPr/>
          <p:nvPr/>
        </p:nvSpPr>
        <p:spPr>
          <a:xfrm>
            <a:off x="3907800" y="6492240"/>
            <a:ext cx="4266360" cy="364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0" lang="ru-RU" sz="1200" spc="-1" strike="noStrike">
                <a:solidFill>
                  <a:srgbClr val="75b6e5"/>
                </a:solidFill>
                <a:latin typeface="Calibri"/>
                <a:ea typeface="DejaVu Sans"/>
              </a:rPr>
              <a:t>Шаблоны презентаций с сайта </a:t>
            </a:r>
            <a:r>
              <a:rPr b="0" lang="en-US" sz="1200" spc="-1" strike="noStrike" u="sng">
                <a:solidFill>
                  <a:srgbClr val="6eac1c"/>
                </a:solidFill>
                <a:uFillTx/>
                <a:latin typeface="Calibri"/>
                <a:ea typeface="DejaVu Sans"/>
                <a:hlinkClick r:id="rId3"/>
              </a:rPr>
              <a:t>presentation-creation.ru</a:t>
            </a:r>
            <a:endParaRPr b="0" lang="ru-RU" sz="12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Рисунок 3" descr=""/>
          <p:cNvPicPr/>
          <p:nvPr/>
        </p:nvPicPr>
        <p:blipFill>
          <a:blip r:embed="rId1"/>
          <a:stretch/>
        </p:blipFill>
        <p:spPr>
          <a:xfrm>
            <a:off x="4494240" y="4575960"/>
            <a:ext cx="629280" cy="629280"/>
          </a:xfrm>
          <a:prstGeom prst="rect">
            <a:avLst/>
          </a:prstGeom>
          <a:ln w="0">
            <a:noFill/>
          </a:ln>
        </p:spPr>
      </p:pic>
      <p:pic>
        <p:nvPicPr>
          <p:cNvPr id="195" name="Рисунок 4" descr=""/>
          <p:cNvPicPr/>
          <p:nvPr/>
        </p:nvPicPr>
        <p:blipFill>
          <a:blip r:embed="rId2"/>
          <a:stretch/>
        </p:blipFill>
        <p:spPr>
          <a:xfrm>
            <a:off x="5394240" y="4572000"/>
            <a:ext cx="629280" cy="629280"/>
          </a:xfrm>
          <a:prstGeom prst="rect">
            <a:avLst/>
          </a:prstGeom>
          <a:ln w="0">
            <a:noFill/>
          </a:ln>
        </p:spPr>
      </p:pic>
      <p:pic>
        <p:nvPicPr>
          <p:cNvPr id="196" name="Рисунок 5" descr=""/>
          <p:cNvPicPr/>
          <p:nvPr/>
        </p:nvPicPr>
        <p:blipFill>
          <a:blip r:embed="rId3"/>
          <a:stretch/>
        </p:blipFill>
        <p:spPr>
          <a:xfrm>
            <a:off x="6294240" y="4572000"/>
            <a:ext cx="629280" cy="629280"/>
          </a:xfrm>
          <a:prstGeom prst="rect">
            <a:avLst/>
          </a:prstGeom>
          <a:ln w="0">
            <a:noFill/>
          </a:ln>
        </p:spPr>
      </p:pic>
      <p:pic>
        <p:nvPicPr>
          <p:cNvPr id="197" name="Рисунок 6" descr=""/>
          <p:cNvPicPr/>
          <p:nvPr/>
        </p:nvPicPr>
        <p:blipFill>
          <a:blip r:embed="rId4"/>
          <a:stretch/>
        </p:blipFill>
        <p:spPr>
          <a:xfrm>
            <a:off x="7194240" y="4572000"/>
            <a:ext cx="629280" cy="629280"/>
          </a:xfrm>
          <a:prstGeom prst="rect">
            <a:avLst/>
          </a:prstGeom>
          <a:ln w="0">
            <a:noFill/>
          </a:ln>
        </p:spPr>
      </p:pic>
      <p:sp>
        <p:nvSpPr>
          <p:cNvPr id="198" name="TextBox 7"/>
          <p:cNvSpPr/>
          <p:nvPr/>
        </p:nvSpPr>
        <p:spPr>
          <a:xfrm>
            <a:off x="3048120" y="3244320"/>
            <a:ext cx="6095160" cy="1095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6600" spc="-1" strike="noStrike">
                <a:solidFill>
                  <a:srgbClr val="000000"/>
                </a:solidFill>
                <a:latin typeface="Calibri"/>
                <a:ea typeface="DejaVu Sans"/>
              </a:rPr>
              <a:t>СПАСИБО</a:t>
            </a:r>
            <a:endParaRPr b="0" lang="ru-RU" sz="66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1080000" y="2160000"/>
            <a:ext cx="8976240" cy="1324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spcAft>
                <a:spcPts val="601"/>
              </a:spcAft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Цель работы: </a:t>
            </a:r>
            <a:r>
              <a:rPr b="0" i="1" lang="ru-RU" sz="2400" spc="-1" strike="noStrike">
                <a:solidFill>
                  <a:srgbClr val="000000"/>
                </a:solidFill>
                <a:latin typeface="Times New Roman"/>
              </a:rPr>
              <a:t>ознакомиться на практике с реакциями ионного обмена различных типов и условиями их протекания.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/>
          </p:nvPr>
        </p:nvSpPr>
        <p:spPr>
          <a:xfrm>
            <a:off x="838080" y="1769400"/>
            <a:ext cx="8976240" cy="4350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endParaRPr b="0" lang="ru-RU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171" name="Нижний колонтитул 4"/>
          <p:cNvSpPr/>
          <p:nvPr/>
        </p:nvSpPr>
        <p:spPr>
          <a:xfrm>
            <a:off x="3907800" y="6492240"/>
            <a:ext cx="4266360" cy="364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0" lang="ru-RU" sz="1200" spc="-1" strike="noStrike">
                <a:solidFill>
                  <a:srgbClr val="75b6e5"/>
                </a:solidFill>
                <a:latin typeface="Calibri"/>
                <a:ea typeface="DejaVu Sans"/>
              </a:rPr>
              <a:t>Шаблоны презентаций с сайта </a:t>
            </a:r>
            <a:r>
              <a:rPr b="0" lang="en-US" sz="1200" spc="-1" strike="noStrike" u="sng">
                <a:solidFill>
                  <a:srgbClr val="6eac1c"/>
                </a:solidFill>
                <a:uFillTx/>
                <a:latin typeface="Calibri"/>
                <a:ea typeface="DejaVu Sans"/>
                <a:hlinkClick r:id="rId1"/>
              </a:rPr>
              <a:t>presentation-creation.ru</a:t>
            </a:r>
            <a:endParaRPr b="0" lang="ru-RU" sz="12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838080" y="1800000"/>
            <a:ext cx="8976240" cy="234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spcAft>
                <a:spcPts val="601"/>
              </a:spcAft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Оборудование и реактивы: </a:t>
            </a:r>
            <a:r>
              <a:rPr b="0" i="1" lang="ru-RU" sz="2400" spc="-1" strike="noStrike">
                <a:solidFill>
                  <a:srgbClr val="000000"/>
                </a:solidFill>
                <a:latin typeface="Times New Roman"/>
              </a:rPr>
              <a:t>Штатив с 4 пробирками, соляная кислота, растворы хлорида бария, сульфата меди, сульфата натрия, гидроксида натрия, карбоната натрия, фенолфталеин</a:t>
            </a:r>
            <a:br/>
            <a:endParaRPr b="0" lang="ru-RU" sz="2400" spc="-1" strike="noStrike">
              <a:latin typeface="Arial"/>
            </a:endParaRPr>
          </a:p>
        </p:txBody>
      </p:sp>
      <p:sp>
        <p:nvSpPr>
          <p:cNvPr id="173" name="Нижний колонтитул 2"/>
          <p:cNvSpPr/>
          <p:nvPr/>
        </p:nvSpPr>
        <p:spPr>
          <a:xfrm>
            <a:off x="3907800" y="6492240"/>
            <a:ext cx="4266360" cy="364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0" lang="ru-RU" sz="1200" spc="-1" strike="noStrike">
                <a:solidFill>
                  <a:srgbClr val="75b6e5"/>
                </a:solidFill>
                <a:latin typeface="Calibri"/>
                <a:ea typeface="DejaVu Sans"/>
              </a:rPr>
              <a:t>Шаблоны презентаций с сайта </a:t>
            </a:r>
            <a:r>
              <a:rPr b="0" lang="en-US" sz="1200" spc="-1" strike="noStrike" u="sng">
                <a:solidFill>
                  <a:srgbClr val="6eac1c"/>
                </a:solidFill>
                <a:uFillTx/>
                <a:latin typeface="Calibri"/>
                <a:ea typeface="DejaVu Sans"/>
                <a:hlinkClick r:id="rId1"/>
              </a:rPr>
              <a:t>presentation-creation.ru</a:t>
            </a:r>
            <a:endParaRPr b="0" lang="ru-RU" sz="12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923760" y="1260000"/>
            <a:ext cx="8976240" cy="360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spcAft>
                <a:spcPts val="601"/>
              </a:spcAft>
            </a:pPr>
            <a:br/>
            <a:r>
              <a:rPr b="1" lang="ru-RU" sz="2400" spc="-1" strike="noStrike">
                <a:latin typeface="Arial"/>
                <a:ea typeface="Microsoft YaHei"/>
              </a:rPr>
              <a:t>    </a:t>
            </a:r>
            <a:br/>
            <a:r>
              <a:rPr b="0" i="1" lang="ru-RU" sz="2000" spc="-1" strike="noStrike">
                <a:latin typeface="Arial"/>
              </a:rPr>
              <a:t>Опыт №1.</a:t>
            </a:r>
            <a:r>
              <a:rPr b="1" lang="ru-RU" sz="2400" spc="-1" strike="noStrike">
                <a:latin typeface="Arial"/>
              </a:rPr>
              <a:t> Ход работы:</a:t>
            </a:r>
            <a:br/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В пробирку налейте 2 мл раствора хлорида бария и добавьте столько же раствора сульфата натрия. </a:t>
            </a:r>
            <a:br/>
            <a:r>
              <a:rPr b="0" i="1" lang="ru-RU" sz="2400" spc="-1" strike="noStrike">
                <a:solidFill>
                  <a:srgbClr val="000000"/>
                </a:solidFill>
                <a:latin typeface="Times New Roman"/>
              </a:rPr>
              <a:t>Что наблюдаете?</a:t>
            </a:r>
            <a:br/>
            <a:r>
              <a:rPr b="0" i="1" lang="ru-RU" sz="2400" spc="-1" strike="noStrike">
                <a:solidFill>
                  <a:srgbClr val="000000"/>
                </a:solidFill>
                <a:latin typeface="Times New Roman"/>
              </a:rPr>
              <a:t> Сделайте вывод и напишите уравнение химической реакции в молекулярном, полном и сокращенном ионном виде.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75" name="TextBox 2"/>
          <p:cNvSpPr/>
          <p:nvPr/>
        </p:nvSpPr>
        <p:spPr>
          <a:xfrm>
            <a:off x="-173160" y="2882160"/>
            <a:ext cx="8579520" cy="1553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6" name="Нижний колонтитул 3"/>
          <p:cNvSpPr/>
          <p:nvPr/>
        </p:nvSpPr>
        <p:spPr>
          <a:xfrm>
            <a:off x="3907800" y="6492240"/>
            <a:ext cx="4266360" cy="364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0" lang="ru-RU" sz="1200" spc="-1" strike="noStrike">
                <a:solidFill>
                  <a:srgbClr val="75b6e5"/>
                </a:solidFill>
                <a:latin typeface="Calibri"/>
                <a:ea typeface="DejaVu Sans"/>
              </a:rPr>
              <a:t>Шаблоны презентаций с сайта </a:t>
            </a:r>
            <a:r>
              <a:rPr b="0" lang="en-US" sz="1200" spc="-1" strike="noStrike" u="sng">
                <a:solidFill>
                  <a:srgbClr val="6eac1c"/>
                </a:solidFill>
                <a:uFillTx/>
                <a:latin typeface="Calibri"/>
                <a:ea typeface="DejaVu Sans"/>
                <a:hlinkClick r:id="rId1"/>
              </a:rPr>
              <a:t>presentation-creation.ru</a:t>
            </a:r>
            <a:endParaRPr b="0" lang="ru-RU" sz="12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7" name=""/>
          <p:cNvGraphicFramePr/>
          <p:nvPr/>
        </p:nvGraphicFramePr>
        <p:xfrm>
          <a:off x="180000" y="900000"/>
          <a:ext cx="9899640" cy="4140000"/>
        </p:xfrm>
        <a:graphic>
          <a:graphicData uri="http://schemas.openxmlformats.org/drawingml/2006/table">
            <a:tbl>
              <a:tblPr/>
              <a:tblGrid>
                <a:gridCol w="2767680"/>
                <a:gridCol w="4772520"/>
                <a:gridCol w="2359800"/>
              </a:tblGrid>
              <a:tr h="924840">
                <a:tc>
                  <a:txBody>
                    <a:bodyPr lIns="90000" rIns="90000" tIns="46800" bIns="46800" anchor="t">
                      <a:noAutofit/>
                    </a:bodyPr>
                    <a:p>
                      <a:pPr algn="ctr"/>
                      <a:r>
                        <a:rPr b="1" lang="ru-RU" sz="2400" spc="-1" strike="noStrike">
                          <a:latin typeface="Arial"/>
                        </a:rPr>
                        <a:t>Что делали</a:t>
                      </a:r>
                      <a:endParaRPr b="1" lang="ru-RU" sz="24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tIns="46800" bIns="46800" anchor="t">
                      <a:noAutofit/>
                    </a:bodyPr>
                    <a:p>
                      <a:pPr algn="ctr"/>
                      <a:r>
                        <a:rPr b="1" lang="ru-RU" sz="2400" spc="-1" strike="noStrike">
                          <a:latin typeface="Arial"/>
                        </a:rPr>
                        <a:t>Что наблюдали</a:t>
                      </a:r>
                      <a:endParaRPr b="1" lang="ru-RU" sz="2400" spc="-1" strike="noStrike">
                        <a:latin typeface="Arial"/>
                      </a:endParaRPr>
                    </a:p>
                    <a:p>
                      <a:pPr algn="ctr"/>
                      <a:endParaRPr b="1" lang="ru-RU" sz="24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tIns="46800" bIns="46800" anchor="t">
                      <a:noAutofit/>
                    </a:bodyPr>
                    <a:p>
                      <a:pPr algn="ctr"/>
                      <a:r>
                        <a:rPr b="1" lang="ru-RU" sz="2400" spc="-1" strike="noStrike">
                          <a:latin typeface="Arial"/>
                        </a:rPr>
                        <a:t>Вывод</a:t>
                      </a:r>
                      <a:endParaRPr b="1" lang="ru-RU" sz="24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3499200">
                <a:tc>
                  <a:txBody>
                    <a:bodyPr lIns="90000" rIns="90000" tIns="46800" bIns="46800" anchor="t">
                      <a:noAutofit/>
                    </a:bodyPr>
                    <a:p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 пробирку с сульфатом натрия приливаем раствор хлорида бария.</a:t>
                      </a:r>
                      <a:endParaRPr b="0" lang="ru-RU" sz="22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 anchor="t">
                      <a:noAutofit/>
                    </a:bodyPr>
                    <a:p>
                      <a:pPr algn="ctr"/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Выпадает осадок белого цвета</a:t>
                      </a:r>
                      <a:endParaRPr b="0" lang="ru-RU" sz="2200" spc="-1" strike="noStrike">
                        <a:latin typeface="Arial"/>
                      </a:endParaRPr>
                    </a:p>
                    <a:p>
                      <a:pPr algn="ctr"/>
                      <a:endParaRPr b="0" lang="ru-RU" sz="2200" spc="-1" strike="noStrike">
                        <a:latin typeface="Arial"/>
                      </a:endParaRPr>
                    </a:p>
                    <a:p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Na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SO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 BaCl</a:t>
                      </a:r>
                      <a:r>
                        <a:rPr b="0" i="1" lang="ru-RU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= 2NaCl + BaSO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↓</a:t>
                      </a:r>
                      <a:endParaRPr b="0" lang="ru-RU" sz="2200" spc="-1" strike="noStrike">
                        <a:latin typeface="Arial"/>
                      </a:endParaRPr>
                    </a:p>
                    <a:p>
                      <a:endParaRPr b="0" lang="ru-RU" sz="2200" spc="-1" strike="noStrike">
                        <a:latin typeface="Arial"/>
                      </a:endParaRPr>
                    </a:p>
                    <a:p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2Na</a:t>
                      </a:r>
                      <a:r>
                        <a:rPr b="0" i="1" lang="ru-RU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+ </a:t>
                      </a: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SO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b="0" i="1" lang="en-US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2-</a:t>
                      </a: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 Ba</a:t>
                      </a:r>
                      <a:r>
                        <a:rPr b="0" i="1" lang="en-US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2+</a:t>
                      </a: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+ 2Cl</a:t>
                      </a:r>
                      <a:r>
                        <a:rPr b="0" i="1" lang="ru-RU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= 2Na</a:t>
                      </a:r>
                      <a:r>
                        <a:rPr b="0" i="1" lang="en-US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+2Cl</a:t>
                      </a:r>
                      <a:r>
                        <a:rPr b="0" i="1" lang="ru-RU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 BaSO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↓</a:t>
                      </a:r>
                      <a:endParaRPr b="0" lang="ru-RU" sz="2200" spc="-1" strike="noStrike">
                        <a:latin typeface="Arial"/>
                      </a:endParaRPr>
                    </a:p>
                    <a:p>
                      <a:endParaRPr b="0" lang="ru-RU" sz="2200" spc="-1" strike="noStrike">
                        <a:latin typeface="Arial"/>
                      </a:endParaRPr>
                    </a:p>
                    <a:p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Ba</a:t>
                      </a:r>
                      <a:r>
                        <a:rPr b="0" i="1" lang="en-US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2+</a:t>
                      </a: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+SO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b="0" i="1" lang="en-US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2-</a:t>
                      </a: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= BaSO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↓</a:t>
                      </a:r>
                      <a:endParaRPr b="0" lang="ru-RU" sz="22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 anchor="t">
                      <a:noAutofit/>
                    </a:bodyPr>
                    <a:p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Реакция ионного обмена протекает до конца, т.к. выпадает осадок.</a:t>
                      </a:r>
                      <a:endParaRPr b="0" lang="ru-RU" sz="22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923760" y="1260000"/>
            <a:ext cx="8976240" cy="360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spcAft>
                <a:spcPts val="601"/>
              </a:spcAft>
            </a:pPr>
            <a:r>
              <a:rPr b="0" i="1" lang="ru-RU" sz="2000" spc="-1" strike="noStrike">
                <a:latin typeface="Arial"/>
              </a:rPr>
              <a:t>Опыт №2. </a:t>
            </a:r>
            <a:r>
              <a:rPr b="1" lang="ru-RU" sz="2400" spc="-1" strike="noStrike">
                <a:latin typeface="Arial"/>
              </a:rPr>
              <a:t>Ход работы:</a:t>
            </a:r>
            <a:br/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В пробирку налейте 2 мл раствора сульфата меди и прилейте раствор гидроксида натрия</a:t>
            </a:r>
            <a:r>
              <a:rPr b="0" i="1" lang="ru-RU" sz="2400" spc="-1" strike="noStrike">
                <a:solidFill>
                  <a:srgbClr val="000000"/>
                </a:solidFill>
                <a:latin typeface="Times New Roman"/>
              </a:rPr>
              <a:t>. </a:t>
            </a:r>
            <a:br/>
            <a:r>
              <a:rPr b="0" i="1" lang="ru-RU" sz="2400" spc="-1" strike="noStrike">
                <a:solidFill>
                  <a:srgbClr val="000000"/>
                </a:solidFill>
                <a:latin typeface="Times New Roman"/>
              </a:rPr>
              <a:t>Что наблюдаете? </a:t>
            </a:r>
            <a:br/>
            <a:r>
              <a:rPr b="0" i="1" lang="ru-RU" sz="2400" spc="-1" strike="noStrike">
                <a:solidFill>
                  <a:srgbClr val="000000"/>
                </a:solidFill>
                <a:latin typeface="Times New Roman"/>
              </a:rPr>
              <a:t>Сделайте вывод и напишите уравнение химической реакции в молекулярном, полном и сокращенном ионном виде.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79" name="TextBox 3"/>
          <p:cNvSpPr/>
          <p:nvPr/>
        </p:nvSpPr>
        <p:spPr>
          <a:xfrm>
            <a:off x="-173160" y="2882160"/>
            <a:ext cx="8579520" cy="1553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0" name="Нижний колонтитул 5"/>
          <p:cNvSpPr/>
          <p:nvPr/>
        </p:nvSpPr>
        <p:spPr>
          <a:xfrm>
            <a:off x="3907800" y="6492240"/>
            <a:ext cx="4266360" cy="364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0" lang="ru-RU" sz="1200" spc="-1" strike="noStrike">
                <a:solidFill>
                  <a:srgbClr val="75b6e5"/>
                </a:solidFill>
                <a:latin typeface="Calibri"/>
                <a:ea typeface="DejaVu Sans"/>
              </a:rPr>
              <a:t>Шаблоны презентаций с сайта </a:t>
            </a:r>
            <a:r>
              <a:rPr b="0" lang="en-US" sz="1200" spc="-1" strike="noStrike" u="sng">
                <a:solidFill>
                  <a:srgbClr val="6eac1c"/>
                </a:solidFill>
                <a:uFillTx/>
                <a:latin typeface="Calibri"/>
                <a:ea typeface="DejaVu Sans"/>
                <a:hlinkClick r:id="rId1"/>
              </a:rPr>
              <a:t>presentation-creation.ru</a:t>
            </a:r>
            <a:endParaRPr b="0" lang="ru-RU" sz="12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1" name=""/>
          <p:cNvGraphicFramePr/>
          <p:nvPr/>
        </p:nvGraphicFramePr>
        <p:xfrm>
          <a:off x="289080" y="935280"/>
          <a:ext cx="9900000" cy="5399640"/>
        </p:xfrm>
        <a:graphic>
          <a:graphicData uri="http://schemas.openxmlformats.org/drawingml/2006/table">
            <a:tbl>
              <a:tblPr/>
              <a:tblGrid>
                <a:gridCol w="2438280"/>
                <a:gridCol w="4923000"/>
                <a:gridCol w="2538720"/>
              </a:tblGrid>
              <a:tr h="904320">
                <a:tc>
                  <a:txBody>
                    <a:bodyPr lIns="90000" rIns="90000" tIns="46800" bIns="46800" anchor="t">
                      <a:noAutofit/>
                    </a:bodyPr>
                    <a:p>
                      <a:pPr algn="ctr"/>
                      <a:r>
                        <a:rPr b="1" lang="ru-RU" sz="2400" spc="-1" strike="noStrike">
                          <a:latin typeface="Arial"/>
                        </a:rPr>
                        <a:t>Что делали</a:t>
                      </a:r>
                      <a:endParaRPr b="1" lang="ru-RU" sz="24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tIns="46800" bIns="46800" anchor="t">
                      <a:noAutofit/>
                    </a:bodyPr>
                    <a:p>
                      <a:pPr algn="ctr"/>
                      <a:r>
                        <a:rPr b="1" lang="ru-RU" sz="2400" spc="-1" strike="noStrike">
                          <a:latin typeface="Arial"/>
                        </a:rPr>
                        <a:t>Что наблюдали</a:t>
                      </a:r>
                      <a:endParaRPr b="1" lang="ru-RU" sz="2400" spc="-1" strike="noStrike">
                        <a:latin typeface="Arial"/>
                      </a:endParaRPr>
                    </a:p>
                    <a:p>
                      <a:pPr algn="ctr"/>
                      <a:endParaRPr b="1" lang="ru-RU" sz="24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tIns="46800" bIns="46800" anchor="t">
                      <a:noAutofit/>
                    </a:bodyPr>
                    <a:p>
                      <a:pPr algn="ctr"/>
                      <a:r>
                        <a:rPr b="1" lang="ru-RU" sz="2400" spc="-1" strike="noStrike">
                          <a:latin typeface="Arial"/>
                        </a:rPr>
                        <a:t>Вывод</a:t>
                      </a:r>
                      <a:endParaRPr b="1" lang="ru-RU" sz="24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4060800">
                <a:tc>
                  <a:txBody>
                    <a:bodyPr lIns="90000" rIns="90000" tIns="46800" bIns="46800" anchor="t">
                      <a:noAutofit/>
                    </a:bodyPr>
                    <a:p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 пробирку с сульфатом меди приливаем раствор гидроксида натрия. </a:t>
                      </a:r>
                      <a:endParaRPr b="0" lang="ru-RU" sz="22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 anchor="t">
                      <a:noAutofit/>
                    </a:bodyPr>
                    <a:p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Выпадает осадок синего цвета</a:t>
                      </a:r>
                      <a:endParaRPr b="0" lang="ru-RU" sz="2200" spc="-1" strike="noStrike">
                        <a:latin typeface="Arial"/>
                      </a:endParaRPr>
                    </a:p>
                    <a:p>
                      <a:endParaRPr b="0" lang="ru-RU" sz="2200" spc="-1" strike="noStrike">
                        <a:latin typeface="Arial"/>
                      </a:endParaRPr>
                    </a:p>
                    <a:p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CuSO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+ 2NaOH = 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Na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SO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 Cu(OH)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↓</a:t>
                      </a:r>
                      <a:endParaRPr b="0" lang="ru-RU" sz="2200" spc="-1" strike="noStrike">
                        <a:latin typeface="Arial"/>
                      </a:endParaRPr>
                    </a:p>
                    <a:p>
                      <a:endParaRPr b="0" lang="ru-RU" sz="2200" spc="-1" strike="noStrike">
                        <a:latin typeface="Arial"/>
                      </a:endParaRPr>
                    </a:p>
                    <a:p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Cu</a:t>
                      </a:r>
                      <a:r>
                        <a:rPr b="0" i="1" lang="en-US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2+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+SO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b="0" i="1" lang="en-US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2-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+2Na</a:t>
                      </a:r>
                      <a:r>
                        <a:rPr b="0" i="1" lang="en-US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+2OH</a:t>
                      </a:r>
                      <a:r>
                        <a:rPr b="0" i="1" lang="en-US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=2Na</a:t>
                      </a:r>
                      <a:r>
                        <a:rPr b="0" i="1" lang="en-US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+SO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b="0" i="1" lang="en-US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2-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+Cu(OH)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↓ </a:t>
                      </a:r>
                      <a:endParaRPr b="0" lang="en-US" sz="2200" spc="-1" strike="noStrike">
                        <a:latin typeface="Arial"/>
                      </a:endParaRPr>
                    </a:p>
                    <a:p>
                      <a:endParaRPr b="0" lang="en-US" sz="2200" spc="-1" strike="noStrike">
                        <a:latin typeface="Arial"/>
                      </a:endParaRPr>
                    </a:p>
                    <a:p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Cu</a:t>
                      </a:r>
                      <a:r>
                        <a:rPr b="0" i="1" lang="en-US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2+</a:t>
                      </a: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+ 2OH</a:t>
                      </a:r>
                      <a:r>
                        <a:rPr b="0" i="1" lang="ru-RU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= Cu(OH)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↓</a:t>
                      </a:r>
                      <a:endParaRPr b="0" lang="ru-RU" sz="22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 anchor="t">
                      <a:noAutofit/>
                    </a:bodyPr>
                    <a:p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Реакция ионного обмена протекает до конца, т.к. выпадает осадок.</a:t>
                      </a:r>
                      <a:endParaRPr b="0" lang="ru-RU" sz="22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923760" y="1260000"/>
            <a:ext cx="8976240" cy="360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spcAft>
                <a:spcPts val="601"/>
              </a:spcAft>
            </a:pPr>
            <a:r>
              <a:rPr b="0" i="1" lang="ru-RU" sz="2000" spc="-1" strike="noStrike">
                <a:latin typeface="Arial"/>
              </a:rPr>
              <a:t>Опыт №3. </a:t>
            </a:r>
            <a:r>
              <a:rPr b="1" lang="ru-RU" sz="2400" spc="-1" strike="noStrike">
                <a:latin typeface="Arial"/>
              </a:rPr>
              <a:t>Ход работы:</a:t>
            </a:r>
            <a:br/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Налейте в пробирку 2 мл раствора карбоната натрия, добавьте 1мл соляной кислоты. </a:t>
            </a:r>
            <a:br/>
            <a:r>
              <a:rPr b="0" i="1" lang="ru-RU" sz="2400" spc="-1" strike="noStrike">
                <a:solidFill>
                  <a:srgbClr val="000000"/>
                </a:solidFill>
                <a:latin typeface="Times New Roman"/>
              </a:rPr>
              <a:t>Что наблюдаете? </a:t>
            </a:r>
            <a:br/>
            <a:r>
              <a:rPr b="0" i="1" lang="ru-RU" sz="2400" spc="-1" strike="noStrike">
                <a:solidFill>
                  <a:srgbClr val="000000"/>
                </a:solidFill>
                <a:latin typeface="Times New Roman"/>
              </a:rPr>
              <a:t>Сделайте вывод и напишите уравнение химической реакции в молекулярном, полном и сокращенном ионном виде.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83" name="TextBox 5"/>
          <p:cNvSpPr/>
          <p:nvPr/>
        </p:nvSpPr>
        <p:spPr>
          <a:xfrm>
            <a:off x="-173160" y="2882160"/>
            <a:ext cx="8579520" cy="1553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4" name="Нижний колонтитул 6"/>
          <p:cNvSpPr/>
          <p:nvPr/>
        </p:nvSpPr>
        <p:spPr>
          <a:xfrm>
            <a:off x="3907800" y="6492240"/>
            <a:ext cx="4266360" cy="364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0" lang="ru-RU" sz="1200" spc="-1" strike="noStrike">
                <a:solidFill>
                  <a:srgbClr val="75b6e5"/>
                </a:solidFill>
                <a:latin typeface="Calibri"/>
                <a:ea typeface="DejaVu Sans"/>
              </a:rPr>
              <a:t>Шаблоны презентаций с сайта </a:t>
            </a:r>
            <a:r>
              <a:rPr b="0" lang="en-US" sz="1200" spc="-1" strike="noStrike" u="sng">
                <a:solidFill>
                  <a:srgbClr val="6eac1c"/>
                </a:solidFill>
                <a:uFillTx/>
                <a:latin typeface="Calibri"/>
                <a:ea typeface="DejaVu Sans"/>
                <a:hlinkClick r:id="rId1"/>
              </a:rPr>
              <a:t>presentation-creation.ru</a:t>
            </a:r>
            <a:endParaRPr b="0" lang="ru-RU" sz="12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5" name=""/>
          <p:cNvGraphicFramePr/>
          <p:nvPr/>
        </p:nvGraphicFramePr>
        <p:xfrm>
          <a:off x="180360" y="900360"/>
          <a:ext cx="9899640" cy="5399640"/>
        </p:xfrm>
        <a:graphic>
          <a:graphicData uri="http://schemas.openxmlformats.org/drawingml/2006/table">
            <a:tbl>
              <a:tblPr/>
              <a:tblGrid>
                <a:gridCol w="2807640"/>
                <a:gridCol w="4812480"/>
                <a:gridCol w="2279880"/>
              </a:tblGrid>
              <a:tr h="1387800">
                <a:tc>
                  <a:txBody>
                    <a:bodyPr lIns="90000" rIns="90000" tIns="46800" bIns="46800" anchor="t">
                      <a:noAutofit/>
                    </a:bodyPr>
                    <a:p>
                      <a:pPr algn="ctr"/>
                      <a:r>
                        <a:rPr b="1" lang="ru-RU" sz="2400" spc="-1" strike="noStrike">
                          <a:latin typeface="Arial"/>
                        </a:rPr>
                        <a:t>Что делали</a:t>
                      </a:r>
                      <a:endParaRPr b="1" lang="ru-RU" sz="24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tIns="46800" bIns="46800" anchor="t">
                      <a:noAutofit/>
                    </a:bodyPr>
                    <a:p>
                      <a:pPr algn="ctr"/>
                      <a:r>
                        <a:rPr b="1" lang="ru-RU" sz="2400" spc="-1" strike="noStrike">
                          <a:latin typeface="Arial"/>
                        </a:rPr>
                        <a:t>Что наблюдали</a:t>
                      </a:r>
                      <a:endParaRPr b="1" lang="ru-RU" sz="2400" spc="-1" strike="noStrike">
                        <a:latin typeface="Arial"/>
                      </a:endParaRPr>
                    </a:p>
                    <a:p>
                      <a:pPr algn="ctr"/>
                      <a:endParaRPr b="1" lang="ru-RU" sz="24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tIns="46800" bIns="46800" anchor="t">
                      <a:noAutofit/>
                    </a:bodyPr>
                    <a:p>
                      <a:pPr algn="ctr"/>
                      <a:r>
                        <a:rPr b="1" lang="ru-RU" sz="2400" spc="-1" strike="noStrike">
                          <a:latin typeface="Arial"/>
                        </a:rPr>
                        <a:t>Вывод</a:t>
                      </a:r>
                      <a:endParaRPr b="1" lang="ru-RU" sz="24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4011840">
                <a:tc>
                  <a:txBody>
                    <a:bodyPr lIns="90000" rIns="90000" tIns="46800" bIns="46800" anchor="t">
                      <a:noAutofit/>
                    </a:bodyPr>
                    <a:p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 пробирку с карбонатом натрия приливаем раствор соляной кислоты. </a:t>
                      </a:r>
                      <a:endParaRPr b="0" lang="ru-RU" sz="22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 anchor="t">
                      <a:noAutofit/>
                    </a:bodyPr>
                    <a:p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Наблюдаем выделение пузырьков углекислого газа.</a:t>
                      </a:r>
                      <a:endParaRPr b="0" lang="ru-RU" sz="2200" spc="-1" strike="noStrike">
                        <a:latin typeface="Arial"/>
                      </a:endParaRPr>
                    </a:p>
                    <a:p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Na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CO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+2HCl = 2NaCl + 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</a:t>
                      </a: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 CO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↑</a:t>
                      </a:r>
                      <a:endParaRPr b="0" lang="ru-RU" sz="2200" spc="-1" strike="noStrike">
                        <a:latin typeface="Arial"/>
                      </a:endParaRPr>
                    </a:p>
                    <a:p>
                      <a:endParaRPr b="0" lang="ru-RU" sz="2200" spc="-1" strike="noStrike">
                        <a:latin typeface="Arial"/>
                      </a:endParaRPr>
                    </a:p>
                    <a:p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2Na</a:t>
                      </a:r>
                      <a:r>
                        <a:rPr b="0" i="1" lang="en-US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+CO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b="0" i="1" lang="en-US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2-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+2H</a:t>
                      </a:r>
                      <a:r>
                        <a:rPr b="0" i="1" lang="en-US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+2CL</a:t>
                      </a:r>
                      <a:r>
                        <a:rPr b="0" i="1" lang="en-US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= 2Na</a:t>
                      </a:r>
                      <a:r>
                        <a:rPr b="0" i="1" lang="en-US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+2CL</a:t>
                      </a:r>
                      <a:r>
                        <a:rPr b="0" i="1" lang="en-US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+H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O+ CO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↑ </a:t>
                      </a:r>
                      <a:endParaRPr b="0" lang="en-US" sz="2200" spc="-1" strike="noStrike">
                        <a:latin typeface="Arial"/>
                      </a:endParaRPr>
                    </a:p>
                    <a:p>
                      <a:endParaRPr b="0" lang="en-US" sz="2200" spc="-1" strike="noStrike">
                        <a:latin typeface="Arial"/>
                      </a:endParaRPr>
                    </a:p>
                    <a:p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CO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b="0" i="1" lang="en-US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2-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+2H</a:t>
                      </a:r>
                      <a:r>
                        <a:rPr b="0" i="1" lang="en-US" sz="2200" spc="-1" strike="noStrike" baseline="1400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=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O+ CO</a:t>
                      </a:r>
                      <a:r>
                        <a:rPr b="0" i="1" lang="en-US" sz="2200" spc="-1" strike="noStrike" baseline="-14000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i="1" lang="en-US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↑ </a:t>
                      </a:r>
                      <a:endParaRPr b="0" lang="ru-RU" sz="22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 anchor="t">
                      <a:noAutofit/>
                    </a:bodyPr>
                    <a:p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Реакция ионного обмена протекает до конца, т.к. выделяется газ</a:t>
                      </a:r>
                      <a:endParaRPr b="0" lang="ru-RU" sz="22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</TotalTime>
  <Application>LibreOffice/7.2.1.2$Windows_X86_64 LibreOffice_project/87b77fad49947c1441b67c559c339af8f3517e22</Application>
  <AppVersion>15.0000</AppVersion>
  <Words>466</Words>
  <Paragraphs>72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2021-11-30T05:07:27Z</dcterms:created>
  <dc:creator>User Obstinate</dc:creator>
  <dc:description/>
  <dc:language>ru-RU</dc:language>
  <cp:lastModifiedBy/>
  <dcterms:modified xsi:type="dcterms:W3CDTF">2022-10-18T14:24:39Z</dcterms:modified>
  <cp:revision>15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Широкоэкранный</vt:lpwstr>
  </property>
  <property fmtid="{D5CDD505-2E9C-101B-9397-08002B2CF9AE}" pid="3" name="Slides">
    <vt:i4>10</vt:i4>
  </property>
</Properties>
</file>