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68" r:id="rId3"/>
    <p:sldId id="269" r:id="rId4"/>
    <p:sldId id="258" r:id="rId5"/>
    <p:sldId id="256" r:id="rId6"/>
    <p:sldId id="259" r:id="rId7"/>
    <p:sldId id="260" r:id="rId8"/>
    <p:sldId id="261" r:id="rId9"/>
    <p:sldId id="264" r:id="rId10"/>
    <p:sldId id="257" r:id="rId11"/>
    <p:sldId id="265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икита Баранов" initials="НБ" lastIdx="1" clrIdx="0">
    <p:extLst>
      <p:ext uri="{19B8F6BF-5375-455C-9EA6-DF929625EA0E}">
        <p15:presenceInfo xmlns:p15="http://schemas.microsoft.com/office/powerpoint/2012/main" xmlns="" userId="2fe553618e925c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240"/>
    <a:srgbClr val="FF6699"/>
    <a:srgbClr val="FFC000"/>
    <a:srgbClr val="BDD7EE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-382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13T16:21:12.724" idx="1">
    <p:pos x="3351" y="521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84402-B8CC-4324-91B2-35EB254DF36B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0DE34-6E29-4824-AF5A-C6CA97129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0DE34-6E29-4824-AF5A-C6CA9712969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879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589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2867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973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88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76241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8414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4813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359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7248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4005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DD319-F71B-4EF9-9BE4-72BDC1924FEB}" type="datetimeFigureOut">
              <a:rPr lang="ru-RU" smtClean="0"/>
              <a:pPr/>
              <a:t>21.10.2022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A5CE9-4C13-4547-8A1D-818FE7E4EF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232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13" Type="http://schemas.openxmlformats.org/officeDocument/2006/relationships/image" Target="../media/image16.png"/><Relationship Id="rId3" Type="http://schemas.openxmlformats.org/officeDocument/2006/relationships/image" Target="../media/image5.jpeg"/><Relationship Id="rId7" Type="http://schemas.openxmlformats.org/officeDocument/2006/relationships/image" Target="../media/image27.png"/><Relationship Id="rId12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jg-032316-sfx-clapping.mp3" TargetMode="External"/><Relationship Id="rId6" Type="http://schemas.openxmlformats.org/officeDocument/2006/relationships/image" Target="../media/image26.jpeg"/><Relationship Id="rId11" Type="http://schemas.openxmlformats.org/officeDocument/2006/relationships/image" Target="../media/image30.jpeg"/><Relationship Id="rId5" Type="http://schemas.openxmlformats.org/officeDocument/2006/relationships/image" Target="../media/image25.jpeg"/><Relationship Id="rId10" Type="http://schemas.openxmlformats.org/officeDocument/2006/relationships/image" Target="../media/image29.jpeg"/><Relationship Id="rId4" Type="http://schemas.openxmlformats.org/officeDocument/2006/relationships/image" Target="../media/image24.jpeg"/><Relationship Id="rId9" Type="http://schemas.openxmlformats.org/officeDocument/2006/relationships/image" Target="../media/image28.jpeg"/><Relationship Id="rId14" Type="http://schemas.openxmlformats.org/officeDocument/2006/relationships/comments" Target="../comments/commen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1.wav"/><Relationship Id="rId7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jpeg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jg-032316-sfx-clapping.mp3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jpe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jg-032316-sfx-clapping.mp3" TargetMode="Externa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5.jpe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jg-032316-sfx-clapping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4.gif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7509" y="457200"/>
            <a:ext cx="106197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Муниципальное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бюджетное дошкольное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образовательное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учреждение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 «Детский сад №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24»</a:t>
            </a:r>
            <a:endParaRPr lang="ru-RU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</a:rPr>
              <a:t>Усть-Лабинского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района 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Города Усть-Лабинска</a:t>
            </a:r>
            <a:endParaRPr lang="ru-RU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9189" y="1850627"/>
            <a:ext cx="809649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00B050"/>
              </a:solidFill>
            </a:endParaRPr>
          </a:p>
          <a:p>
            <a:pPr algn="ctr"/>
            <a:endParaRPr lang="ru-RU" sz="2400" b="1" dirty="0" smtClean="0">
              <a:solidFill>
                <a:srgbClr val="00B050"/>
              </a:solidFill>
            </a:endParaRPr>
          </a:p>
          <a:p>
            <a:pPr algn="ctr"/>
            <a:endParaRPr lang="ru-RU" sz="2400" b="1" dirty="0">
              <a:solidFill>
                <a:srgbClr val="00B05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Интерактивная познавательная викторина для детей старшего дошкольного возраста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«Мой родной город – Усть-Лабинск»</a:t>
            </a:r>
          </a:p>
          <a:p>
            <a:pPr algn="ctr"/>
            <a:endParaRPr lang="ru-RU" sz="2400" b="1" dirty="0">
              <a:solidFill>
                <a:srgbClr val="00B050"/>
              </a:solidFill>
            </a:endParaRPr>
          </a:p>
          <a:p>
            <a:pPr algn="ctr"/>
            <a:endParaRPr lang="ru-RU" sz="2400" b="1" dirty="0" smtClean="0">
              <a:solidFill>
                <a:srgbClr val="00B050"/>
              </a:solidFill>
            </a:endParaRPr>
          </a:p>
          <a:p>
            <a:pPr algn="ctr"/>
            <a:endParaRPr lang="ru-RU" sz="2400" b="1" dirty="0">
              <a:solidFill>
                <a:srgbClr val="00B050"/>
              </a:solidFill>
            </a:endParaRPr>
          </a:p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User\Desktop\a7838aeab4e548b669855775fcb6592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0004" y="3594969"/>
            <a:ext cx="3324758" cy="3106455"/>
          </a:xfrm>
          <a:prstGeom prst="rect">
            <a:avLst/>
          </a:prstGeom>
          <a:noFill/>
        </p:spPr>
      </p:pic>
      <p:pic>
        <p:nvPicPr>
          <p:cNvPr id="1027" name="Picture 3" descr="C:\Users\User\Desktop\7a6984437b667f3f0fa3fe770de67c5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68236" y="850005"/>
            <a:ext cx="3536578" cy="20863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092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6.otzovik.com/2018/10/04/7048667/img/87710116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41016" y="846002"/>
            <a:ext cx="1742675" cy="232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-fotki.yandex.ru/get/43546/227926945.13c/0_133847_6615e7fd_ori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99081" y="1090585"/>
            <a:ext cx="1794075" cy="240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bs.twimg.com/media/DyY-KefWoAA8D6j.jpg:larg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81049" y="4182413"/>
            <a:ext cx="2056014" cy="219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lostpic.net/images/2016/10/25/1d142fc7a877741e6b5c4fbdfe927726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090702" y="4218024"/>
            <a:ext cx="1876519" cy="223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malenkastrana.ucoz.ru/neznaika-animate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78" y="4303010"/>
            <a:ext cx="1956984" cy="233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орький"/>
          <p:cNvGrpSpPr/>
          <p:nvPr/>
        </p:nvGrpSpPr>
        <p:grpSpPr>
          <a:xfrm>
            <a:off x="4459511" y="671583"/>
            <a:ext cx="2873214" cy="2855010"/>
            <a:chOff x="2447282" y="827573"/>
            <a:chExt cx="2873214" cy="2855010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5" name="Вертикальный свиток 14"/>
            <p:cNvSpPr/>
            <p:nvPr/>
          </p:nvSpPr>
          <p:spPr>
            <a:xfrm>
              <a:off x="2447282" y="827573"/>
              <a:ext cx="2873214" cy="2855010"/>
            </a:xfrm>
            <a:prstGeom prst="verticalScroll">
              <a:avLst/>
            </a:prstGeo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lin ang="13500000" scaled="1"/>
              <a:tileRect/>
            </a:gra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11974" y="1545220"/>
              <a:ext cx="14989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ru-RU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Кулибин"/>
          <p:cNvGrpSpPr/>
          <p:nvPr/>
        </p:nvGrpSpPr>
        <p:grpSpPr>
          <a:xfrm>
            <a:off x="7775747" y="671583"/>
            <a:ext cx="2873214" cy="2855010"/>
            <a:chOff x="7933099" y="856705"/>
            <a:chExt cx="2873214" cy="2855010"/>
          </a:xfrm>
        </p:grpSpPr>
        <p:sp>
          <p:nvSpPr>
            <p:cNvPr id="16" name="Вертикальный свиток 15"/>
            <p:cNvSpPr/>
            <p:nvPr/>
          </p:nvSpPr>
          <p:spPr>
            <a:xfrm>
              <a:off x="7933099" y="856705"/>
              <a:ext cx="2873214" cy="2855010"/>
            </a:xfrm>
            <a:prstGeom prst="verticalScroll">
              <a:avLst/>
            </a:pr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556971" y="1608881"/>
              <a:ext cx="1628750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ru-RU" b="1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</a:rPr>
                <a:t>Изобретатель самоучка </a:t>
              </a:r>
              <a:endParaRPr lang="ru-RU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1" name="Чкалов"/>
          <p:cNvGrpSpPr/>
          <p:nvPr/>
        </p:nvGrpSpPr>
        <p:grpSpPr>
          <a:xfrm>
            <a:off x="4172449" y="3783226"/>
            <a:ext cx="2873214" cy="2855010"/>
            <a:chOff x="738087" y="3856533"/>
            <a:chExt cx="2873214" cy="2855010"/>
          </a:xfrm>
        </p:grpSpPr>
        <p:sp>
          <p:nvSpPr>
            <p:cNvPr id="14" name="Вертикальный свиток 13"/>
            <p:cNvSpPr/>
            <p:nvPr/>
          </p:nvSpPr>
          <p:spPr>
            <a:xfrm>
              <a:off x="738087" y="3856533"/>
              <a:ext cx="2873214" cy="2855010"/>
            </a:xfrm>
            <a:prstGeom prst="verticalScroll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23364" y="4255720"/>
              <a:ext cx="180597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accent4">
                      <a:lumMod val="50000"/>
                    </a:schemeClr>
                  </a:solidFill>
                </a:rPr>
                <a:t>Летчик совершивший первый беспосадочный перелет через северный полюс</a:t>
              </a:r>
              <a:endParaRPr lang="ru-RU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2" name="Минин и Пожарский"/>
          <p:cNvGrpSpPr/>
          <p:nvPr/>
        </p:nvGrpSpPr>
        <p:grpSpPr>
          <a:xfrm>
            <a:off x="7640837" y="3783226"/>
            <a:ext cx="2873214" cy="2855010"/>
            <a:chOff x="5433675" y="3783227"/>
            <a:chExt cx="2873214" cy="2855010"/>
          </a:xfrm>
        </p:grpSpPr>
        <p:sp>
          <p:nvSpPr>
            <p:cNvPr id="17" name="Вертикальный свиток 16"/>
            <p:cNvSpPr/>
            <p:nvPr/>
          </p:nvSpPr>
          <p:spPr>
            <a:xfrm>
              <a:off x="5433675" y="3783227"/>
              <a:ext cx="2873214" cy="2855010"/>
            </a:xfrm>
            <a:prstGeom prst="verticalScroll">
              <a:avLst/>
            </a:prstGeom>
            <a:solidFill>
              <a:srgbClr val="BDD7E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92456" y="4444678"/>
              <a:ext cx="141789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70C0"/>
                  </a:solidFill>
                </a:rPr>
                <a:t>Кто возглавил народное ополчение 1612 г.</a:t>
              </a:r>
              <a:endParaRPr lang="ru-RU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23" name="Выноска-облако 22"/>
          <p:cNvSpPr/>
          <p:nvPr/>
        </p:nvSpPr>
        <p:spPr>
          <a:xfrm>
            <a:off x="520145" y="266701"/>
            <a:ext cx="3884043" cy="325989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285875" y="671583"/>
            <a:ext cx="26289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Расскажи Незнайке о людях, прославивших наш город!!!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User\Desktop\d9c5d02a752eafd25eb7fee38fe84104.jfif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95136" y="1189972"/>
            <a:ext cx="1697527" cy="2204581"/>
          </a:xfrm>
          <a:prstGeom prst="rect">
            <a:avLst/>
          </a:prstGeom>
          <a:noFill/>
        </p:spPr>
      </p:pic>
      <p:pic>
        <p:nvPicPr>
          <p:cNvPr id="5123" name="Picture 3" descr="C:\Users\User\Desktop\30.11_suvorov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517700" y="1077238"/>
            <a:ext cx="1494773" cy="2242159"/>
          </a:xfrm>
          <a:prstGeom prst="rect">
            <a:avLst/>
          </a:prstGeom>
          <a:noFill/>
        </p:spPr>
      </p:pic>
      <p:pic>
        <p:nvPicPr>
          <p:cNvPr id="5124" name="Picture 4" descr="C:\Users\User\Desktop\429709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785748" y="4260865"/>
            <a:ext cx="1627577" cy="2071042"/>
          </a:xfrm>
          <a:prstGeom prst="rect">
            <a:avLst/>
          </a:prstGeom>
          <a:noFill/>
        </p:spPr>
      </p:pic>
      <p:pic>
        <p:nvPicPr>
          <p:cNvPr id="5125" name="Picture 5" descr="C:\Users\User\Desktop\original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8198589" y="4409162"/>
            <a:ext cx="1834759" cy="1841030"/>
          </a:xfrm>
          <a:prstGeom prst="rect">
            <a:avLst/>
          </a:prstGeom>
          <a:noFill/>
        </p:spPr>
      </p:pic>
      <p:pic>
        <p:nvPicPr>
          <p:cNvPr id="25" name="jg-032316-sfx-clapp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/>
          <a:stretch>
            <a:fillRect/>
          </a:stretch>
        </p:blipFill>
        <p:spPr>
          <a:xfrm>
            <a:off x="11841892" y="6507892"/>
            <a:ext cx="350108" cy="35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425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40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3371912" y="382093"/>
            <a:ext cx="6943600" cy="322715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4" descr="https://malenkastrana.ucoz.ru/neznaika-animat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2500" y="3914538"/>
            <a:ext cx="2067592" cy="246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0" y="1362075"/>
            <a:ext cx="4591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Молодцы !!!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469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3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1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7547" y="1879732"/>
            <a:ext cx="6083405" cy="232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ru-RU" alt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alt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alt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МБДОУ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«Детский сад №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24»</a:t>
            </a:r>
          </a:p>
          <a:p>
            <a:pPr algn="ctr">
              <a:lnSpc>
                <a:spcPct val="150000"/>
              </a:lnSpc>
            </a:pPr>
            <a:r>
              <a:rPr lang="ru-RU" alt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Надденная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Олеся Николаевна</a:t>
            </a:r>
            <a:endParaRPr lang="ru-RU" altLang="ru-RU" sz="20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32648" y="2690336"/>
            <a:ext cx="5811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00B050"/>
              </a:solidFill>
            </a:endParaRPr>
          </a:p>
          <a:p>
            <a:pPr algn="ctr"/>
            <a:endParaRPr lang="ru-RU" b="1" dirty="0">
              <a:solidFill>
                <a:srgbClr val="00B050"/>
              </a:solidFill>
            </a:endParaRPr>
          </a:p>
          <a:p>
            <a:pPr algn="ctr"/>
            <a:endParaRPr lang="ru-RU" b="1" dirty="0" smtClean="0">
              <a:solidFill>
                <a:srgbClr val="00B050"/>
              </a:solidFill>
            </a:endParaRPr>
          </a:p>
          <a:p>
            <a:pPr algn="ctr"/>
            <a:endParaRPr lang="ru-RU" b="1" dirty="0">
              <a:solidFill>
                <a:srgbClr val="00B050"/>
              </a:solidFill>
            </a:endParaRPr>
          </a:p>
          <a:p>
            <a:pPr algn="ctr"/>
            <a:endParaRPr lang="ru-RU" b="1" dirty="0" smtClean="0">
              <a:solidFill>
                <a:srgbClr val="00B050"/>
              </a:solidFill>
            </a:endParaRPr>
          </a:p>
          <a:p>
            <a:pPr algn="ctr"/>
            <a:endParaRPr lang="ru-RU" b="1" dirty="0">
              <a:solidFill>
                <a:srgbClr val="00B050"/>
              </a:solidFill>
            </a:endParaRPr>
          </a:p>
          <a:p>
            <a:pPr algn="ctr"/>
            <a:endParaRPr lang="ru-RU" b="1" dirty="0" smtClean="0">
              <a:solidFill>
                <a:srgbClr val="00B050"/>
              </a:solidFill>
            </a:endParaRPr>
          </a:p>
          <a:p>
            <a:pPr algn="ctr"/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05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8097" y="2388973"/>
            <a:ext cx="9144000" cy="2422568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/>
              <a:t>Цель: </a:t>
            </a:r>
            <a:r>
              <a:rPr lang="ru-RU" sz="1800" dirty="0" smtClean="0"/>
              <a:t>в игровой форме закрепить знания детей о родном городе.</a:t>
            </a:r>
            <a:br>
              <a:rPr lang="ru-RU" sz="1800" dirty="0" smtClean="0"/>
            </a:br>
            <a:r>
              <a:rPr lang="ru-RU" sz="1800" b="1" dirty="0" smtClean="0"/>
              <a:t>Задачи: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формировать  чувства привязанности к своему дому;</a:t>
            </a:r>
            <a:br>
              <a:rPr lang="ru-RU" sz="1800" dirty="0" smtClean="0"/>
            </a:br>
            <a:r>
              <a:rPr lang="ru-RU" sz="1800" dirty="0" smtClean="0"/>
              <a:t>формировать у детей чувства любви к своему родному городу, малой родине;</a:t>
            </a:r>
            <a:br>
              <a:rPr lang="ru-RU" sz="1800" dirty="0" smtClean="0"/>
            </a:br>
            <a:r>
              <a:rPr lang="ru-RU" sz="1800" dirty="0" smtClean="0"/>
              <a:t>приобщить детей к  культуре и традициям нашего города;</a:t>
            </a:r>
            <a:br>
              <a:rPr lang="ru-RU" sz="1800" dirty="0" smtClean="0"/>
            </a:br>
            <a:r>
              <a:rPr lang="ru-RU" sz="1800" b="1" dirty="0" smtClean="0"/>
              <a:t>Оборудование: </a:t>
            </a:r>
            <a:r>
              <a:rPr lang="ru-RU" sz="1800" dirty="0" smtClean="0"/>
              <a:t>компьютер, проектор, интерактивная доска.</a:t>
            </a:r>
            <a:br>
              <a:rPr lang="ru-RU" sz="1800" dirty="0" smtClean="0"/>
            </a:br>
            <a:r>
              <a:rPr lang="ru-RU" sz="1800" b="1" dirty="0" smtClean="0"/>
              <a:t>Предварительная работа: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виртуальные экскурсии по городу Усть-Лабинск;</a:t>
            </a:r>
            <a:br>
              <a:rPr lang="ru-RU" sz="1800" dirty="0" smtClean="0"/>
            </a:br>
            <a:r>
              <a:rPr lang="ru-RU" sz="1800" dirty="0" smtClean="0"/>
              <a:t>беседа о городе;</a:t>
            </a:r>
            <a:br>
              <a:rPr lang="ru-RU" sz="1800" dirty="0" smtClean="0"/>
            </a:br>
            <a:r>
              <a:rPr lang="ru-RU" sz="1800" dirty="0" smtClean="0"/>
              <a:t>прослушивание песен о городе;</a:t>
            </a:r>
            <a:br>
              <a:rPr lang="ru-RU" sz="1800" dirty="0" smtClean="0"/>
            </a:br>
            <a:r>
              <a:rPr lang="ru-RU" sz="1800" dirty="0" smtClean="0"/>
              <a:t>рассматривание фотографий, открыток о городе Усть-Лабинске и его достопримечательностях.</a:t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3957" y="3758472"/>
            <a:ext cx="9144000" cy="238760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Пояснительная записка к авторской методической разработке Интерактивная викторина "Мой родной город Усть-Лабинск", как </a:t>
            </a:r>
            <a:r>
              <a:rPr lang="ru-RU" sz="1600" b="1" dirty="0" err="1" smtClean="0"/>
              <a:t>стимульный</a:t>
            </a:r>
            <a:r>
              <a:rPr lang="ru-RU" sz="1600" b="1" dirty="0" smtClean="0"/>
              <a:t> материал для реализации программы.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Данная методическая разработка предназначена для детей старшего дошкольного возраста и может быть использована педагогами ДОУ в рамках непосредственно образовательной деятельности, специалистами ДОУ, родителями, а также для самостоятельной деятельности воспитанников, а также в индивидуальной деятельности взрослого и ребенка.</a:t>
            </a:r>
            <a:br>
              <a:rPr lang="ru-RU" sz="1400" dirty="0" smtClean="0"/>
            </a:br>
            <a:r>
              <a:rPr lang="ru-RU" sz="1400" dirty="0" smtClean="0"/>
              <a:t>Интерактивная игра может быть использована как целое занятие или его часть, введения нового материала, закрепления материала.</a:t>
            </a:r>
            <a:br>
              <a:rPr lang="ru-RU" sz="1400" dirty="0" smtClean="0"/>
            </a:br>
            <a:r>
              <a:rPr lang="ru-RU" sz="1600" b="1" dirty="0" smtClean="0"/>
              <a:t>Актуальность</a:t>
            </a:r>
            <a:r>
              <a:rPr lang="ru-RU" sz="1400" dirty="0" smtClean="0"/>
              <a:t>:</a:t>
            </a:r>
            <a:br>
              <a:rPr lang="ru-RU" sz="1400" dirty="0" smtClean="0"/>
            </a:br>
            <a:r>
              <a:rPr lang="ru-RU" sz="1400" dirty="0" smtClean="0"/>
              <a:t>Наше время - это время перемен. Современное образование заставило нас по-новому взглянуть на процесс образовательной работы в детском саду. Значительную роль в этом может сыграть применение современных информационно-коммуникативных технологий, использование интерактивных методов обучения.</a:t>
            </a:r>
            <a:br>
              <a:rPr lang="ru-RU" sz="1400" dirty="0" smtClean="0"/>
            </a:br>
            <a:r>
              <a:rPr lang="ru-RU" sz="1400" dirty="0" smtClean="0"/>
              <a:t>Практика показывает, что интерактивное обучение влияет на структуру образовательной деятельности с детьми, требует особой организации и особого выбора необходимых интерактивных методов и приемов обучения. Между тем, активность детей на ОД, в повседневной жизни часто носит воспроизводящий характер. Дети почти не задают встречных вопросов. После бесед, игровых ситуаций не всегда пытаются продолжать разговор на изученную тему, не используют полученные знания и умения в практической деятельности. Познавательный интерес, потребность в новых знаниях и в целом познавательная активность детей постепенно снижается, у детей слабо развито мышление, они не умеют или не хотят думать.</a:t>
            </a:r>
            <a:br>
              <a:rPr lang="ru-RU" sz="1400" dirty="0" smtClean="0"/>
            </a:br>
            <a:r>
              <a:rPr lang="ru-RU" sz="1600" b="1" dirty="0" smtClean="0"/>
              <a:t>Цель данной методической разработки: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Сформировать и систематизировать знания детей о памятниках города, развивать зрительное внимание.</a:t>
            </a:r>
            <a:br>
              <a:rPr lang="ru-RU" sz="1400" dirty="0" smtClean="0"/>
            </a:br>
            <a:r>
              <a:rPr lang="ru-RU" sz="1400" dirty="0" smtClean="0"/>
              <a:t>Воспитание юного жителя г.Усть-Лабинска: имеющего представление о событиях прошлого и настоящего Усть-Лабинска, о достопримечательностях своего города.</a:t>
            </a:r>
            <a:br>
              <a:rPr lang="ru-RU" sz="1400" dirty="0" smtClean="0"/>
            </a:br>
            <a:r>
              <a:rPr lang="ru-RU" sz="1400" dirty="0" smtClean="0"/>
              <a:t>Формирование у детей старшего дошкольного возраста первоначальной компьютерной грамотности.</a:t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54238" y="1556795"/>
            <a:ext cx="943336" cy="943336"/>
          </a:xfrm>
          <a:prstGeom prst="ellips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289139" y="1556795"/>
            <a:ext cx="943336" cy="943336"/>
          </a:xfrm>
          <a:prstGeom prst="ellips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453605" y="1556795"/>
            <a:ext cx="943336" cy="943336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618071" y="1556795"/>
            <a:ext cx="943336" cy="943336"/>
          </a:xfrm>
          <a:prstGeom prst="ellipse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9782537" y="1556795"/>
            <a:ext cx="943336" cy="943336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4433104" y="3183038"/>
            <a:ext cx="2893671" cy="711843"/>
            <a:chOff x="4433104" y="3183038"/>
            <a:chExt cx="2893671" cy="711843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433104" y="3183038"/>
              <a:ext cx="2893671" cy="711843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77449" y="3354293"/>
              <a:ext cx="22049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Флаг</a:t>
              </a:r>
              <a:endPara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433103" y="3894881"/>
            <a:ext cx="2893671" cy="711843"/>
            <a:chOff x="4433103" y="3894881"/>
            <a:chExt cx="2893671" cy="711843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433103" y="3894881"/>
              <a:ext cx="2893671" cy="711843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77447" y="4051668"/>
              <a:ext cx="22049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Российской</a:t>
              </a:r>
              <a:endPara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433103" y="4600937"/>
            <a:ext cx="2893671" cy="711843"/>
            <a:chOff x="4433103" y="4600937"/>
            <a:chExt cx="2893671" cy="71184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4433103" y="4600937"/>
              <a:ext cx="2893671" cy="711843"/>
            </a:xfrm>
            <a:prstGeom prst="rect">
              <a:avLst/>
            </a:prstGeom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77448" y="4766405"/>
              <a:ext cx="22049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Федерации</a:t>
              </a:r>
              <a:endPara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4" descr="https://malenkastrana.ucoz.ru/neznaika-animat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010" y="3695067"/>
            <a:ext cx="2046722" cy="244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85750" y="323850"/>
            <a:ext cx="11677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Помоги Незнайке выбрать цвета российского флага!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63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05132" y="2587773"/>
            <a:ext cx="2228918" cy="22289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90634" y="2866481"/>
            <a:ext cx="1640084" cy="21457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016288" y="2559875"/>
            <a:ext cx="1899386" cy="2197051"/>
          </a:xfrm>
          <a:prstGeom prst="rect">
            <a:avLst/>
          </a:prstGeom>
        </p:spPr>
      </p:pic>
      <p:grpSp>
        <p:nvGrpSpPr>
          <p:cNvPr id="20" name="Группа 19"/>
          <p:cNvGrpSpPr/>
          <p:nvPr/>
        </p:nvGrpSpPr>
        <p:grpSpPr>
          <a:xfrm>
            <a:off x="915963" y="5306993"/>
            <a:ext cx="1880886" cy="781291"/>
            <a:chOff x="915963" y="5306993"/>
            <a:chExt cx="1880886" cy="78129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915963" y="5306993"/>
              <a:ext cx="1880886" cy="781291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91948" y="5512971"/>
              <a:ext cx="15831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Неправильно</a:t>
              </a:r>
              <a:endParaRPr lang="ru-RU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609426" y="5306993"/>
            <a:ext cx="1880886" cy="781291"/>
            <a:chOff x="3609426" y="5306993"/>
            <a:chExt cx="1880886" cy="781291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609426" y="5306993"/>
              <a:ext cx="1880886" cy="781291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85447" y="5504816"/>
              <a:ext cx="15831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Неправильно</a:t>
              </a:r>
              <a:endParaRPr lang="ru-RU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9016288" y="5306991"/>
            <a:ext cx="1880886" cy="781291"/>
            <a:chOff x="9016288" y="5306991"/>
            <a:chExt cx="1880886" cy="781291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9016288" y="5306991"/>
              <a:ext cx="1880886" cy="781291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207730" y="5504816"/>
              <a:ext cx="15831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Неправильно</a:t>
              </a:r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326379" y="5306991"/>
            <a:ext cx="1880886" cy="781291"/>
            <a:chOff x="6326379" y="5306991"/>
            <a:chExt cx="1880886" cy="781291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326379" y="5306991"/>
              <a:ext cx="1880886" cy="781291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643107" y="5512970"/>
              <a:ext cx="13079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Правильно</a:t>
              </a:r>
              <a:endParaRPr lang="ru-RU" dirty="0"/>
            </a:p>
          </p:txBody>
        </p:sp>
      </p:grpSp>
      <p:pic>
        <p:nvPicPr>
          <p:cNvPr id="1028" name="Picture 4" descr="https://malenkastrana.ucoz.ru/neznaika-animate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098" y="256132"/>
            <a:ext cx="1645211" cy="196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75062" y="571500"/>
            <a:ext cx="8240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Расскажи незнайке как выглядит герб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Краснодарского края!!!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027" name="Picture 3" descr="C:\Users\User\Desktop\18_bi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12701" y="2455101"/>
            <a:ext cx="2129425" cy="26216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8704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2602401" y="5060515"/>
            <a:ext cx="1831812" cy="964505"/>
            <a:chOff x="1713053" y="1979271"/>
            <a:chExt cx="2100805" cy="1064870"/>
          </a:xfrm>
        </p:grpSpPr>
        <p:sp>
          <p:nvSpPr>
            <p:cNvPr id="2" name="Овал 1"/>
            <p:cNvSpPr/>
            <p:nvPr/>
          </p:nvSpPr>
          <p:spPr>
            <a:xfrm>
              <a:off x="1713053" y="1979271"/>
              <a:ext cx="2100805" cy="1064870"/>
            </a:xfrm>
            <a:prstGeom prst="ellipse">
              <a:avLst/>
            </a:prstGeom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60608" y="2199190"/>
              <a:ext cx="12963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Лаба</a:t>
              </a:r>
              <a:endPara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9623532" y="4542970"/>
            <a:ext cx="2100805" cy="1064870"/>
            <a:chOff x="8413473" y="1939024"/>
            <a:chExt cx="2100805" cy="1064870"/>
          </a:xfrm>
        </p:grpSpPr>
        <p:sp>
          <p:nvSpPr>
            <p:cNvPr id="5" name="Овал 4"/>
            <p:cNvSpPr/>
            <p:nvPr/>
          </p:nvSpPr>
          <p:spPr>
            <a:xfrm>
              <a:off x="8413473" y="1939024"/>
              <a:ext cx="2100805" cy="1064870"/>
            </a:xfrm>
            <a:prstGeom prst="ellipse">
              <a:avLst/>
            </a:prstGeom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833282" y="2183996"/>
              <a:ext cx="12963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Кубань</a:t>
              </a:r>
              <a:endPara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144643" y="1473218"/>
            <a:ext cx="1542173" cy="869149"/>
            <a:chOff x="7212957" y="4018345"/>
            <a:chExt cx="2100805" cy="1064870"/>
          </a:xfrm>
        </p:grpSpPr>
        <p:sp>
          <p:nvSpPr>
            <p:cNvPr id="6" name="Овал 5"/>
            <p:cNvSpPr/>
            <p:nvPr/>
          </p:nvSpPr>
          <p:spPr>
            <a:xfrm>
              <a:off x="7212957" y="4018345"/>
              <a:ext cx="2100805" cy="1064870"/>
            </a:xfrm>
            <a:prstGeom prst="ellipse">
              <a:avLst/>
            </a:prstGeom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53109" y="4238264"/>
              <a:ext cx="1296365" cy="489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Ока</a:t>
              </a:r>
              <a:endPara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pic>
        <p:nvPicPr>
          <p:cNvPr id="17" name="Picture 4" descr="https://malenkastrana.ucoz.ru/neznaika-animat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64528"/>
            <a:ext cx="1921994" cy="229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00050" y="333375"/>
            <a:ext cx="113061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07240"/>
                </a:solidFill>
              </a:rPr>
              <a:t>Подскажи Незнайке, на слиянии каких рек расположен </a:t>
            </a:r>
          </a:p>
          <a:p>
            <a:pPr algn="ctr"/>
            <a:r>
              <a:rPr lang="ru-RU" sz="2800" b="1" dirty="0" smtClean="0">
                <a:solidFill>
                  <a:srgbClr val="F07240"/>
                </a:solidFill>
              </a:rPr>
              <a:t>Усть-Лабинск!!!</a:t>
            </a:r>
            <a:endParaRPr lang="ru-RU" sz="2800" b="1" dirty="0">
              <a:solidFill>
                <a:srgbClr val="F07240"/>
              </a:solidFill>
            </a:endParaRPr>
          </a:p>
        </p:txBody>
      </p:sp>
      <p:pic>
        <p:nvPicPr>
          <p:cNvPr id="1027" name="Picture 3" descr="C:\Users\User\Desktop\1647203511_3-vsegda-pomnim-com-p-reka-oka-foto-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3569" y="1340377"/>
            <a:ext cx="3591782" cy="2693837"/>
          </a:xfrm>
          <a:prstGeom prst="rect">
            <a:avLst/>
          </a:prstGeom>
          <a:noFill/>
        </p:spPr>
      </p:pic>
      <p:pic>
        <p:nvPicPr>
          <p:cNvPr id="1028" name="Picture 4" descr="C:\Users\User\Desktop\1638220407_11-krot-info-p-reka-kuban-krasivie-foto-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169053" y="1663139"/>
            <a:ext cx="2668044" cy="2477937"/>
          </a:xfrm>
          <a:prstGeom prst="rect">
            <a:avLst/>
          </a:prstGeom>
          <a:noFill/>
        </p:spPr>
      </p:pic>
      <p:pic>
        <p:nvPicPr>
          <p:cNvPr id="1029" name="Picture 5" descr="C:\Users\User\Desktop\Не подтверждено 304034.~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72395" y="4096011"/>
            <a:ext cx="3311133" cy="22151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2001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https://malenkastrana.ucoz.ru/neznaika-animat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891" y="4262473"/>
            <a:ext cx="1763453" cy="21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400050"/>
            <a:ext cx="11153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6699"/>
                </a:solidFill>
              </a:rPr>
              <a:t>Подскажи как выглядит русский традиционный костюм???</a:t>
            </a:r>
            <a:endParaRPr lang="ru-RU" sz="2800" b="1" dirty="0">
              <a:solidFill>
                <a:srgbClr val="FF6699"/>
              </a:solidFill>
            </a:endParaRPr>
          </a:p>
        </p:txBody>
      </p:sp>
      <p:pic>
        <p:nvPicPr>
          <p:cNvPr id="2050" name="Picture 2" descr="C:\Users\User\Desktop\istoriya_russkogo_narodnogo_kostyuma_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45813" y="1440493"/>
            <a:ext cx="2193196" cy="3031299"/>
          </a:xfrm>
          <a:prstGeom prst="rect">
            <a:avLst/>
          </a:prstGeom>
          <a:noFill/>
        </p:spPr>
      </p:pic>
      <p:pic>
        <p:nvPicPr>
          <p:cNvPr id="2051" name="Picture 3" descr="C:\Users\User\Desktop\ff70414a1310f97f08b6850e71d2--dresses-dress-slavic-mlad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19868" y="1440491"/>
            <a:ext cx="2002643" cy="3003965"/>
          </a:xfrm>
          <a:prstGeom prst="rect">
            <a:avLst/>
          </a:prstGeom>
          <a:noFill/>
        </p:spPr>
      </p:pic>
      <p:pic>
        <p:nvPicPr>
          <p:cNvPr id="2052" name="Picture 4" descr="C:\Users\User\Desktop\567374.750x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601178" y="1440493"/>
            <a:ext cx="1945711" cy="2918566"/>
          </a:xfrm>
          <a:prstGeom prst="rect">
            <a:avLst/>
          </a:prstGeom>
          <a:noFill/>
        </p:spPr>
      </p:pic>
      <p:pic>
        <p:nvPicPr>
          <p:cNvPr id="7" name="jg-032316-sfx-clapp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11841892" y="6507892"/>
            <a:ext cx="350108" cy="35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879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 descr="https://malenkastrana.ucoz.ru/neznaika-animat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9610" y="0"/>
            <a:ext cx="1662390" cy="225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0550" y="342900"/>
            <a:ext cx="11382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Помоги найти здание Администрации Усть-Лабинска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User\Desktop\f32d18c37cf2b0f348f3f9dbbd35ec0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" y="4334004"/>
            <a:ext cx="3365326" cy="2523995"/>
          </a:xfrm>
          <a:prstGeom prst="rect">
            <a:avLst/>
          </a:prstGeom>
          <a:noFill/>
        </p:spPr>
      </p:pic>
      <p:pic>
        <p:nvPicPr>
          <p:cNvPr id="3075" name="Picture 3" descr="C:\Users\User\Desktop\a7838aeab4e548b669855775fcb6592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642958" y="4196218"/>
            <a:ext cx="3549042" cy="2661781"/>
          </a:xfrm>
          <a:prstGeom prst="rect">
            <a:avLst/>
          </a:prstGeom>
          <a:noFill/>
        </p:spPr>
      </p:pic>
      <p:pic>
        <p:nvPicPr>
          <p:cNvPr id="3076" name="Picture 4" descr="C:\Users\User\Desktop\x_f6892fe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69501" y="1318213"/>
            <a:ext cx="5311035" cy="3339455"/>
          </a:xfrm>
          <a:prstGeom prst="rect">
            <a:avLst/>
          </a:prstGeom>
          <a:noFill/>
        </p:spPr>
      </p:pic>
      <p:pic>
        <p:nvPicPr>
          <p:cNvPr id="9" name="jg-032316-sfx-clapp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11841892" y="6507892"/>
            <a:ext cx="350108" cy="35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046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435867" y="219075"/>
            <a:ext cx="3755133" cy="341947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4" descr="https://malenkastrana.ucoz.ru/neznaika-animat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728" y="4426535"/>
            <a:ext cx="1857508" cy="221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90576" y="704851"/>
            <a:ext cx="28384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Помоги Незнайке найти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Памятники города.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User\Desktop\pinkenzon-abram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469678" y="175364"/>
            <a:ext cx="2722322" cy="3306872"/>
          </a:xfrm>
          <a:prstGeom prst="rect">
            <a:avLst/>
          </a:prstGeom>
          <a:noFill/>
        </p:spPr>
      </p:pic>
      <p:pic>
        <p:nvPicPr>
          <p:cNvPr id="4099" name="Picture 3" descr="C:\Users\User\Desktop\big_ust_labinsk_memorial_pavshim_za_rodinu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68859" y="3544867"/>
            <a:ext cx="4323141" cy="3313134"/>
          </a:xfrm>
          <a:prstGeom prst="rect">
            <a:avLst/>
          </a:prstGeom>
          <a:noFill/>
        </p:spPr>
      </p:pic>
      <p:pic>
        <p:nvPicPr>
          <p:cNvPr id="4100" name="Picture 4" descr="C:\Users\User\Desktop\image157-e155427642973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71203" y="3494762"/>
            <a:ext cx="2394101" cy="3363238"/>
          </a:xfrm>
          <a:prstGeom prst="rect">
            <a:avLst/>
          </a:prstGeom>
          <a:noFill/>
        </p:spPr>
      </p:pic>
      <p:pic>
        <p:nvPicPr>
          <p:cNvPr id="4101" name="Picture 5" descr="C:\Users\User\Desktop\pamjatnik-gagarinu-v-moskve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47570" y="450938"/>
            <a:ext cx="3569919" cy="2642992"/>
          </a:xfrm>
          <a:prstGeom prst="rect">
            <a:avLst/>
          </a:prstGeom>
          <a:noFill/>
        </p:spPr>
      </p:pic>
      <p:pic>
        <p:nvPicPr>
          <p:cNvPr id="9" name="jg-032316-sfx-clapp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11841892" y="6507892"/>
            <a:ext cx="350108" cy="35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854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1159</TotalTime>
  <Words>150</Words>
  <Application>Microsoft Office PowerPoint</Application>
  <PresentationFormat>Произвольный</PresentationFormat>
  <Paragraphs>51</Paragraphs>
  <Slides>12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Цель: в игровой форме закрепить знания детей о родном городе. Задачи: формировать  чувства привязанности к своему дому; формировать у детей чувства любви к своему родному городу, малой родине; приобщить детей к  культуре и традициям нашего города; Оборудование: компьютер, проектор, интерактивная доска. Предварительная работа: виртуальные экскурсии по городу Усть-Лабинск; беседа о городе; прослушивание песен о городе; рассматривание фотографий, открыток о городе Усть-Лабинске и его достопримечательностях. </vt:lpstr>
      <vt:lpstr>Пояснительная записка к авторской методической разработке Интерактивная викторина "Мой родной город Усть-Лабинск", как стимульный материал для реализации программы.  Данная методическая разработка предназначена для детей старшего дошкольного возраста и может быть использована педагогами ДОУ в рамках непосредственно образовательной деятельности, специалистами ДОУ, родителями, а также для самостоятельной деятельности воспитанников, а также в индивидуальной деятельности взрослого и ребенка. Интерактивная игра может быть использована как целое занятие или его часть, введения нового материала, закрепления материала. Актуальность: Наше время - это время перемен. Современное образование заставило нас по-новому взглянуть на процесс образовательной работы в детском саду. Значительную роль в этом может сыграть применение современных информационно-коммуникативных технологий, использование интерактивных методов обучения. Практика показывает, что интерактивное обучение влияет на структуру образовательной деятельности с детьми, требует особой организации и особого выбора необходимых интерактивных методов и приемов обучения. Между тем, активность детей на ОД, в повседневной жизни часто носит воспроизводящий характер. Дети почти не задают встречных вопросов. После бесед, игровых ситуаций не всегда пытаются продолжать разговор на изученную тему, не используют полученные знания и умения в практической деятельности. Познавательный интерес, потребность в новых знаниях и в целом познавательная активность детей постепенно снижается, у детей слабо развито мышление, они не умеют или не хотят думать. Цель данной методической разработки: Сформировать и систематизировать знания детей о памятниках города, развивать зрительное внимание. Воспитание юного жителя г.Усть-Лабинска: имеющего представление о событиях прошлого и настоящего Усть-Лабинска, о достопримечательностях своего города. Формирование у детей старшего дошкольного возраста первоначальной компьютерной грамотности.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Баранов</dc:creator>
  <cp:lastModifiedBy>Пользователь</cp:lastModifiedBy>
  <cp:revision>52</cp:revision>
  <dcterms:created xsi:type="dcterms:W3CDTF">2019-10-13T12:42:28Z</dcterms:created>
  <dcterms:modified xsi:type="dcterms:W3CDTF">2022-10-21T11:12:46Z</dcterms:modified>
</cp:coreProperties>
</file>