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9"/>
  </p:notesMasterIdLst>
  <p:sldIdLst>
    <p:sldId id="256" r:id="rId2"/>
    <p:sldId id="258" r:id="rId3"/>
    <p:sldId id="259" r:id="rId4"/>
    <p:sldId id="260" r:id="rId5"/>
    <p:sldId id="304" r:id="rId6"/>
    <p:sldId id="262" r:id="rId7"/>
    <p:sldId id="296" r:id="rId8"/>
    <p:sldId id="267" r:id="rId9"/>
    <p:sldId id="264" r:id="rId10"/>
    <p:sldId id="265" r:id="rId11"/>
    <p:sldId id="269" r:id="rId12"/>
    <p:sldId id="268" r:id="rId13"/>
    <p:sldId id="266" r:id="rId14"/>
    <p:sldId id="300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301" r:id="rId23"/>
    <p:sldId id="278" r:id="rId24"/>
    <p:sldId id="279" r:id="rId25"/>
    <p:sldId id="280" r:id="rId26"/>
    <p:sldId id="281" r:id="rId27"/>
    <p:sldId id="282" r:id="rId28"/>
    <p:sldId id="303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82" autoAdjust="0"/>
    <p:restoredTop sz="94667" autoAdjust="0"/>
  </p:normalViewPr>
  <p:slideViewPr>
    <p:cSldViewPr>
      <p:cViewPr varScale="1">
        <p:scale>
          <a:sx n="41" d="100"/>
          <a:sy n="41" d="100"/>
        </p:scale>
        <p:origin x="150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8651A-E77B-43A2-BD35-C7F3BDBCDBA1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BE962-D5F5-4A13-ACB6-A91137F79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0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A0F10-66EF-4DD6-A1CF-EE6CF3507AA7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9E015-9617-4C2C-852D-4CC5DC8AD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989512" cy="2435696"/>
          </a:xfrm>
        </p:spPr>
        <p:txBody>
          <a:bodyPr anchor="ctr">
            <a:normAutofit/>
          </a:bodyPr>
          <a:lstStyle/>
          <a:p>
            <a:r>
              <a:rPr lang="ru-RU" sz="4400" b="0" dirty="0">
                <a:solidFill>
                  <a:schemeClr val="bg1"/>
                </a:solidFill>
              </a:rPr>
              <a:t>МКДОУ  Бобровский  детский  сад №4 общеразвивающего </a:t>
            </a:r>
            <a:r>
              <a:rPr lang="ru-RU" sz="4400" b="0" dirty="0">
                <a:solidFill>
                  <a:schemeClr val="bg1"/>
                </a:solidFill>
                <a:effectLst/>
              </a:rPr>
              <a:t>вида</a:t>
            </a:r>
            <a:r>
              <a:rPr lang="ru-RU" sz="4400" b="0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9144000" cy="329680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ПРОЕКТ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«</a:t>
            </a:r>
            <a:r>
              <a:rPr lang="ru-RU" sz="3200" dirty="0" err="1">
                <a:solidFill>
                  <a:schemeClr val="bg1"/>
                </a:solidFill>
                <a:latin typeface="+mj-lt"/>
              </a:rPr>
              <a:t>Лайфхак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 или маленькая хитрость для 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родителей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».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       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Автор: Бороздин Всеволод</a:t>
            </a:r>
          </a:p>
          <a:p>
            <a:r>
              <a:rPr lang="ru-RU" sz="2400" dirty="0">
                <a:solidFill>
                  <a:schemeClr val="bg1"/>
                </a:solidFill>
                <a:latin typeface="+mj-lt"/>
              </a:rPr>
              <a:t>«Воспитатель» Соломатина Ирина Николаевна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640960" cy="3168352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Родители, ловите первый </a:t>
            </a:r>
            <a:r>
              <a:rPr lang="ru-RU" sz="4800" dirty="0" err="1">
                <a:solidFill>
                  <a:schemeClr val="tx1"/>
                </a:solidFill>
              </a:rPr>
              <a:t>лайфхак</a:t>
            </a:r>
            <a:r>
              <a:rPr lang="ru-RU" sz="4800" dirty="0">
                <a:solidFill>
                  <a:schemeClr val="tx1"/>
                </a:solidFill>
              </a:rPr>
              <a:t>!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1. Разрежьте картинку пополам 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-20210227-WA0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716907" y="603573"/>
            <a:ext cx="3638178" cy="828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28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2. Наклейте внутрь обуви части картинок, используя принцип «</a:t>
            </a:r>
            <a:r>
              <a:rPr lang="ru-RU" dirty="0" err="1">
                <a:solidFill>
                  <a:schemeClr val="tx1"/>
                </a:solidFill>
              </a:rPr>
              <a:t>пазла</a:t>
            </a:r>
            <a:r>
              <a:rPr lang="ru-RU" dirty="0">
                <a:solidFill>
                  <a:schemeClr val="tx1"/>
                </a:solidFill>
              </a:rPr>
              <a:t>»,напомните его детям</a:t>
            </a:r>
          </a:p>
        </p:txBody>
      </p:sp>
      <p:pic>
        <p:nvPicPr>
          <p:cNvPr id="3" name="Рисунок 2" descr="IMG-20210227-WA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716907" y="1611685"/>
            <a:ext cx="3854202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0000.jpg" id="10" name="Picture 3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644792"/>
          </a:xfrm>
        </p:spPr>
        <p:txBody>
          <a:bodyPr>
            <a:normAutofit fontScale="90000"/>
          </a:bodyPr>
          <a:lstStyle/>
          <a:p>
            <a:r>
              <a:rPr dirty="0" lang="ru-RU" sz="4000" u="sng">
                <a:solidFill>
                  <a:schemeClr val="tx1"/>
                </a:solidFill>
              </a:rPr>
              <a:t>Наблюдаю</a:t>
            </a:r>
            <a:r>
              <a:rPr dirty="0" lang="ru-RU" sz="4000">
                <a:solidFill>
                  <a:schemeClr val="tx1"/>
                </a:solidFill>
              </a:rPr>
              <a:t>: после объяснения алгоритма действий в ходе надевания обуви, все дети справились с проблемой на 100%</a:t>
            </a:r>
            <a:r>
              <a:rPr dirty="0" lang="ru-RU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descr="IMG-20210227-WA0012.jpg" id="4" name="Рисунок 3"/>
          <p:cNvPicPr>
            <a:picLocks noChangeAspect="1"/>
          </p:cNvPicPr>
          <p:nvPr/>
        </p:nvPicPr>
        <p:blipFill>
          <a:blip cstate="print" r:embed="rId3"/>
          <a:srcRect b="117" l="153" r="86" t="124"/>
          <a:stretch>
            <a:fillRect/>
          </a:stretch>
        </p:blipFill>
        <p:spPr>
          <a:xfrm>
            <a:off x="3203848" y="2636912"/>
            <a:ext cx="316835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f94d3d6cd42f0b6d57bd3fda679f46b2.jpeg" id="8" name="Рисунок 7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6263680" y="2564904"/>
            <a:ext cx="288032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-20210227-WA0011.jpg" id="7" name="Рисунок 6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 rot="5400000">
            <a:off x="-204868" y="2913788"/>
            <a:ext cx="3600400" cy="3190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05800" cy="1556792"/>
          </a:xfrm>
        </p:spPr>
        <p:txBody>
          <a:bodyPr>
            <a:normAutofit fontScale="90000"/>
          </a:bodyPr>
          <a:lstStyle/>
          <a:p>
            <a:r>
              <a:rPr lang="ru-RU" sz="4400" dirty="0" err="1">
                <a:solidFill>
                  <a:schemeClr val="tx1"/>
                </a:solidFill>
              </a:rPr>
              <a:t>Лайфхак</a:t>
            </a:r>
            <a:r>
              <a:rPr lang="ru-RU" sz="4400" dirty="0">
                <a:solidFill>
                  <a:schemeClr val="tx1"/>
                </a:solidFill>
              </a:rPr>
              <a:t> работает: ребёнок сам надел обувь правильно – родитель доволен!</a:t>
            </a:r>
          </a:p>
        </p:txBody>
      </p:sp>
      <p:pic>
        <p:nvPicPr>
          <p:cNvPr id="5" name="Рисунок 4" descr="f94d3d6cd42f0b6d57bd3fda679f46b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700808"/>
            <a:ext cx="4176464" cy="47777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23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340768"/>
            <a:ext cx="4126464" cy="511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4211960" y="3717032"/>
            <a:ext cx="792088" cy="57606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Проблема</a:t>
            </a:r>
          </a:p>
        </p:txBody>
      </p:sp>
      <p:pic>
        <p:nvPicPr>
          <p:cNvPr id="5" name="Содержимое 4" descr="20210225_095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3739"/>
            <a:ext cx="5111750" cy="38317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4348" y="1643050"/>
            <a:ext cx="2743200" cy="4572000"/>
          </a:xfrm>
        </p:spPr>
        <p:txBody>
          <a:bodyPr/>
          <a:lstStyle/>
          <a:p>
            <a:r>
              <a:rPr lang="ru-RU" sz="2800" dirty="0"/>
              <a:t>Дети не умеют аккуратно кушать мороженое</a:t>
            </a:r>
          </a:p>
          <a:p>
            <a:r>
              <a:rPr lang="ru-RU" sz="2800" dirty="0"/>
              <a:t>Грязный ребёнок – недовольный родитель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1.jpg" id="11" name="Рисунок 10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-99392"/>
            <a:ext cx="9144000" cy="65798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506473"/>
            <a:ext cx="8305800" cy="1410360"/>
          </a:xfrm>
        </p:spPr>
        <p:txBody>
          <a:bodyPr/>
          <a:lstStyle/>
          <a:p>
            <a:r>
              <a:rPr dirty="0" lang="ru-RU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9872" y="1916833"/>
            <a:ext cx="194421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/>
              <a:t>Объект</a:t>
            </a:r>
          </a:p>
        </p:txBody>
      </p:sp>
      <p:sp>
        <p:nvSpPr>
          <p:cNvPr id="4" name="Стрелка вниз 3"/>
          <p:cNvSpPr/>
          <p:nvPr/>
        </p:nvSpPr>
        <p:spPr>
          <a:xfrm rot="3842131">
            <a:off x="2642382" y="2101021"/>
            <a:ext cx="432048" cy="1224136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7548080">
            <a:off x="5580205" y="2098343"/>
            <a:ext cx="432048" cy="1224136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IMG-20210227-WA0053.jpg" id="6" name="Рисунок 5"/>
          <p:cNvPicPr>
            <a:picLocks noChangeAspect="1"/>
          </p:cNvPicPr>
          <p:nvPr/>
        </p:nvPicPr>
        <p:blipFill>
          <a:blip cstate="print" r:embed="rId3"/>
          <a:srcRect b="150" l="236" r="225" t="93"/>
          <a:stretch>
            <a:fillRect/>
          </a:stretch>
        </p:blipFill>
        <p:spPr>
          <a:xfrm>
            <a:off x="323528" y="2987231"/>
            <a:ext cx="32403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213458_or.jpg" id="8" name="Рисунок 7"/>
          <p:cNvPicPr>
            <a:picLocks noChangeAspect="1"/>
          </p:cNvPicPr>
          <p:nvPr/>
        </p:nvPicPr>
        <p:blipFill>
          <a:blip cstate="print" r:embed="rId4"/>
          <a:srcRect b="1" l="25" r="69" t="5500"/>
          <a:stretch>
            <a:fillRect/>
          </a:stretch>
        </p:blipFill>
        <p:spPr>
          <a:xfrm>
            <a:off x="4932040" y="2996952"/>
            <a:ext cx="403244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6261" y="6480504"/>
            <a:ext cx="331236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Ребёнок и эскимо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6453336"/>
            <a:ext cx="360040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Недовольный родитель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393493"/>
            <a:ext cx="7776864" cy="150810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2000"/>
              <a:t>Гипотеза: за 5 минут можно научить ребёнка – дошкольника аккуратно есть эскимо, если воспользоваться маленькой хитростью.</a:t>
            </a:r>
          </a:p>
          <a:p>
            <a:r>
              <a:rPr b="1" dirty="0" lang="ru-RU" sz="3200"/>
              <a:t>Эксперимент 2 «Эскимо на палочке»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фон1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96514"/>
            <a:ext cx="9144000" cy="69545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549" y="548680"/>
            <a:ext cx="8305800" cy="1143000"/>
          </a:xfrm>
        </p:spPr>
        <p:txBody>
          <a:bodyPr>
            <a:noAutofit/>
          </a:bodyPr>
          <a:lstStyle/>
          <a:p>
            <a:r>
              <a:rPr dirty="0" lang="ru-RU" sz="4400"/>
              <a:t>Для решения проблемы понадобится</a:t>
            </a:r>
          </a:p>
        </p:txBody>
      </p:sp>
      <p:pic>
        <p:nvPicPr>
          <p:cNvPr descr="IMG-20210227-WA0055.jpg" id="3" name="Рисунок 2"/>
          <p:cNvPicPr>
            <a:picLocks noChangeAspect="1"/>
          </p:cNvPicPr>
          <p:nvPr/>
        </p:nvPicPr>
        <p:blipFill>
          <a:blip cstate="print" r:embed="rId3"/>
          <a:srcRect b="30050" l="62" r="27897"/>
          <a:stretch>
            <a:fillRect/>
          </a:stretch>
        </p:blipFill>
        <p:spPr>
          <a:xfrm>
            <a:off x="467544" y="2132856"/>
            <a:ext cx="3888432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-20210227-WA0055.jpg" id="5" name="Рисунок 4"/>
          <p:cNvPicPr>
            <a:picLocks noChangeAspect="1"/>
          </p:cNvPicPr>
          <p:nvPr/>
        </p:nvPicPr>
        <p:blipFill>
          <a:blip cstate="print" r:embed="rId3"/>
          <a:srcRect l="10173" r="92" t="69407"/>
          <a:stretch>
            <a:fillRect/>
          </a:stretch>
        </p:blipFill>
        <p:spPr>
          <a:xfrm>
            <a:off x="4716016" y="2406983"/>
            <a:ext cx="3707904" cy="318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6381328"/>
            <a:ext cx="338437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Эскимо на палочке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040" y="6309320"/>
            <a:ext cx="302433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Фрукты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фон1.jpg" id="205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/>
              <a:t>Родители, ловите </a:t>
            </a:r>
            <a:r>
              <a:rPr dirty="0" err="1" lang="ru-RU"/>
              <a:t>лайфак</a:t>
            </a:r>
            <a:r>
              <a:rPr dirty="0" lang="ru-RU"/>
              <a:t>!</a:t>
            </a:r>
          </a:p>
        </p:txBody>
      </p:sp>
      <p:pic>
        <p:nvPicPr>
          <p:cNvPr descr="IMG-20210227-WA0057.jpg" id="3" name="Рисунок 2"/>
          <p:cNvPicPr>
            <a:picLocks noChangeAspect="1"/>
          </p:cNvPicPr>
          <p:nvPr/>
        </p:nvPicPr>
        <p:blipFill>
          <a:blip cstate="print" r:embed="rId3"/>
          <a:srcRect t="4"/>
          <a:stretch>
            <a:fillRect/>
          </a:stretch>
        </p:blipFill>
        <p:spPr>
          <a:xfrm>
            <a:off x="323528" y="1772816"/>
            <a:ext cx="8424936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5805264"/>
            <a:ext cx="806489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400"/>
              <a:t>Нарежьте фрукты следующим образом: получилась заготовка  под мороженое.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Наденьте её на палочку снизу, под эскимо</a:t>
            </a:r>
          </a:p>
        </p:txBody>
      </p:sp>
      <p:pic>
        <p:nvPicPr>
          <p:cNvPr id="3" name="Рисунок 2" descr="IMG-20210227-WA00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3456384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210227-WA00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772816"/>
            <a:ext cx="360040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Съедобная фруктовая подставка готова !</a:t>
            </a:r>
          </a:p>
        </p:txBody>
      </p:sp>
      <p:pic>
        <p:nvPicPr>
          <p:cNvPr id="4" name="Рисунок 3" descr="IMG-20210227-WA0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435597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10227-WA00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88840"/>
            <a:ext cx="4248472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404664"/>
            <a:ext cx="8305800" cy="552466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Цель: В ходе экспериментов выяснить: действительно ли </a:t>
            </a:r>
            <a:r>
              <a:rPr lang="ru-RU" sz="2400" dirty="0" err="1">
                <a:solidFill>
                  <a:schemeClr val="tx1"/>
                </a:solidFill>
              </a:rPr>
              <a:t>лайфхаки</a:t>
            </a:r>
            <a:r>
              <a:rPr lang="ru-RU" sz="2400" dirty="0">
                <a:solidFill>
                  <a:schemeClr val="tx1"/>
                </a:solidFill>
              </a:rPr>
              <a:t> работают и облегчают жизнь взрослых и детей?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Задачи: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1.Выяснить: кто или что такое </a:t>
            </a:r>
            <a:r>
              <a:rPr lang="ru-RU" sz="2400" dirty="0" err="1">
                <a:solidFill>
                  <a:schemeClr val="tx1"/>
                </a:solidFill>
              </a:rPr>
              <a:t>лайфхак</a:t>
            </a:r>
            <a:r>
              <a:rPr lang="ru-RU" sz="2400" dirty="0">
                <a:solidFill>
                  <a:schemeClr val="tx1"/>
                </a:solidFill>
              </a:rPr>
              <a:t>? 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2.Отобрать , на мой взгляд, самые интересные и творческие.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3.Наметить этапы </a:t>
            </a:r>
            <a:r>
              <a:rPr lang="ru-RU" sz="2400" dirty="0"/>
              <a:t>занятия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4.Вовлечь в исследовательскую деятельность детей  группы.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5. Определить ресурсное обеспечение </a:t>
            </a:r>
            <a:r>
              <a:rPr lang="ru-RU" sz="2400" dirty="0"/>
              <a:t>занятия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6.Провести эксперименты.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7.Проанализировать исследования и сделать выводы.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7.Определить перспективы развития </a:t>
            </a:r>
            <a:r>
              <a:rPr lang="ru-RU" sz="2400" dirty="0"/>
              <a:t>данной темы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Участники проекта: дети  группы.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015"/>
            <a:ext cx="9144000" cy="69736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080120"/>
          </a:xfrm>
        </p:spPr>
        <p:txBody>
          <a:bodyPr>
            <a:normAutofit/>
          </a:bodyPr>
          <a:lstStyle/>
          <a:p>
            <a:r>
              <a:rPr lang="ru-RU" sz="3600" dirty="0"/>
              <a:t>Проверяем: с фруктовой подставкой</a:t>
            </a:r>
          </a:p>
        </p:txBody>
      </p:sp>
      <p:pic>
        <p:nvPicPr>
          <p:cNvPr id="3" name="Рисунок 2" descr="IMG-20210227-WA00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439248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210227-WA0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4596" y="1484784"/>
            <a:ext cx="409989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630932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Дети кушают эскимо </a:t>
            </a:r>
            <a:r>
              <a:rPr lang="ru-RU" sz="2400" b="1" dirty="0">
                <a:solidFill>
                  <a:schemeClr val="accent1"/>
                </a:solidFill>
              </a:rPr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630932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Руки чистые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Лайфхак</a:t>
            </a:r>
            <a:r>
              <a:rPr lang="ru-RU" dirty="0"/>
              <a:t> работает!</a:t>
            </a:r>
          </a:p>
        </p:txBody>
      </p:sp>
      <p:pic>
        <p:nvPicPr>
          <p:cNvPr id="3" name="Рисунок 2" descr="f433986bdfbd0f45cf0f3d3bd67abee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342388"/>
            <a:ext cx="4608512" cy="3894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94d3d6cd42f0b6d57bd3fda679f46b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348880"/>
            <a:ext cx="421196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616530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+mj-lt"/>
              </a:rPr>
              <a:t>Ребёнок накормлен 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616530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+mj-lt"/>
              </a:rPr>
              <a:t>Родитель доволен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Проблема</a:t>
            </a:r>
          </a:p>
        </p:txBody>
      </p:sp>
      <p:pic>
        <p:nvPicPr>
          <p:cNvPr id="5" name="Содержимое 4" descr="20210225_1152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3575050" y="1283739"/>
            <a:ext cx="5111750" cy="38317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Больной ребёнок – обеспокоенный </a:t>
            </a:r>
            <a:r>
              <a:rPr lang="ru-RU" sz="2800" i="1" dirty="0"/>
              <a:t>родитель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</a:rPr>
              <a:t>Гипотеза: за 5 минут можно договориться с больным ребёнком, чтобы он выпил лекарство.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Эксперимент 3 «Чупа - </a:t>
            </a:r>
            <a:r>
              <a:rPr lang="ru-RU" sz="3200" dirty="0" err="1">
                <a:solidFill>
                  <a:schemeClr val="tx1"/>
                </a:solidFill>
              </a:rPr>
              <a:t>чупс</a:t>
            </a:r>
            <a:r>
              <a:rPr lang="ru-RU" sz="3200" dirty="0">
                <a:solidFill>
                  <a:schemeClr val="tx1"/>
                </a:solidFill>
              </a:rPr>
              <a:t>»</a:t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48478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Объект</a:t>
            </a:r>
          </a:p>
        </p:txBody>
      </p:sp>
      <p:pic>
        <p:nvPicPr>
          <p:cNvPr id="6" name="Рисунок 5" descr="IMG-20210227-WA00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216024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mezadeni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2996952"/>
            <a:ext cx="2895996" cy="3146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5536" y="227687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Заболевший ребенок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5816" y="23488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Лекарство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6136" y="234888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Обеспокоенный  родитель</a:t>
            </a:r>
          </a:p>
        </p:txBody>
      </p:sp>
      <p:sp>
        <p:nvSpPr>
          <p:cNvPr id="12" name="Стрелка вниз 11"/>
          <p:cNvSpPr/>
          <p:nvPr/>
        </p:nvSpPr>
        <p:spPr>
          <a:xfrm rot="3097429">
            <a:off x="2458399" y="1971159"/>
            <a:ext cx="372035" cy="48263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851920" y="2060848"/>
            <a:ext cx="288032" cy="3600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301990">
            <a:off x="5536281" y="1989309"/>
            <a:ext cx="356423" cy="47306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0_0_800_500_01c020df92812e71110b554e27407c41383085a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2924944"/>
            <a:ext cx="302433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701824"/>
            <a:ext cx="8305800" cy="1143000"/>
          </a:xfrm>
        </p:spPr>
        <p:txBody>
          <a:bodyPr>
            <a:normAutofit fontScale="90000"/>
          </a:bodyPr>
          <a:lstStyle/>
          <a:p>
            <a:br>
              <a:rPr lang="ru-RU" sz="18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Для решения проблемы понадобится конфета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«Чупа – </a:t>
            </a:r>
            <a:r>
              <a:rPr lang="ru-RU" sz="3200" dirty="0" err="1">
                <a:solidFill>
                  <a:schemeClr val="tx1"/>
                </a:solidFill>
              </a:rPr>
              <a:t>чупс</a:t>
            </a:r>
            <a:r>
              <a:rPr lang="ru-RU" sz="3200" dirty="0">
                <a:solidFill>
                  <a:schemeClr val="tx1"/>
                </a:solidFill>
              </a:rPr>
              <a:t>»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G-20210227-WA0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844824"/>
            <a:ext cx="532859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1080120"/>
          </a:xfrm>
        </p:spPr>
        <p:txBody>
          <a:bodyPr/>
          <a:lstStyle/>
          <a:p>
            <a:r>
              <a:rPr lang="ru-RU" dirty="0"/>
              <a:t>Родители, ловите </a:t>
            </a:r>
            <a:r>
              <a:rPr lang="ru-RU" dirty="0" err="1"/>
              <a:t>лайфхак</a:t>
            </a:r>
            <a:r>
              <a:rPr lang="ru-RU" dirty="0"/>
              <a:t>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60212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Обмакните </a:t>
            </a:r>
            <a:r>
              <a:rPr lang="ru-RU" b="1" dirty="0" err="1"/>
              <a:t>чупа</a:t>
            </a:r>
            <a:r>
              <a:rPr lang="ru-RU" b="1" dirty="0"/>
              <a:t>- </a:t>
            </a:r>
            <a:r>
              <a:rPr lang="ru-RU" b="1" dirty="0" err="1"/>
              <a:t>чупс</a:t>
            </a:r>
            <a:r>
              <a:rPr lang="ru-RU" b="1" dirty="0"/>
              <a:t> в лекарство</a:t>
            </a:r>
          </a:p>
        </p:txBody>
      </p:sp>
      <p:pic>
        <p:nvPicPr>
          <p:cNvPr id="4" name="Рисунок 3" descr="IMG-20210227-WA0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268760"/>
            <a:ext cx="374441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10227-WA0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268760"/>
            <a:ext cx="381642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860032" y="602128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Угостите ребёнка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фо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49816" cy="1268760"/>
          </a:xfrm>
        </p:spPr>
        <p:txBody>
          <a:bodyPr>
            <a:normAutofit/>
          </a:bodyPr>
          <a:lstStyle/>
          <a:p>
            <a:r>
              <a:rPr lang="ru-RU" dirty="0"/>
              <a:t>Проверяем – они подружились</a:t>
            </a:r>
            <a:r>
              <a:rPr lang="ru-RU" sz="3100" dirty="0"/>
              <a:t> </a:t>
            </a:r>
          </a:p>
        </p:txBody>
      </p:sp>
      <p:pic>
        <p:nvPicPr>
          <p:cNvPr id="3" name="Рисунок 2" descr="IMG-20210227-WA0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7848872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фон2.jpg" id="1024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080120"/>
          </a:xfrm>
        </p:spPr>
        <p:txBody>
          <a:bodyPr>
            <a:normAutofit/>
          </a:bodyPr>
          <a:lstStyle/>
          <a:p>
            <a:r>
              <a:rPr dirty="0" err="1" lang="ru-RU"/>
              <a:t>Лайфхак</a:t>
            </a:r>
            <a:r>
              <a:rPr dirty="0" lang="ru-RU"/>
              <a:t> работает</a:t>
            </a:r>
          </a:p>
        </p:txBody>
      </p:sp>
      <p:pic>
        <p:nvPicPr>
          <p:cNvPr descr="IMG-20210227-WA0082.jpg" id="3" name="Рисунок 2"/>
          <p:cNvPicPr>
            <a:picLocks noChangeAspect="1"/>
          </p:cNvPicPr>
          <p:nvPr/>
        </p:nvPicPr>
        <p:blipFill>
          <a:blip cstate="print" r:embed="rId3"/>
          <a:srcRect l="131" r="133" t="81"/>
          <a:stretch>
            <a:fillRect/>
          </a:stretch>
        </p:blipFill>
        <p:spPr>
          <a:xfrm>
            <a:off x="611560" y="1628800"/>
            <a:ext cx="345638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f94d3d6cd42f0b6d57bd3fda679f46b2.jpeg" id="4" name="Рисунок 3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4932040" y="1628800"/>
            <a:ext cx="3528392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309320"/>
            <a:ext cx="367240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Ребёнок здоров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48064" y="6309320"/>
            <a:ext cx="331236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Родитель доволен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Проблема</a:t>
            </a:r>
          </a:p>
        </p:txBody>
      </p:sp>
      <p:pic>
        <p:nvPicPr>
          <p:cNvPr id="5" name="Содержимое 4" descr="20210215_0947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3575050" y="1283739"/>
            <a:ext cx="5111750" cy="38317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Шумные и подвижные игры детей не всегда нравятся родителям: они раздражаются и негодуют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3.jpg" id="12" name="Рисунок 1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z="3600">
                <a:solidFill>
                  <a:schemeClr val="tx1"/>
                </a:solidFill>
              </a:rPr>
              <a:t>Гипотеза: </a:t>
            </a:r>
            <a:r>
              <a:rPr dirty="0" lang="ru-RU" sz="2400">
                <a:solidFill>
                  <a:schemeClr val="tx1"/>
                </a:solidFill>
              </a:rPr>
              <a:t>за 5 минут можно организовать  одновременно игру для ребёнка – отдых для родителя, применив маленькую хитрость.</a:t>
            </a:r>
            <a:br>
              <a:rPr dirty="0" lang="ru-RU" sz="2400">
                <a:solidFill>
                  <a:schemeClr val="tx1"/>
                </a:solidFill>
              </a:rPr>
            </a:br>
            <a:r>
              <a:rPr dirty="0" lang="ru-RU" sz="3200">
                <a:solidFill>
                  <a:schemeClr val="tx1"/>
                </a:solidFill>
              </a:rPr>
              <a:t>Эксперимент4 «Игра» </a:t>
            </a:r>
            <a:r>
              <a:rPr dirty="0" lang="ru-RU" sz="2400">
                <a:solidFill>
                  <a:schemeClr val="tx1"/>
                </a:solidFill>
              </a:rPr>
              <a:t> </a:t>
            </a:r>
            <a:br>
              <a:rPr dirty="0" lang="ru-RU" sz="2400">
                <a:solidFill>
                  <a:schemeClr val="tx1"/>
                </a:solidFill>
              </a:rPr>
            </a:br>
            <a:endParaRPr dirty="0" lang="ru-RU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628800"/>
            <a:ext cx="2160240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4000"/>
              <a:t>Объект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708920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Ребёнок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7824" y="2636912"/>
            <a:ext cx="273630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   Усталый родитель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6256" y="2708920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Игра</a:t>
            </a:r>
          </a:p>
        </p:txBody>
      </p:sp>
      <p:pic>
        <p:nvPicPr>
          <p:cNvPr descr="IMG-20210227-WA0095.jpg" id="7" name="Рисунок 6"/>
          <p:cNvPicPr>
            <a:picLocks noChangeAspect="1"/>
          </p:cNvPicPr>
          <p:nvPr/>
        </p:nvPicPr>
        <p:blipFill>
          <a:blip cstate="print" r:embed="rId3"/>
          <a:srcRect l="41600"/>
          <a:stretch>
            <a:fillRect/>
          </a:stretch>
        </p:blipFill>
        <p:spPr>
          <a:xfrm>
            <a:off x="179512" y="2996952"/>
            <a:ext cx="2664296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усталый родитель.jpeg" id="8" name="Рисунок 7"/>
          <p:cNvPicPr>
            <a:picLocks noChangeAspect="1"/>
          </p:cNvPicPr>
          <p:nvPr/>
        </p:nvPicPr>
        <p:blipFill>
          <a:blip cstate="print" r:embed="rId4"/>
          <a:srcRect l="120"/>
          <a:stretch>
            <a:fillRect/>
          </a:stretch>
        </p:blipFill>
        <p:spPr>
          <a:xfrm>
            <a:off x="3131840" y="2996952"/>
            <a:ext cx="2808312" cy="3634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игра с родителями.jpg" id="9" name="Рисунок 8"/>
          <p:cNvPicPr>
            <a:picLocks noChangeAspect="1"/>
          </p:cNvPicPr>
          <p:nvPr/>
        </p:nvPicPr>
        <p:blipFill>
          <a:blip cstate="print" r:embed="rId5"/>
          <a:srcRect l="93" r="34" t="115"/>
          <a:stretch>
            <a:fillRect/>
          </a:stretch>
        </p:blipFill>
        <p:spPr>
          <a:xfrm>
            <a:off x="5975648" y="3068960"/>
            <a:ext cx="316835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трелка вниз 12"/>
          <p:cNvSpPr/>
          <p:nvPr/>
        </p:nvSpPr>
        <p:spPr>
          <a:xfrm rot="3472176">
            <a:off x="2306648" y="2250458"/>
            <a:ext cx="494781" cy="5003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370638">
            <a:off x="5892172" y="2225239"/>
            <a:ext cx="494781" cy="5003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57091">
            <a:off x="4084753" y="2293481"/>
            <a:ext cx="494781" cy="5003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268760"/>
          </a:xfrm>
        </p:spPr>
        <p:txBody>
          <a:bodyPr/>
          <a:lstStyle/>
          <a:p>
            <a:r>
              <a:rPr lang="ru-RU" dirty="0"/>
              <a:t>   </a:t>
            </a:r>
            <a:r>
              <a:rPr lang="ru-RU" dirty="0">
                <a:solidFill>
                  <a:schemeClr val="tx1"/>
                </a:solidFill>
              </a:rPr>
              <a:t>Быть родителем не просто</a:t>
            </a:r>
          </a:p>
        </p:txBody>
      </p:sp>
      <p:pic>
        <p:nvPicPr>
          <p:cNvPr id="3" name="Рисунок 2" descr="1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7416824" cy="540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260648"/>
            <a:ext cx="8305800" cy="1224136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Решение проблемы: </a:t>
            </a:r>
            <a:r>
              <a:rPr lang="ru-RU" sz="3600" dirty="0" err="1">
                <a:solidFill>
                  <a:schemeClr val="tx1"/>
                </a:solidFill>
              </a:rPr>
              <a:t>лайфхак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Понадобится:</a:t>
            </a:r>
          </a:p>
        </p:txBody>
      </p:sp>
      <p:pic>
        <p:nvPicPr>
          <p:cNvPr id="5" name="Рисунок 4" descr="ма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88840"/>
            <a:ext cx="2742054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аркер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1844824"/>
            <a:ext cx="2664296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фантази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772816"/>
            <a:ext cx="3059832" cy="4344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5536" y="63093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Футболка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47864" y="62373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Маркеры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184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Фантазия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16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Ловите </a:t>
            </a:r>
            <a:r>
              <a:rPr lang="ru-RU" dirty="0" err="1">
                <a:solidFill>
                  <a:schemeClr val="tx1"/>
                </a:solidFill>
              </a:rPr>
              <a:t>лайфхак</a:t>
            </a:r>
            <a:r>
              <a:rPr lang="ru-RU" dirty="0">
                <a:solidFill>
                  <a:schemeClr val="tx1"/>
                </a:solidFill>
              </a:rPr>
              <a:t>!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1.Нарисуйте на спине футболки любимую игру ребёнка</a:t>
            </a:r>
          </a:p>
        </p:txBody>
      </p:sp>
      <p:pic>
        <p:nvPicPr>
          <p:cNvPr id="3" name="Рисунок 2" descr="IMG-20210227-WA00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564904"/>
            <a:ext cx="6912768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4847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Дайте ребёнку атрибуты к игре</a:t>
            </a:r>
          </a:p>
        </p:txBody>
      </p:sp>
      <p:pic>
        <p:nvPicPr>
          <p:cNvPr id="3" name="Рисунок 2" descr="IMG-20210227-WA00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628800"/>
            <a:ext cx="7416824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Наденьте на себя футболку и лягте на живот</a:t>
            </a:r>
          </a:p>
        </p:txBody>
      </p:sp>
      <p:pic>
        <p:nvPicPr>
          <p:cNvPr id="3" name="Рисунок 2" descr="IMG-20210227-WA00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988840"/>
            <a:ext cx="7056784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86409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Наблюдаем</a:t>
            </a:r>
          </a:p>
        </p:txBody>
      </p:sp>
      <p:pic>
        <p:nvPicPr>
          <p:cNvPr id="3" name="Рисунок 2" descr="IMG-20210227-WA00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3.jpg" id="5" name="Рисунок 4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>
                <a:solidFill>
                  <a:schemeClr val="tx1"/>
                </a:solidFill>
              </a:rPr>
              <a:t>Вы получаете отдых, сеанс массажа, тишину; ребёнок –игру.</a:t>
            </a:r>
          </a:p>
        </p:txBody>
      </p:sp>
      <p:pic>
        <p:nvPicPr>
          <p:cNvPr descr="IMG-20210227-WA0099.jpg" id="3" name="Рисунок 2"/>
          <p:cNvPicPr>
            <a:picLocks noChangeAspect="1"/>
          </p:cNvPicPr>
          <p:nvPr/>
        </p:nvPicPr>
        <p:blipFill>
          <a:blip cstate="print" r:embed="rId3"/>
          <a:srcRect b="-2915" r="30" t="34"/>
          <a:stretch>
            <a:fillRect/>
          </a:stretch>
        </p:blipFill>
        <p:spPr>
          <a:xfrm>
            <a:off x="467544" y="1916832"/>
            <a:ext cx="741682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5445224"/>
            <a:ext cx="842493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400"/>
              <a:t>Бонус: чем больше фантазии проявите, тем продолжительнее и качественнее будет ваш отдых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3.jpg" id="8" name="Рисунок 7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lang="ru-RU">
                <a:solidFill>
                  <a:schemeClr val="tx1"/>
                </a:solidFill>
              </a:rPr>
              <a:t>Лайфхак</a:t>
            </a:r>
            <a:r>
              <a:rPr dirty="0" lang="ru-RU">
                <a:solidFill>
                  <a:schemeClr val="tx1"/>
                </a:solidFill>
              </a:rPr>
              <a:t> работает</a:t>
            </a:r>
          </a:p>
        </p:txBody>
      </p:sp>
      <p:pic>
        <p:nvPicPr>
          <p:cNvPr descr="f94d3d6cd42f0b6d57bd3fda679f46b2.jpe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4932040" y="2132856"/>
            <a:ext cx="421196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6165304"/>
            <a:ext cx="432048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Спокойный ребёнок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6165304"/>
            <a:ext cx="331236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/>
              <a:t>Довольный родитель</a:t>
            </a:r>
          </a:p>
        </p:txBody>
      </p:sp>
      <p:pic>
        <p:nvPicPr>
          <p:cNvPr descr="5-2.jpg" id="7" name="Рисунок 6"/>
          <p:cNvPicPr>
            <a:picLocks noChangeAspect="1"/>
          </p:cNvPicPr>
          <p:nvPr/>
        </p:nvPicPr>
        <p:blipFill>
          <a:blip cstate="print" r:embed="rId4"/>
          <a:srcRect l="10" r="122"/>
          <a:stretch>
            <a:fillRect/>
          </a:stretch>
        </p:blipFill>
        <p:spPr>
          <a:xfrm>
            <a:off x="0" y="2132856"/>
            <a:ext cx="449999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0793" y="-14290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305800" cy="2232248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Кто такой </a:t>
            </a:r>
            <a:r>
              <a:rPr lang="ru-RU" sz="4800" dirty="0" err="1">
                <a:solidFill>
                  <a:schemeClr val="bg1"/>
                </a:solidFill>
              </a:rPr>
              <a:t>лайфхак</a:t>
            </a:r>
            <a:r>
              <a:rPr lang="ru-RU" sz="4800" dirty="0">
                <a:solidFill>
                  <a:schemeClr val="bg1"/>
                </a:solidFill>
              </a:rPr>
              <a:t> (</a:t>
            </a:r>
            <a:r>
              <a:rPr lang="en-US" sz="4800" dirty="0" err="1">
                <a:solidFill>
                  <a:schemeClr val="bg1"/>
                </a:solidFill>
              </a:rPr>
              <a:t>lifehack</a:t>
            </a:r>
            <a:r>
              <a:rPr lang="en-US" sz="4800" dirty="0">
                <a:solidFill>
                  <a:schemeClr val="bg1"/>
                </a:solidFill>
              </a:rPr>
              <a:t>)</a:t>
            </a:r>
            <a:r>
              <a:rPr lang="ru-RU" sz="48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005064"/>
            <a:ext cx="7772400" cy="2016224"/>
          </a:xfrm>
        </p:spPr>
        <p:txBody>
          <a:bodyPr>
            <a:noAutofit/>
          </a:bodyPr>
          <a:lstStyle/>
          <a:p>
            <a:r>
              <a:rPr lang="ru-RU" sz="2800" dirty="0" err="1">
                <a:solidFill>
                  <a:schemeClr val="bg1"/>
                </a:solidFill>
              </a:rPr>
              <a:t>Лайф</a:t>
            </a:r>
            <a:r>
              <a:rPr lang="ru-RU" sz="2800" dirty="0">
                <a:solidFill>
                  <a:schemeClr val="bg1"/>
                </a:solidFill>
              </a:rPr>
              <a:t> (</a:t>
            </a:r>
            <a:r>
              <a:rPr lang="en-US" sz="2800" dirty="0">
                <a:solidFill>
                  <a:schemeClr val="bg1"/>
                </a:solidFill>
              </a:rPr>
              <a:t>life)- </a:t>
            </a:r>
            <a:r>
              <a:rPr lang="ru-RU" sz="2800" dirty="0">
                <a:solidFill>
                  <a:schemeClr val="bg1"/>
                </a:solidFill>
              </a:rPr>
              <a:t>жизнь                   </a:t>
            </a:r>
            <a:r>
              <a:rPr lang="ru-RU" sz="2800" dirty="0" err="1">
                <a:solidFill>
                  <a:schemeClr val="bg1"/>
                </a:solidFill>
              </a:rPr>
              <a:t>Хак</a:t>
            </a:r>
            <a:r>
              <a:rPr lang="ru-RU" sz="2800" dirty="0">
                <a:solidFill>
                  <a:schemeClr val="bg1"/>
                </a:solidFill>
              </a:rPr>
              <a:t> ( </a:t>
            </a:r>
            <a:r>
              <a:rPr lang="en-US" sz="2800" dirty="0">
                <a:solidFill>
                  <a:schemeClr val="bg1"/>
                </a:solidFill>
              </a:rPr>
              <a:t>hack)- </a:t>
            </a:r>
            <a:r>
              <a:rPr lang="ru-RU" sz="2800" dirty="0">
                <a:solidFill>
                  <a:schemeClr val="bg1"/>
                </a:solidFill>
              </a:rPr>
              <a:t>взлом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             </a:t>
            </a:r>
            <a:r>
              <a:rPr lang="ru-RU" sz="2800" dirty="0" err="1">
                <a:solidFill>
                  <a:schemeClr val="bg1"/>
                </a:solidFill>
              </a:rPr>
              <a:t>Лайфхак</a:t>
            </a:r>
            <a:r>
              <a:rPr lang="ru-RU" sz="2800" dirty="0">
                <a:solidFill>
                  <a:schemeClr val="bg1"/>
                </a:solidFill>
              </a:rPr>
              <a:t> ( </a:t>
            </a:r>
            <a:r>
              <a:rPr lang="en-US" sz="2800" dirty="0" err="1">
                <a:solidFill>
                  <a:schemeClr val="bg1"/>
                </a:solidFill>
              </a:rPr>
              <a:t>Lifehack</a:t>
            </a:r>
            <a:r>
              <a:rPr lang="en-US" sz="2800" dirty="0">
                <a:solidFill>
                  <a:schemeClr val="bg1"/>
                </a:solidFill>
              </a:rPr>
              <a:t> ) -</a:t>
            </a:r>
            <a:r>
              <a:rPr lang="ru-RU" sz="2800" dirty="0">
                <a:solidFill>
                  <a:schemeClr val="bg1"/>
                </a:solidFill>
              </a:rPr>
              <a:t> маленькая хитрость</a:t>
            </a:r>
          </a:p>
        </p:txBody>
      </p:sp>
      <p:sp>
        <p:nvSpPr>
          <p:cNvPr id="6" name="Стрелка вниз 5"/>
          <p:cNvSpPr/>
          <p:nvPr/>
        </p:nvSpPr>
        <p:spPr>
          <a:xfrm rot="1840405">
            <a:off x="2322523" y="2094584"/>
            <a:ext cx="1152128" cy="165996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898144">
            <a:off x="5542667" y="2166038"/>
            <a:ext cx="1080120" cy="1657086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25" y="2213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296144"/>
          </a:xfrm>
        </p:spPr>
        <p:txBody>
          <a:bodyPr>
            <a:noAutofit/>
          </a:bodyPr>
          <a:lstStyle/>
          <a:p>
            <a:r>
              <a:rPr lang="ru-RU" sz="4800" b="0" dirty="0">
                <a:solidFill>
                  <a:schemeClr val="bg1"/>
                </a:solidFill>
              </a:rPr>
              <a:t>Я решила разобраться и обратилась к ним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16832"/>
            <a:ext cx="8280920" cy="1512168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друзья                                        мама                        воспитатель</a:t>
            </a:r>
          </a:p>
        </p:txBody>
      </p:sp>
      <p:pic>
        <p:nvPicPr>
          <p:cNvPr id="5" name="Рисунок 4" descr="20210305_141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286116" y="3429000"/>
            <a:ext cx="2786018" cy="3429000"/>
          </a:xfrm>
          <a:prstGeom prst="rect">
            <a:avLst/>
          </a:prstGeom>
        </p:spPr>
      </p:pic>
      <p:pic>
        <p:nvPicPr>
          <p:cNvPr id="6" name="Рисунок 5" descr="20210315_0834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0" y="3429000"/>
            <a:ext cx="3500430" cy="3429000"/>
          </a:xfrm>
          <a:prstGeom prst="rect">
            <a:avLst/>
          </a:prstGeom>
        </p:spPr>
      </p:pic>
      <p:pic>
        <p:nvPicPr>
          <p:cNvPr id="7" name="Рисунок 6" descr="20210315_0836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5929322" y="3429000"/>
            <a:ext cx="3214678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6348"/>
            <a:ext cx="9144000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Проблема</a:t>
            </a:r>
          </a:p>
        </p:txBody>
      </p:sp>
      <p:pic>
        <p:nvPicPr>
          <p:cNvPr id="5" name="Содержимое 4" descr="20210219_1059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3575050" y="1311778"/>
            <a:ext cx="5111750" cy="38317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Неправильно надетая обувь доставляет родителям  огорчения  из –за потери времени на объяснения и переобувание, может стать причиной детского травматизма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0000.jpg" id="16" name="Picture 3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7146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453808"/>
          </a:xfrm>
        </p:spPr>
        <p:txBody>
          <a:bodyPr>
            <a:normAutofit fontScale="90000"/>
          </a:bodyPr>
          <a:lstStyle/>
          <a:p>
            <a:r>
              <a:rPr dirty="0" lang="ru-RU" sz="2200">
                <a:solidFill>
                  <a:schemeClr val="tx1"/>
                </a:solidFill>
              </a:rPr>
              <a:t>Гипотеза: за 5 минут можно научить ребенка – дошкольника правильно надевать обувь, если воспользоваться маленькой хитростью</a:t>
            </a:r>
            <a:r>
              <a:rPr dirty="0" lang="ru-RU" sz="2000">
                <a:solidFill>
                  <a:schemeClr val="tx1"/>
                </a:solidFill>
              </a:rPr>
              <a:t>.</a:t>
            </a:r>
            <a:br>
              <a:rPr dirty="0" lang="ru-RU" sz="2000">
                <a:solidFill>
                  <a:schemeClr val="tx1"/>
                </a:solidFill>
              </a:rPr>
            </a:br>
            <a:r>
              <a:rPr b="1" dirty="0" lang="ru-RU" sz="3600">
                <a:solidFill>
                  <a:schemeClr val="tx1"/>
                </a:solidFill>
              </a:rPr>
              <a:t>Эксперимент 1 «Чудо – картинка»</a:t>
            </a:r>
            <a:r>
              <a:rPr b="1" dirty="0" lang="ru-RU" sz="1800">
                <a:solidFill>
                  <a:schemeClr val="tx1"/>
                </a:solidFill>
              </a:rPr>
              <a:t>(участвуют 4 воспитанника)</a:t>
            </a:r>
            <a:br>
              <a:rPr b="1" dirty="0" lang="ru-RU" sz="2000">
                <a:solidFill>
                  <a:schemeClr val="tx1"/>
                </a:solidFill>
              </a:rPr>
            </a:br>
            <a:endParaRPr b="1" dirty="0" lang="ru-RU" sz="2000">
              <a:solidFill>
                <a:schemeClr val="tx1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4915811">
            <a:off x="2363357" y="2384736"/>
            <a:ext cx="414043" cy="1025183"/>
          </a:xfrm>
          <a:prstGeom prst="upArrow">
            <a:avLst>
              <a:gd fmla="val 50000" name="adj1"/>
              <a:gd fmla="val 37117" name="adj2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pic>
        <p:nvPicPr>
          <p:cNvPr descr="IMG-20210227-WA0005.jpg" id="5" name="Рисунок 4"/>
          <p:cNvPicPr>
            <a:picLocks noChangeAspect="1"/>
          </p:cNvPicPr>
          <p:nvPr/>
        </p:nvPicPr>
        <p:blipFill>
          <a:blip cstate="print" r:embed="rId3"/>
          <a:srcRect b="54" l="242" r="179" t="241"/>
          <a:stretch>
            <a:fillRect/>
          </a:stretch>
        </p:blipFill>
        <p:spPr>
          <a:xfrm>
            <a:off x="0" y="3140968"/>
            <a:ext cx="421196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213458_or.jpg" id="6" name="Рисунок 5"/>
          <p:cNvPicPr>
            <a:picLocks noChangeAspect="1"/>
          </p:cNvPicPr>
          <p:nvPr/>
        </p:nvPicPr>
        <p:blipFill>
          <a:blip cstate="print" r:embed="rId4"/>
          <a:srcRect b="6848" l="5524" r="14733"/>
          <a:stretch>
            <a:fillRect/>
          </a:stretch>
        </p:blipFill>
        <p:spPr>
          <a:xfrm>
            <a:off x="4427984" y="3140968"/>
            <a:ext cx="453650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644008" y="6237312"/>
            <a:ext cx="424847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/>
              <a:t>Недовольный родитель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1628801"/>
            <a:ext cx="2088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dirty="0" lang="ru-RU" sz="4000">
                <a:solidFill>
                  <a:prstClr val="black"/>
                </a:solidFill>
              </a:rPr>
              <a:t>       </a:t>
            </a:r>
            <a:r>
              <a:rPr b="1" dirty="0" lang="ru-RU" sz="4000"/>
              <a:t>Объект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6237312"/>
            <a:ext cx="428396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/>
              <a:t>  Проблемный  ребёнок</a:t>
            </a:r>
          </a:p>
        </p:txBody>
      </p:sp>
      <p:sp>
        <p:nvSpPr>
          <p:cNvPr id="14" name="Стрелка вверх 13"/>
          <p:cNvSpPr/>
          <p:nvPr/>
        </p:nvSpPr>
        <p:spPr>
          <a:xfrm rot="6643910">
            <a:off x="5637743" y="2355376"/>
            <a:ext cx="414043" cy="1025183"/>
          </a:xfrm>
          <a:prstGeom prst="upArrow">
            <a:avLst>
              <a:gd fmla="val 50000" name="adj1"/>
              <a:gd fmla="val 37117" name="adj2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dirty="0" lang="ru-RU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0000.jpg" id="19459" name="Picture 3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8325" y="2213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296144"/>
          </a:xfrm>
        </p:spPr>
        <p:txBody>
          <a:bodyPr/>
          <a:lstStyle/>
          <a:p>
            <a:r>
              <a:rPr b="0" dirty="0" lang="ru-RU" sz="3600">
                <a:solidFill>
                  <a:schemeClr val="bg1"/>
                </a:solidFill>
              </a:rPr>
              <a:t>Решение проблемы: </a:t>
            </a:r>
            <a:r>
              <a:rPr b="0" dirty="0" err="1" lang="ru-RU" sz="3600">
                <a:solidFill>
                  <a:schemeClr val="bg1"/>
                </a:solidFill>
              </a:rPr>
              <a:t>лайфхак</a:t>
            </a:r>
            <a:br>
              <a:rPr b="0" dirty="0" lang="ru-RU" sz="3600">
                <a:solidFill>
                  <a:schemeClr val="bg1"/>
                </a:solidFill>
              </a:rPr>
            </a:br>
            <a:r>
              <a:rPr b="0" dirty="0" lang="ru-RU" sz="3600">
                <a:solidFill>
                  <a:schemeClr val="bg1"/>
                </a:solidFill>
              </a:rPr>
              <a:t>Нам потребуется: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323528" y="1916832"/>
            <a:ext cx="8280920" cy="1512168"/>
          </a:xfrm>
        </p:spPr>
        <p:txBody>
          <a:bodyPr>
            <a:normAutofit/>
          </a:bodyPr>
          <a:lstStyle/>
          <a:p>
            <a:endParaRPr dirty="0" lang="ru-RU" sz="3200">
              <a:solidFill>
                <a:schemeClr val="bg1"/>
              </a:solidFill>
            </a:endParaRPr>
          </a:p>
          <a:p>
            <a:r>
              <a:rPr dirty="0" lang="ru-RU" sz="2400">
                <a:solidFill>
                  <a:schemeClr val="bg1"/>
                </a:solidFill>
              </a:rPr>
              <a:t>Картинка- </a:t>
            </a:r>
            <a:r>
              <a:rPr dirty="0" err="1" lang="ru-RU" sz="2400">
                <a:solidFill>
                  <a:schemeClr val="bg1"/>
                </a:solidFill>
              </a:rPr>
              <a:t>самоклейка</a:t>
            </a:r>
            <a:r>
              <a:rPr dirty="0" lang="ru-RU" sz="2400">
                <a:solidFill>
                  <a:schemeClr val="bg1"/>
                </a:solidFill>
              </a:rPr>
              <a:t>        ножницы            детская обувь</a:t>
            </a:r>
          </a:p>
        </p:txBody>
      </p:sp>
      <p:pic>
        <p:nvPicPr>
          <p:cNvPr descr="IMG-20210227-WA0009.jp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 rot="5400000">
            <a:off x="161764" y="3483260"/>
            <a:ext cx="2880320" cy="3203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-20210227-WA0006.jpg" id="5" name="Рисунок 4"/>
          <p:cNvPicPr>
            <a:picLocks noChangeAspect="1"/>
          </p:cNvPicPr>
          <p:nvPr/>
        </p:nvPicPr>
        <p:blipFill>
          <a:blip cstate="print" r:embed="rId4"/>
          <a:srcRect l="18" r="120" t="82"/>
          <a:stretch>
            <a:fillRect/>
          </a:stretch>
        </p:blipFill>
        <p:spPr>
          <a:xfrm>
            <a:off x="3203848" y="3573016"/>
            <a:ext cx="2880320" cy="2951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-20210227-WA0008.jpg" id="7" name="Рисунок 6"/>
          <p:cNvPicPr>
            <a:picLocks noChangeAspect="1"/>
          </p:cNvPicPr>
          <p:nvPr/>
        </p:nvPicPr>
        <p:blipFill>
          <a:blip cstate="print" r:embed="rId5"/>
          <a:srcRect l="110" r="115" t="195"/>
          <a:stretch>
            <a:fillRect/>
          </a:stretch>
        </p:blipFill>
        <p:spPr>
          <a:xfrm>
            <a:off x="6084168" y="3657600"/>
            <a:ext cx="3059832" cy="2854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599</Words>
  <Application>Microsoft Office PowerPoint</Application>
  <PresentationFormat>Экран (4:3)</PresentationFormat>
  <Paragraphs>85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Arial</vt:lpstr>
      <vt:lpstr>Calibri</vt:lpstr>
      <vt:lpstr>Тема Office</vt:lpstr>
      <vt:lpstr>МКДОУ  Бобровский  детский  сад №4 общеразвивающего вида  </vt:lpstr>
      <vt:lpstr>Цель: В ходе экспериментов выяснить: действительно ли лайфхаки работают и облегчают жизнь взрослых и детей? Задачи: 1.Выяснить: кто или что такое лайфхак? . 2.Отобрать , на мой взгляд, самые интересные и творческие. 3.Наметить этапы занятия. 4.Вовлечь в исследовательскую деятельность детей  группы. 5. Определить ресурсное обеспечение занятия. 6.Провести эксперименты. 7.Проанализировать исследования и сделать выводы. 7.Определить перспективы развития данной темы.  Участники проекта: дети  группы.</vt:lpstr>
      <vt:lpstr>   Быть родителем не просто</vt:lpstr>
      <vt:lpstr>Кто такой лайфхак (lifehack)?</vt:lpstr>
      <vt:lpstr>Я решила разобраться и обратилась к ним</vt:lpstr>
      <vt:lpstr>Презентация PowerPoint</vt:lpstr>
      <vt:lpstr>Проблема</vt:lpstr>
      <vt:lpstr>Гипотеза: за 5 минут можно научить ребенка – дошкольника правильно надевать обувь, если воспользоваться маленькой хитростью. Эксперимент 1 «Чудо – картинка»(участвуют 4 воспитанника) </vt:lpstr>
      <vt:lpstr>Решение проблемы: лайфхак Нам потребуется:</vt:lpstr>
      <vt:lpstr>Родители, ловите первый лайфхак! 1. Разрежьте картинку пополам  </vt:lpstr>
      <vt:lpstr>2. Наклейте внутрь обуви части картинок, используя принцип «пазла»,напомните его детям</vt:lpstr>
      <vt:lpstr>Наблюдаю: после объяснения алгоритма действий в ходе надевания обуви, все дети справились с проблемой на 100% </vt:lpstr>
      <vt:lpstr>Лайфхак работает: ребёнок сам надел обувь правильно – родитель доволен!</vt:lpstr>
      <vt:lpstr>Проблема</vt:lpstr>
      <vt:lpstr> </vt:lpstr>
      <vt:lpstr>Для решения проблемы понадобится</vt:lpstr>
      <vt:lpstr>Родители, ловите лайфак!</vt:lpstr>
      <vt:lpstr>Наденьте её на палочку снизу, под эскимо</vt:lpstr>
      <vt:lpstr>Съедобная фруктовая подставка готова !</vt:lpstr>
      <vt:lpstr>Проверяем: с фруктовой подставкой</vt:lpstr>
      <vt:lpstr>Лайфхак работает!</vt:lpstr>
      <vt:lpstr>Проблема</vt:lpstr>
      <vt:lpstr>Гипотеза: за 5 минут можно договориться с больным ребёнком, чтобы он выпил лекарство. Эксперимент 3 «Чупа - чупс» </vt:lpstr>
      <vt:lpstr> Для решения проблемы понадобится конфета  «Чупа – чупс»</vt:lpstr>
      <vt:lpstr>Родители, ловите лайфхак!</vt:lpstr>
      <vt:lpstr>Проверяем – они подружились </vt:lpstr>
      <vt:lpstr>Лайфхак работает</vt:lpstr>
      <vt:lpstr>Проблема</vt:lpstr>
      <vt:lpstr>Гипотеза: за 5 минут можно организовать  одновременно игру для ребёнка – отдых для родителя, применив маленькую хитрость. Эксперимент4 «Игра»   </vt:lpstr>
      <vt:lpstr> Решение проблемы: лайфхак Понадобится:</vt:lpstr>
      <vt:lpstr>Ловите лайфхак! 1.Нарисуйте на спине футболки любимую игру ребёнка</vt:lpstr>
      <vt:lpstr>Дайте ребёнку атрибуты к игре</vt:lpstr>
      <vt:lpstr>Наденьте на себя футболку и лягте на живот</vt:lpstr>
      <vt:lpstr>Наблюдаем</vt:lpstr>
      <vt:lpstr>Вы получаете отдых, сеанс массажа, тишину; ребёнок –игру.</vt:lpstr>
      <vt:lpstr>Лайфхак работает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105</cp:revision>
  <dcterms:created xsi:type="dcterms:W3CDTF">2021-02-27T09:27:02Z</dcterms:created>
  <dcterms:modified xsi:type="dcterms:W3CDTF">2022-09-08T12:51:47Z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1888201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