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72" r:id="rId4"/>
    <p:sldId id="258" r:id="rId5"/>
    <p:sldId id="260" r:id="rId6"/>
    <p:sldId id="269" r:id="rId7"/>
    <p:sldId id="259" r:id="rId8"/>
    <p:sldId id="270" r:id="rId9"/>
    <p:sldId id="271" r:id="rId10"/>
    <p:sldId id="263" r:id="rId11"/>
    <p:sldId id="261" r:id="rId12"/>
    <p:sldId id="273" r:id="rId13"/>
    <p:sldId id="262" r:id="rId14"/>
    <p:sldId id="264" r:id="rId15"/>
    <p:sldId id="265" r:id="rId16"/>
    <p:sldId id="266" r:id="rId17"/>
    <p:sldId id="267" r:id="rId18"/>
    <p:sldId id="274" r:id="rId19"/>
    <p:sldId id="275" r:id="rId20"/>
    <p:sldId id="268" r:id="rId21"/>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Средний стиль 2 - акцент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7DF18680-E054-41AD-8BC1-D1AEF772440D}" styleName="Средний стиль 2 - акцент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9" d="100"/>
          <a:sy n="109" d="100"/>
        </p:scale>
        <p:origin x="1674" y="12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5D1242CD-B1D8-42CC-8142-BCE1DFFAE6AB}" type="datetimeFigureOut">
              <a:rPr lang="ru-RU" smtClean="0"/>
              <a:t>21.10.2022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926498B3-C239-423B-8AEA-103968218BC2}" type="slidenum">
              <a:rPr lang="ru-RU" smtClean="0"/>
              <a:t>‹#›</a:t>
            </a:fld>
            <a:endParaRPr lang="ru-RU"/>
          </a:p>
        </p:txBody>
      </p:sp>
    </p:spTree>
    <p:extLst>
      <p:ext uri="{BB962C8B-B14F-4D97-AF65-F5344CB8AC3E}">
        <p14:creationId xmlns:p14="http://schemas.microsoft.com/office/powerpoint/2010/main" val="422685521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D1242CD-B1D8-42CC-8142-BCE1DFFAE6AB}" type="datetimeFigureOut">
              <a:rPr lang="ru-RU" smtClean="0"/>
              <a:t>21.10.2022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926498B3-C239-423B-8AEA-103968218BC2}" type="slidenum">
              <a:rPr lang="ru-RU" smtClean="0"/>
              <a:t>‹#›</a:t>
            </a:fld>
            <a:endParaRPr lang="ru-RU"/>
          </a:p>
        </p:txBody>
      </p:sp>
    </p:spTree>
    <p:extLst>
      <p:ext uri="{BB962C8B-B14F-4D97-AF65-F5344CB8AC3E}">
        <p14:creationId xmlns:p14="http://schemas.microsoft.com/office/powerpoint/2010/main" val="397869778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D1242CD-B1D8-42CC-8142-BCE1DFFAE6AB}" type="datetimeFigureOut">
              <a:rPr lang="ru-RU" smtClean="0"/>
              <a:t>21.10.2022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926498B3-C239-423B-8AEA-103968218BC2}" type="slidenum">
              <a:rPr lang="ru-RU" smtClean="0"/>
              <a:t>‹#›</a:t>
            </a:fld>
            <a:endParaRPr lang="ru-RU"/>
          </a:p>
        </p:txBody>
      </p:sp>
    </p:spTree>
    <p:extLst>
      <p:ext uri="{BB962C8B-B14F-4D97-AF65-F5344CB8AC3E}">
        <p14:creationId xmlns:p14="http://schemas.microsoft.com/office/powerpoint/2010/main" val="14654538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D1242CD-B1D8-42CC-8142-BCE1DFFAE6AB}" type="datetimeFigureOut">
              <a:rPr lang="ru-RU" smtClean="0"/>
              <a:t>21.10.2022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926498B3-C239-423B-8AEA-103968218BC2}" type="slidenum">
              <a:rPr lang="ru-RU" smtClean="0"/>
              <a:t>‹#›</a:t>
            </a:fld>
            <a:endParaRPr lang="ru-RU"/>
          </a:p>
        </p:txBody>
      </p:sp>
    </p:spTree>
    <p:extLst>
      <p:ext uri="{BB962C8B-B14F-4D97-AF65-F5344CB8AC3E}">
        <p14:creationId xmlns:p14="http://schemas.microsoft.com/office/powerpoint/2010/main" val="303435661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5D1242CD-B1D8-42CC-8142-BCE1DFFAE6AB}" type="datetimeFigureOut">
              <a:rPr lang="ru-RU" smtClean="0"/>
              <a:t>21.10.2022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926498B3-C239-423B-8AEA-103968218BC2}" type="slidenum">
              <a:rPr lang="ru-RU" smtClean="0"/>
              <a:t>‹#›</a:t>
            </a:fld>
            <a:endParaRPr lang="ru-RU"/>
          </a:p>
        </p:txBody>
      </p:sp>
    </p:spTree>
    <p:extLst>
      <p:ext uri="{BB962C8B-B14F-4D97-AF65-F5344CB8AC3E}">
        <p14:creationId xmlns:p14="http://schemas.microsoft.com/office/powerpoint/2010/main" val="125140792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5D1242CD-B1D8-42CC-8142-BCE1DFFAE6AB}" type="datetimeFigureOut">
              <a:rPr lang="ru-RU" smtClean="0"/>
              <a:t>21.10.2022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926498B3-C239-423B-8AEA-103968218BC2}" type="slidenum">
              <a:rPr lang="ru-RU" smtClean="0"/>
              <a:t>‹#›</a:t>
            </a:fld>
            <a:endParaRPr lang="ru-RU"/>
          </a:p>
        </p:txBody>
      </p:sp>
    </p:spTree>
    <p:extLst>
      <p:ext uri="{BB962C8B-B14F-4D97-AF65-F5344CB8AC3E}">
        <p14:creationId xmlns:p14="http://schemas.microsoft.com/office/powerpoint/2010/main" val="191245892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5D1242CD-B1D8-42CC-8142-BCE1DFFAE6AB}" type="datetimeFigureOut">
              <a:rPr lang="ru-RU" smtClean="0"/>
              <a:t>21.10.2022</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926498B3-C239-423B-8AEA-103968218BC2}" type="slidenum">
              <a:rPr lang="ru-RU" smtClean="0"/>
              <a:t>‹#›</a:t>
            </a:fld>
            <a:endParaRPr lang="ru-RU"/>
          </a:p>
        </p:txBody>
      </p:sp>
    </p:spTree>
    <p:extLst>
      <p:ext uri="{BB962C8B-B14F-4D97-AF65-F5344CB8AC3E}">
        <p14:creationId xmlns:p14="http://schemas.microsoft.com/office/powerpoint/2010/main" val="12509906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5D1242CD-B1D8-42CC-8142-BCE1DFFAE6AB}" type="datetimeFigureOut">
              <a:rPr lang="ru-RU" smtClean="0"/>
              <a:t>21.10.2022</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926498B3-C239-423B-8AEA-103968218BC2}" type="slidenum">
              <a:rPr lang="ru-RU" smtClean="0"/>
              <a:t>‹#›</a:t>
            </a:fld>
            <a:endParaRPr lang="ru-RU"/>
          </a:p>
        </p:txBody>
      </p:sp>
    </p:spTree>
    <p:extLst>
      <p:ext uri="{BB962C8B-B14F-4D97-AF65-F5344CB8AC3E}">
        <p14:creationId xmlns:p14="http://schemas.microsoft.com/office/powerpoint/2010/main" val="334196664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D1242CD-B1D8-42CC-8142-BCE1DFFAE6AB}" type="datetimeFigureOut">
              <a:rPr lang="ru-RU" smtClean="0"/>
              <a:t>21.10.2022</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926498B3-C239-423B-8AEA-103968218BC2}" type="slidenum">
              <a:rPr lang="ru-RU" smtClean="0"/>
              <a:t>‹#›</a:t>
            </a:fld>
            <a:endParaRPr lang="ru-RU"/>
          </a:p>
        </p:txBody>
      </p:sp>
    </p:spTree>
    <p:extLst>
      <p:ext uri="{BB962C8B-B14F-4D97-AF65-F5344CB8AC3E}">
        <p14:creationId xmlns:p14="http://schemas.microsoft.com/office/powerpoint/2010/main" val="53419097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Объект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D1242CD-B1D8-42CC-8142-BCE1DFFAE6AB}" type="datetimeFigureOut">
              <a:rPr lang="ru-RU" smtClean="0"/>
              <a:t>21.10.2022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926498B3-C239-423B-8AEA-103968218BC2}" type="slidenum">
              <a:rPr lang="ru-RU" smtClean="0"/>
              <a:t>‹#›</a:t>
            </a:fld>
            <a:endParaRPr lang="ru-RU"/>
          </a:p>
        </p:txBody>
      </p:sp>
    </p:spTree>
    <p:extLst>
      <p:ext uri="{BB962C8B-B14F-4D97-AF65-F5344CB8AC3E}">
        <p14:creationId xmlns:p14="http://schemas.microsoft.com/office/powerpoint/2010/main" val="4920255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D1242CD-B1D8-42CC-8142-BCE1DFFAE6AB}" type="datetimeFigureOut">
              <a:rPr lang="ru-RU" smtClean="0"/>
              <a:t>21.10.2022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926498B3-C239-423B-8AEA-103968218BC2}" type="slidenum">
              <a:rPr lang="ru-RU" smtClean="0"/>
              <a:t>‹#›</a:t>
            </a:fld>
            <a:endParaRPr lang="ru-RU"/>
          </a:p>
        </p:txBody>
      </p:sp>
    </p:spTree>
    <p:extLst>
      <p:ext uri="{BB962C8B-B14F-4D97-AF65-F5344CB8AC3E}">
        <p14:creationId xmlns:p14="http://schemas.microsoft.com/office/powerpoint/2010/main" val="326043994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screen">
            <a:alphaModFix amt="75000"/>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D1242CD-B1D8-42CC-8142-BCE1DFFAE6AB}" type="datetimeFigureOut">
              <a:rPr lang="ru-RU" smtClean="0"/>
              <a:t>21.10.2022</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26498B3-C239-423B-8AEA-103968218BC2}" type="slidenum">
              <a:rPr lang="ru-RU" smtClean="0"/>
              <a:t>‹#›</a:t>
            </a:fld>
            <a:endParaRPr lang="ru-RU"/>
          </a:p>
        </p:txBody>
      </p:sp>
    </p:spTree>
    <p:extLst>
      <p:ext uri="{BB962C8B-B14F-4D97-AF65-F5344CB8AC3E}">
        <p14:creationId xmlns:p14="http://schemas.microsoft.com/office/powerpoint/2010/main" val="251758545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2.xml"/><Relationship Id="rId4" Type="http://schemas.openxmlformats.org/officeDocument/2006/relationships/image" Target="../media/image12.jpeg"/></Relationships>
</file>

<file path=ppt/slides/_rels/slide11.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1.jpeg"/><Relationship Id="rId1" Type="http://schemas.openxmlformats.org/officeDocument/2006/relationships/slideLayout" Target="../slideLayouts/slideLayout2.xml"/><Relationship Id="rId4" Type="http://schemas.openxmlformats.org/officeDocument/2006/relationships/image" Target="../media/image23.jpeg"/></Relationships>
</file>

<file path=ppt/slides/_rels/slide19.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3676" y="116632"/>
            <a:ext cx="9144000" cy="836711"/>
          </a:xfrm>
        </p:spPr>
        <p:txBody>
          <a:bodyPr>
            <a:normAutofit fontScale="90000"/>
          </a:bodyPr>
          <a:lstStyle/>
          <a:p>
            <a:r>
              <a:rPr lang="ru-RU" sz="2400" dirty="0">
                <a:latin typeface="Book Antiqua" pitchFamily="18" charset="0"/>
              </a:rPr>
              <a:t>Муниципальное Бюджетное Общеобразовательное учреждение «средняя школа» №5 </a:t>
            </a:r>
            <a:br>
              <a:rPr lang="ru-RU" sz="2400" dirty="0">
                <a:latin typeface="Book Antiqua" pitchFamily="18" charset="0"/>
              </a:rPr>
            </a:br>
            <a:endParaRPr lang="ru-RU" sz="2400" dirty="0">
              <a:latin typeface="Book Antiqua" pitchFamily="18" charset="0"/>
            </a:endParaRPr>
          </a:p>
        </p:txBody>
      </p:sp>
      <p:sp>
        <p:nvSpPr>
          <p:cNvPr id="3" name="Подзаголовок 2"/>
          <p:cNvSpPr>
            <a:spLocks noGrp="1"/>
          </p:cNvSpPr>
          <p:nvPr>
            <p:ph type="subTitle" idx="1"/>
          </p:nvPr>
        </p:nvSpPr>
        <p:spPr>
          <a:xfrm>
            <a:off x="2711446" y="4653136"/>
            <a:ext cx="6400800" cy="2118367"/>
          </a:xfrm>
        </p:spPr>
        <p:txBody>
          <a:bodyPr>
            <a:normAutofit fontScale="70000" lnSpcReduction="20000"/>
          </a:bodyPr>
          <a:lstStyle/>
          <a:p>
            <a:pPr algn="r"/>
            <a:r>
              <a:rPr lang="ru-RU" u="sng" dirty="0">
                <a:solidFill>
                  <a:schemeClr val="tx1"/>
                </a:solidFill>
                <a:latin typeface="Book Antiqua" pitchFamily="18" charset="0"/>
              </a:rPr>
              <a:t>Автор</a:t>
            </a:r>
            <a:r>
              <a:rPr lang="ru-RU" dirty="0">
                <a:solidFill>
                  <a:schemeClr val="tx1"/>
                </a:solidFill>
                <a:latin typeface="Book Antiqua" pitchFamily="18" charset="0"/>
              </a:rPr>
              <a:t>: </a:t>
            </a:r>
            <a:r>
              <a:rPr lang="ru-RU" dirty="0" err="1">
                <a:solidFill>
                  <a:schemeClr val="tx1"/>
                </a:solidFill>
                <a:latin typeface="Book Antiqua" pitchFamily="18" charset="0"/>
              </a:rPr>
              <a:t>Шеметова</a:t>
            </a:r>
            <a:r>
              <a:rPr lang="ru-RU" dirty="0">
                <a:solidFill>
                  <a:schemeClr val="tx1"/>
                </a:solidFill>
                <a:latin typeface="Book Antiqua" pitchFamily="18" charset="0"/>
              </a:rPr>
              <a:t> Ксения Викторовна,</a:t>
            </a:r>
          </a:p>
          <a:p>
            <a:pPr algn="r"/>
            <a:r>
              <a:rPr lang="ru-RU">
                <a:solidFill>
                  <a:schemeClr val="tx1"/>
                </a:solidFill>
                <a:latin typeface="Book Antiqua" pitchFamily="18" charset="0"/>
              </a:rPr>
              <a:t>ученица </a:t>
            </a:r>
            <a:r>
              <a:rPr lang="ru-RU" dirty="0">
                <a:solidFill>
                  <a:schemeClr val="tx1"/>
                </a:solidFill>
                <a:latin typeface="Book Antiqua" pitchFamily="18" charset="0"/>
              </a:rPr>
              <a:t>4</a:t>
            </a:r>
            <a:r>
              <a:rPr lang="ru-RU" smtClean="0">
                <a:solidFill>
                  <a:schemeClr val="tx1"/>
                </a:solidFill>
                <a:latin typeface="Book Antiqua" pitchFamily="18" charset="0"/>
              </a:rPr>
              <a:t> </a:t>
            </a:r>
            <a:r>
              <a:rPr lang="ru-RU" dirty="0">
                <a:solidFill>
                  <a:schemeClr val="tx1"/>
                </a:solidFill>
                <a:latin typeface="Book Antiqua" pitchFamily="18" charset="0"/>
              </a:rPr>
              <a:t>«А» класса</a:t>
            </a:r>
          </a:p>
          <a:p>
            <a:pPr algn="r"/>
            <a:r>
              <a:rPr lang="ru-RU" u="sng" dirty="0">
                <a:solidFill>
                  <a:schemeClr val="tx1"/>
                </a:solidFill>
                <a:latin typeface="Book Antiqua" pitchFamily="18" charset="0"/>
              </a:rPr>
              <a:t>Преподаватель:</a:t>
            </a:r>
            <a:r>
              <a:rPr lang="ru-RU" dirty="0">
                <a:solidFill>
                  <a:schemeClr val="tx1"/>
                </a:solidFill>
                <a:latin typeface="Book Antiqua" pitchFamily="18" charset="0"/>
              </a:rPr>
              <a:t> </a:t>
            </a:r>
          </a:p>
          <a:p>
            <a:pPr algn="r"/>
            <a:r>
              <a:rPr lang="ru-RU" dirty="0">
                <a:solidFill>
                  <a:schemeClr val="tx1"/>
                </a:solidFill>
                <a:latin typeface="Book Antiqua" pitchFamily="18" charset="0"/>
              </a:rPr>
              <a:t>Бондаренко Виктория Васильевна,</a:t>
            </a:r>
          </a:p>
          <a:p>
            <a:pPr algn="r"/>
            <a:r>
              <a:rPr lang="ru-RU" dirty="0">
                <a:solidFill>
                  <a:schemeClr val="tx1"/>
                </a:solidFill>
                <a:latin typeface="Book Antiqua" pitchFamily="18" charset="0"/>
              </a:rPr>
              <a:t>преподаватель начальных классов</a:t>
            </a:r>
          </a:p>
          <a:p>
            <a:pPr algn="r"/>
            <a:r>
              <a:rPr lang="ru-RU" dirty="0">
                <a:solidFill>
                  <a:schemeClr val="tx1"/>
                </a:solidFill>
                <a:latin typeface="Book Antiqua" pitchFamily="18" charset="0"/>
              </a:rPr>
              <a:t> МБОУ </a:t>
            </a:r>
            <a:r>
              <a:rPr lang="ru-RU" dirty="0" err="1">
                <a:solidFill>
                  <a:schemeClr val="tx1"/>
                </a:solidFill>
                <a:latin typeface="Book Antiqua" pitchFamily="18" charset="0"/>
              </a:rPr>
              <a:t>сш</a:t>
            </a:r>
            <a:r>
              <a:rPr lang="ru-RU" dirty="0">
                <a:solidFill>
                  <a:schemeClr val="tx1"/>
                </a:solidFill>
                <a:latin typeface="Book Antiqua" pitchFamily="18" charset="0"/>
              </a:rPr>
              <a:t> №5</a:t>
            </a:r>
          </a:p>
          <a:p>
            <a:pPr algn="r"/>
            <a:endParaRPr lang="ru-RU" dirty="0">
              <a:solidFill>
                <a:schemeClr val="tx1"/>
              </a:solidFill>
              <a:latin typeface="Book Antiqua" pitchFamily="18" charset="0"/>
            </a:endParaRPr>
          </a:p>
        </p:txBody>
      </p:sp>
      <p:sp>
        <p:nvSpPr>
          <p:cNvPr id="6" name="TextBox 5"/>
          <p:cNvSpPr txBox="1"/>
          <p:nvPr/>
        </p:nvSpPr>
        <p:spPr>
          <a:xfrm>
            <a:off x="-103531" y="2132856"/>
            <a:ext cx="9361040" cy="1477328"/>
          </a:xfrm>
          <a:prstGeom prst="rect">
            <a:avLst/>
          </a:prstGeom>
          <a:noFill/>
        </p:spPr>
        <p:txBody>
          <a:bodyPr wrap="square" rtlCol="0">
            <a:spAutoFit/>
          </a:bodyPr>
          <a:lstStyle/>
          <a:p>
            <a:pPr algn="ctr"/>
            <a:r>
              <a:rPr lang="ru-RU" sz="3600" u="sng" dirty="0" smtClean="0">
                <a:latin typeface="Book Antiqua" pitchFamily="18" charset="0"/>
              </a:rPr>
              <a:t>Проект по теме:</a:t>
            </a:r>
          </a:p>
          <a:p>
            <a:pPr algn="ctr"/>
            <a:r>
              <a:rPr lang="ru-RU" sz="5400" b="1" dirty="0" smtClean="0">
                <a:latin typeface="Book Antiqua" pitchFamily="18" charset="0"/>
              </a:rPr>
              <a:t>Мир глазами художника.</a:t>
            </a:r>
            <a:endParaRPr lang="ru-RU" sz="5400" b="1" dirty="0">
              <a:latin typeface="Book Antiqua" pitchFamily="18" charset="0"/>
            </a:endParaRPr>
          </a:p>
        </p:txBody>
      </p:sp>
    </p:spTree>
    <p:extLst>
      <p:ext uri="{BB962C8B-B14F-4D97-AF65-F5344CB8AC3E}">
        <p14:creationId xmlns:p14="http://schemas.microsoft.com/office/powerpoint/2010/main" val="252551855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4000" cy="1417638"/>
          </a:xfrm>
        </p:spPr>
        <p:txBody>
          <a:bodyPr>
            <a:normAutofit fontScale="90000"/>
          </a:bodyPr>
          <a:lstStyle/>
          <a:p>
            <a:r>
              <a:rPr lang="ru-RU" sz="4800" b="1" dirty="0" smtClean="0">
                <a:latin typeface="Book Antiqua" pitchFamily="18" charset="0"/>
              </a:rPr>
              <a:t>Известные картины </a:t>
            </a:r>
            <a:r>
              <a:rPr lang="ru-RU" sz="4800" b="1" dirty="0" err="1" smtClean="0">
                <a:latin typeface="Book Antiqua" pitchFamily="18" charset="0"/>
              </a:rPr>
              <a:t>В.М.Васнецова</a:t>
            </a:r>
            <a:r>
              <a:rPr lang="ru-RU" sz="4800" b="1" dirty="0" smtClean="0">
                <a:latin typeface="Book Antiqua" pitchFamily="18" charset="0"/>
              </a:rPr>
              <a:t>.</a:t>
            </a:r>
            <a:endParaRPr lang="ru-RU" sz="4800" b="1" dirty="0">
              <a:latin typeface="Book Antiqua" pitchFamily="18" charset="0"/>
            </a:endParaRPr>
          </a:p>
        </p:txBody>
      </p:sp>
      <p:sp>
        <p:nvSpPr>
          <p:cNvPr id="3" name="Объект 2"/>
          <p:cNvSpPr>
            <a:spLocks noGrp="1"/>
          </p:cNvSpPr>
          <p:nvPr>
            <p:ph idx="1"/>
          </p:nvPr>
        </p:nvSpPr>
        <p:spPr/>
        <p:txBody>
          <a:bodyPr/>
          <a:lstStyle/>
          <a:p>
            <a:endParaRPr lang="ru-RU" dirty="0"/>
          </a:p>
        </p:txBody>
      </p:sp>
      <p:pic>
        <p:nvPicPr>
          <p:cNvPr id="4098" name="Picture 2" descr="https://kartinyswarovski.ru/wa-data/public/shop/products/17/49/4917/images/22002/22002.400.jpg"/>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0" y="1340768"/>
            <a:ext cx="3419872" cy="3888432"/>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179512" y="5229200"/>
            <a:ext cx="3240360" cy="584775"/>
          </a:xfrm>
          <a:prstGeom prst="rect">
            <a:avLst/>
          </a:prstGeom>
          <a:noFill/>
        </p:spPr>
        <p:txBody>
          <a:bodyPr wrap="square" rtlCol="0">
            <a:spAutoFit/>
          </a:bodyPr>
          <a:lstStyle/>
          <a:p>
            <a:r>
              <a:rPr lang="ru-RU" sz="3200" dirty="0" smtClean="0">
                <a:latin typeface="Book Antiqua" pitchFamily="18" charset="0"/>
              </a:rPr>
              <a:t>«Богатыри»</a:t>
            </a:r>
            <a:endParaRPr lang="ru-RU" sz="3200" dirty="0">
              <a:latin typeface="Book Antiqua" pitchFamily="18" charset="0"/>
            </a:endParaRPr>
          </a:p>
        </p:txBody>
      </p:sp>
      <p:pic>
        <p:nvPicPr>
          <p:cNvPr id="4100" name="Picture 4" descr="https://st27.stblizko.ru/images/product/189/785/020_large.jpg"/>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3413125" y="1340768"/>
            <a:ext cx="3257550" cy="3888432"/>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p:cNvSpPr txBox="1"/>
          <p:nvPr/>
        </p:nvSpPr>
        <p:spPr>
          <a:xfrm>
            <a:off x="3413125" y="5229200"/>
            <a:ext cx="3257550" cy="523220"/>
          </a:xfrm>
          <a:prstGeom prst="rect">
            <a:avLst/>
          </a:prstGeom>
          <a:noFill/>
        </p:spPr>
        <p:txBody>
          <a:bodyPr wrap="square" rtlCol="0">
            <a:spAutoFit/>
          </a:bodyPr>
          <a:lstStyle/>
          <a:p>
            <a:r>
              <a:rPr lang="ru-RU" sz="2800" dirty="0" smtClean="0">
                <a:latin typeface="Book Antiqua" pitchFamily="18" charset="0"/>
              </a:rPr>
              <a:t>«Алёнушка»</a:t>
            </a:r>
            <a:endParaRPr lang="ru-RU" sz="2800" dirty="0">
              <a:latin typeface="Book Antiqua" pitchFamily="18" charset="0"/>
            </a:endParaRPr>
          </a:p>
        </p:txBody>
      </p:sp>
      <p:pic>
        <p:nvPicPr>
          <p:cNvPr id="4102" name="Picture 6" descr="https://i1.u-mama.ru/435/561/a88/c07bdb0fbd36ceefa8461bebbfdea926.jp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6228184" y="1340768"/>
            <a:ext cx="2915816" cy="3887299"/>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p:cNvSpPr txBox="1"/>
          <p:nvPr/>
        </p:nvSpPr>
        <p:spPr>
          <a:xfrm>
            <a:off x="6228184" y="5228067"/>
            <a:ext cx="2915816" cy="830997"/>
          </a:xfrm>
          <a:prstGeom prst="rect">
            <a:avLst/>
          </a:prstGeom>
          <a:noFill/>
        </p:spPr>
        <p:txBody>
          <a:bodyPr wrap="square" rtlCol="0">
            <a:spAutoFit/>
          </a:bodyPr>
          <a:lstStyle/>
          <a:p>
            <a:r>
              <a:rPr lang="ru-RU" sz="2400" dirty="0" smtClean="0">
                <a:latin typeface="Book Antiqua" pitchFamily="18" charset="0"/>
              </a:rPr>
              <a:t>«Иван – царевич на сером волке»</a:t>
            </a:r>
            <a:endParaRPr lang="ru-RU" sz="2400" dirty="0">
              <a:latin typeface="Book Antiqua" pitchFamily="18" charset="0"/>
            </a:endParaRPr>
          </a:p>
        </p:txBody>
      </p:sp>
    </p:spTree>
    <p:extLst>
      <p:ext uri="{BB962C8B-B14F-4D97-AF65-F5344CB8AC3E}">
        <p14:creationId xmlns:p14="http://schemas.microsoft.com/office/powerpoint/2010/main" val="218658639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171400"/>
            <a:ext cx="9144000" cy="1080120"/>
          </a:xfrm>
        </p:spPr>
        <p:txBody>
          <a:bodyPr>
            <a:normAutofit/>
          </a:bodyPr>
          <a:lstStyle/>
          <a:p>
            <a:r>
              <a:rPr lang="ru-RU" sz="4800" b="1" dirty="0" smtClean="0">
                <a:latin typeface="Book Antiqua" pitchFamily="18" charset="0"/>
              </a:rPr>
              <a:t>Картина «Снегурочка».</a:t>
            </a:r>
            <a:endParaRPr lang="ru-RU" sz="4800" b="1" dirty="0">
              <a:latin typeface="Book Antiqua" pitchFamily="18" charset="0"/>
            </a:endParaRPr>
          </a:p>
        </p:txBody>
      </p:sp>
      <p:sp>
        <p:nvSpPr>
          <p:cNvPr id="3" name="Объект 2"/>
          <p:cNvSpPr>
            <a:spLocks noGrp="1"/>
          </p:cNvSpPr>
          <p:nvPr>
            <p:ph idx="1"/>
          </p:nvPr>
        </p:nvSpPr>
        <p:spPr>
          <a:xfrm>
            <a:off x="-599" y="692696"/>
            <a:ext cx="5364088" cy="6165304"/>
          </a:xfrm>
        </p:spPr>
        <p:txBody>
          <a:bodyPr>
            <a:noAutofit/>
          </a:bodyPr>
          <a:lstStyle/>
          <a:p>
            <a:pPr marL="0" indent="0">
              <a:buNone/>
            </a:pPr>
            <a:r>
              <a:rPr lang="ru-RU" sz="2300" dirty="0" smtClean="0">
                <a:latin typeface="Book Antiqua" pitchFamily="18" charset="0"/>
              </a:rPr>
              <a:t>Загадочная и прекрасная картина В.М. Васнецова- «Снегурочка» заставляет остановить на себе взгляд любого, кто хоть раз её увидел. На ней изображена милая девушка – дочка Весны- Красны и Деда Мороза. Она стоит на лесной освещённой луной полянке в расписной парчовой шубе и шапке. Снегурочка заблудилась и не знает куда ей идти. Кругом дремучий лес. Сзади неё еле видны маленькие огоньки деревни. Для этой картины художник использовал тёмные краски.</a:t>
            </a:r>
          </a:p>
          <a:p>
            <a:pPr marL="0" indent="0">
              <a:buNone/>
            </a:pPr>
            <a:r>
              <a:rPr lang="ru-RU" sz="2300" dirty="0" smtClean="0">
                <a:latin typeface="Book Antiqua" pitchFamily="18" charset="0"/>
              </a:rPr>
              <a:t>Мне очень понравилась эта картина, юную написанную Васнецовым Снегурочку не отличишь от живой.</a:t>
            </a:r>
            <a:endParaRPr lang="ru-RU" sz="2300" dirty="0">
              <a:latin typeface="Book Antiqua" pitchFamily="18" charset="0"/>
            </a:endParaRPr>
          </a:p>
        </p:txBody>
      </p:sp>
      <p:pic>
        <p:nvPicPr>
          <p:cNvPr id="2050" name="Picture 2" descr="http://i.mycdn.me/i?r=AzFIxPtkV78jcmdRfpoIOyaJAzetOv01TE4w2xCizXpHqzO7EuABt8t6j6ROsg0SwU4"/>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5364086" y="1052736"/>
            <a:ext cx="3752025" cy="504056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5689060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1323528"/>
            <a:ext cx="9144000" cy="1628800"/>
          </a:xfrm>
        </p:spPr>
        <p:txBody>
          <a:bodyPr>
            <a:normAutofit/>
          </a:bodyPr>
          <a:lstStyle/>
          <a:p>
            <a:endParaRPr lang="ru-RU" sz="3200" b="1" dirty="0">
              <a:latin typeface="Book Antiqua" pitchFamily="18" charset="0"/>
            </a:endParaRPr>
          </a:p>
        </p:txBody>
      </p:sp>
      <p:sp>
        <p:nvSpPr>
          <p:cNvPr id="3" name="Объект 2"/>
          <p:cNvSpPr>
            <a:spLocks noGrp="1"/>
          </p:cNvSpPr>
          <p:nvPr>
            <p:ph idx="1"/>
          </p:nvPr>
        </p:nvSpPr>
        <p:spPr>
          <a:xfrm>
            <a:off x="0" y="332656"/>
            <a:ext cx="9144000" cy="3960439"/>
          </a:xfrm>
        </p:spPr>
        <p:txBody>
          <a:bodyPr>
            <a:normAutofit fontScale="92500" lnSpcReduction="10000"/>
          </a:bodyPr>
          <a:lstStyle/>
          <a:p>
            <a:pPr marL="0" indent="0">
              <a:buNone/>
            </a:pPr>
            <a:r>
              <a:rPr lang="ru-RU" dirty="0" smtClean="0">
                <a:latin typeface="Book Antiqua" pitchFamily="18" charset="0"/>
              </a:rPr>
              <a:t>Коллекция произведений искусства насчитывает десятки тысяч картин разных художников, из них многие известны каждому из нас, такие полотна называют шедеврами. К ним относятся как портреты, так и натюрморты и пейзажи. Предлагаю вам коснуться прекрасного и вновь взглянуть на некоторые из шедевров русской живописи, собранные в созданной мной маленькой картинной галереи.</a:t>
            </a:r>
            <a:endParaRPr lang="ru-RU" dirty="0">
              <a:latin typeface="Book Antiqua" pitchFamily="18" charset="0"/>
            </a:endParaRPr>
          </a:p>
        </p:txBody>
      </p:sp>
      <p:pic>
        <p:nvPicPr>
          <p:cNvPr id="5122" name="Picture 2" descr="https://krasivye-mesta.ru/img/nacionalnaya-portretnaya-galereya-2.jpg"/>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835256" y="4149080"/>
            <a:ext cx="7776864" cy="259228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3701008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4000" cy="1417638"/>
          </a:xfrm>
        </p:spPr>
        <p:txBody>
          <a:bodyPr>
            <a:normAutofit fontScale="90000"/>
          </a:bodyPr>
          <a:lstStyle/>
          <a:p>
            <a:r>
              <a:rPr lang="ru-RU" sz="3600" b="1" dirty="0" smtClean="0">
                <a:latin typeface="Book Antiqua" pitchFamily="18" charset="0"/>
              </a:rPr>
              <a:t>Картинная галерея.</a:t>
            </a:r>
            <a:br>
              <a:rPr lang="ru-RU" sz="3600" b="1" dirty="0" smtClean="0">
                <a:latin typeface="Book Antiqua" pitchFamily="18" charset="0"/>
              </a:rPr>
            </a:br>
            <a:r>
              <a:rPr lang="ru-RU" sz="3600" b="1" dirty="0" smtClean="0">
                <a:latin typeface="Book Antiqua" pitchFamily="18" charset="0"/>
              </a:rPr>
              <a:t>«Картины известных русских художников».</a:t>
            </a:r>
            <a:endParaRPr lang="ru-RU" sz="3600" b="1" dirty="0">
              <a:latin typeface="Book Antiqua" pitchFamily="18" charset="0"/>
            </a:endParaRPr>
          </a:p>
        </p:txBody>
      </p:sp>
      <p:sp>
        <p:nvSpPr>
          <p:cNvPr id="3" name="Объект 2"/>
          <p:cNvSpPr>
            <a:spLocks noGrp="1"/>
          </p:cNvSpPr>
          <p:nvPr>
            <p:ph idx="1"/>
          </p:nvPr>
        </p:nvSpPr>
        <p:spPr/>
        <p:txBody>
          <a:bodyPr/>
          <a:lstStyle/>
          <a:p>
            <a:endParaRPr lang="ru-RU" dirty="0"/>
          </a:p>
        </p:txBody>
      </p:sp>
      <p:pic>
        <p:nvPicPr>
          <p:cNvPr id="5122" name="Picture 2" descr="https://i.pinimg.com/originals/b9/12/f2/b912f2f31300901b92bd0d48de074c34.jp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2627784" y="1396892"/>
            <a:ext cx="4168127" cy="4588764"/>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108520" y="5949280"/>
            <a:ext cx="9252520" cy="523220"/>
          </a:xfrm>
          <a:prstGeom prst="rect">
            <a:avLst/>
          </a:prstGeom>
          <a:noFill/>
        </p:spPr>
        <p:txBody>
          <a:bodyPr wrap="square" rtlCol="0">
            <a:spAutoFit/>
          </a:bodyPr>
          <a:lstStyle/>
          <a:p>
            <a:pPr algn="ctr"/>
            <a:r>
              <a:rPr lang="ru-RU" sz="2800" dirty="0" err="1" smtClean="0">
                <a:latin typeface="Book Antiqua" pitchFamily="18" charset="0"/>
              </a:rPr>
              <a:t>В.А.Серов</a:t>
            </a:r>
            <a:r>
              <a:rPr lang="ru-RU" sz="2800" dirty="0" smtClean="0">
                <a:latin typeface="Book Antiqua" pitchFamily="18" charset="0"/>
              </a:rPr>
              <a:t> «Девочка с персиками»</a:t>
            </a:r>
            <a:endParaRPr lang="ru-RU" sz="2800" dirty="0">
              <a:latin typeface="Book Antiqua" pitchFamily="18" charset="0"/>
            </a:endParaRPr>
          </a:p>
        </p:txBody>
      </p:sp>
    </p:spTree>
    <p:extLst>
      <p:ext uri="{BB962C8B-B14F-4D97-AF65-F5344CB8AC3E}">
        <p14:creationId xmlns:p14="http://schemas.microsoft.com/office/powerpoint/2010/main" val="211095191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11151"/>
            <a:ext cx="9144000" cy="1417638"/>
          </a:xfrm>
        </p:spPr>
        <p:txBody>
          <a:bodyPr>
            <a:normAutofit/>
          </a:bodyPr>
          <a:lstStyle/>
          <a:p>
            <a:r>
              <a:rPr lang="ru-RU" sz="3200" b="1" dirty="0">
                <a:latin typeface="Book Antiqua" pitchFamily="18" charset="0"/>
              </a:rPr>
              <a:t>Картинная галерея.</a:t>
            </a:r>
            <a:br>
              <a:rPr lang="ru-RU" sz="3200" b="1" dirty="0">
                <a:latin typeface="Book Antiqua" pitchFamily="18" charset="0"/>
              </a:rPr>
            </a:br>
            <a:r>
              <a:rPr lang="ru-RU" sz="3200" b="1" dirty="0">
                <a:latin typeface="Book Antiqua" pitchFamily="18" charset="0"/>
              </a:rPr>
              <a:t>«Картины известных русских художников».</a:t>
            </a:r>
            <a:endParaRPr lang="ru-RU" sz="3200" dirty="0"/>
          </a:p>
        </p:txBody>
      </p:sp>
      <p:sp>
        <p:nvSpPr>
          <p:cNvPr id="3" name="Объект 2"/>
          <p:cNvSpPr>
            <a:spLocks noGrp="1"/>
          </p:cNvSpPr>
          <p:nvPr>
            <p:ph idx="1"/>
          </p:nvPr>
        </p:nvSpPr>
        <p:spPr/>
        <p:txBody>
          <a:bodyPr/>
          <a:lstStyle/>
          <a:p>
            <a:endParaRPr lang="ru-RU"/>
          </a:p>
        </p:txBody>
      </p:sp>
      <p:pic>
        <p:nvPicPr>
          <p:cNvPr id="6146" name="Picture 2" descr="https://ustaliy.ru/wp-content/uploads/2021/07/screen181.jpg"/>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1187624" y="1367408"/>
            <a:ext cx="6624735" cy="4608512"/>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0" y="6017515"/>
            <a:ext cx="9144000" cy="523220"/>
          </a:xfrm>
          <a:prstGeom prst="rect">
            <a:avLst/>
          </a:prstGeom>
          <a:noFill/>
        </p:spPr>
        <p:txBody>
          <a:bodyPr wrap="square" rtlCol="0">
            <a:spAutoFit/>
          </a:bodyPr>
          <a:lstStyle/>
          <a:p>
            <a:pPr algn="ctr"/>
            <a:r>
              <a:rPr lang="ru-RU" sz="2800" dirty="0" err="1" smtClean="0">
                <a:latin typeface="Book Antiqua" pitchFamily="18" charset="0"/>
              </a:rPr>
              <a:t>Ф.П.Решетников</a:t>
            </a:r>
            <a:r>
              <a:rPr lang="ru-RU" sz="2800" dirty="0" smtClean="0">
                <a:latin typeface="Book Antiqua" pitchFamily="18" charset="0"/>
              </a:rPr>
              <a:t> «Опять двойка»</a:t>
            </a:r>
            <a:endParaRPr lang="ru-RU" sz="2800" dirty="0">
              <a:latin typeface="Book Antiqua" pitchFamily="18" charset="0"/>
            </a:endParaRPr>
          </a:p>
        </p:txBody>
      </p:sp>
    </p:spTree>
    <p:extLst>
      <p:ext uri="{BB962C8B-B14F-4D97-AF65-F5344CB8AC3E}">
        <p14:creationId xmlns:p14="http://schemas.microsoft.com/office/powerpoint/2010/main" val="384762921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4000" cy="1268760"/>
          </a:xfrm>
        </p:spPr>
        <p:txBody>
          <a:bodyPr>
            <a:noAutofit/>
          </a:bodyPr>
          <a:lstStyle/>
          <a:p>
            <a:r>
              <a:rPr lang="ru-RU" sz="3200" b="1" dirty="0">
                <a:latin typeface="Book Antiqua" pitchFamily="18" charset="0"/>
              </a:rPr>
              <a:t>Картинная галерея.</a:t>
            </a:r>
            <a:br>
              <a:rPr lang="ru-RU" sz="3200" b="1" dirty="0">
                <a:latin typeface="Book Antiqua" pitchFamily="18" charset="0"/>
              </a:rPr>
            </a:br>
            <a:r>
              <a:rPr lang="ru-RU" sz="3200" b="1" dirty="0">
                <a:latin typeface="Book Antiqua" pitchFamily="18" charset="0"/>
              </a:rPr>
              <a:t>«Картины известных русских художников».</a:t>
            </a:r>
            <a:endParaRPr lang="ru-RU" sz="3200" dirty="0"/>
          </a:p>
        </p:txBody>
      </p:sp>
      <p:sp>
        <p:nvSpPr>
          <p:cNvPr id="3" name="Объект 2"/>
          <p:cNvSpPr>
            <a:spLocks noGrp="1"/>
          </p:cNvSpPr>
          <p:nvPr>
            <p:ph idx="1"/>
          </p:nvPr>
        </p:nvSpPr>
        <p:spPr/>
        <p:txBody>
          <a:bodyPr/>
          <a:lstStyle/>
          <a:p>
            <a:endParaRPr lang="ru-RU" dirty="0"/>
          </a:p>
        </p:txBody>
      </p:sp>
      <p:pic>
        <p:nvPicPr>
          <p:cNvPr id="7170" name="Picture 2" descr="https://cs2.livemaster.ru/storage/fd/b4/01f2d2e98093ca6609d10873fey4--kartiny-i-panno-moskovskij-dvorik.jpg"/>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252536" y="-14068944"/>
            <a:ext cx="11078154" cy="8928992"/>
          </a:xfrm>
          <a:prstGeom prst="rect">
            <a:avLst/>
          </a:prstGeom>
          <a:noFill/>
          <a:extLst>
            <a:ext uri="{909E8E84-426E-40DD-AFC4-6F175D3DCCD1}">
              <a14:hiddenFill xmlns:a14="http://schemas.microsoft.com/office/drawing/2010/main">
                <a:solidFill>
                  <a:srgbClr val="FFFFFF"/>
                </a:solidFill>
              </a14:hiddenFill>
            </a:ext>
          </a:extLst>
        </p:spPr>
      </p:pic>
      <p:pic>
        <p:nvPicPr>
          <p:cNvPr id="7172" name="Picture 4" descr="https://cs2.livemaster.ru/storage/fd/b4/01f2d2e98093ca6609d10873fey4--kartiny-i-panno-moskovskij-dvorik.jp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899593" y="1268760"/>
            <a:ext cx="7272808" cy="4752528"/>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0" y="6021288"/>
            <a:ext cx="9144000" cy="523220"/>
          </a:xfrm>
          <a:prstGeom prst="rect">
            <a:avLst/>
          </a:prstGeom>
          <a:noFill/>
        </p:spPr>
        <p:txBody>
          <a:bodyPr wrap="square" rtlCol="0">
            <a:spAutoFit/>
          </a:bodyPr>
          <a:lstStyle/>
          <a:p>
            <a:pPr algn="ctr"/>
            <a:r>
              <a:rPr lang="ru-RU" sz="2800" dirty="0" err="1" smtClean="0">
                <a:latin typeface="Book Antiqua" pitchFamily="18" charset="0"/>
              </a:rPr>
              <a:t>В.Д.Поленов</a:t>
            </a:r>
            <a:r>
              <a:rPr lang="ru-RU" sz="2800" dirty="0" smtClean="0">
                <a:latin typeface="Book Antiqua" pitchFamily="18" charset="0"/>
              </a:rPr>
              <a:t> «Московский дворик»</a:t>
            </a:r>
            <a:endParaRPr lang="ru-RU" sz="2800" dirty="0">
              <a:latin typeface="Book Antiqua" pitchFamily="18" charset="0"/>
            </a:endParaRPr>
          </a:p>
        </p:txBody>
      </p:sp>
    </p:spTree>
    <p:extLst>
      <p:ext uri="{BB962C8B-B14F-4D97-AF65-F5344CB8AC3E}">
        <p14:creationId xmlns:p14="http://schemas.microsoft.com/office/powerpoint/2010/main" val="331346743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4000" cy="1268760"/>
          </a:xfrm>
        </p:spPr>
        <p:txBody>
          <a:bodyPr>
            <a:normAutofit/>
          </a:bodyPr>
          <a:lstStyle/>
          <a:p>
            <a:r>
              <a:rPr lang="ru-RU" sz="3200" b="1" dirty="0">
                <a:latin typeface="Book Antiqua" pitchFamily="18" charset="0"/>
              </a:rPr>
              <a:t>Картинная галерея.</a:t>
            </a:r>
            <a:br>
              <a:rPr lang="ru-RU" sz="3200" b="1" dirty="0">
                <a:latin typeface="Book Antiqua" pitchFamily="18" charset="0"/>
              </a:rPr>
            </a:br>
            <a:r>
              <a:rPr lang="ru-RU" sz="3200" b="1" dirty="0">
                <a:latin typeface="Book Antiqua" pitchFamily="18" charset="0"/>
              </a:rPr>
              <a:t>«Картины известных русских художников».</a:t>
            </a:r>
            <a:endParaRPr lang="ru-RU" sz="3200" dirty="0"/>
          </a:p>
        </p:txBody>
      </p:sp>
      <p:pic>
        <p:nvPicPr>
          <p:cNvPr id="8194" name="Picture 2" descr="https://fullpicture.ru/wp-content/uploads/2021/06/forest-bears-shishkin8.jpg"/>
          <p:cNvPicPr>
            <a:picLocks noGrp="1" noChangeAspect="1" noChangeArrowheads="1"/>
          </p:cNvPicPr>
          <p:nvPr>
            <p:ph idx="1"/>
          </p:nvPr>
        </p:nvPicPr>
        <p:blipFill>
          <a:blip r:embed="rId2">
            <a:extLst>
              <a:ext uri="{28A0092B-C50C-407E-A947-70E740481C1C}">
                <a14:useLocalDpi xmlns:a14="http://schemas.microsoft.com/office/drawing/2010/main"/>
              </a:ext>
            </a:extLst>
          </a:blip>
          <a:srcRect/>
          <a:stretch>
            <a:fillRect/>
          </a:stretch>
        </p:blipFill>
        <p:spPr bwMode="auto">
          <a:xfrm>
            <a:off x="971600" y="1268760"/>
            <a:ext cx="7128792" cy="4826529"/>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0" y="6093296"/>
            <a:ext cx="9144000" cy="523220"/>
          </a:xfrm>
          <a:prstGeom prst="rect">
            <a:avLst/>
          </a:prstGeom>
          <a:noFill/>
        </p:spPr>
        <p:txBody>
          <a:bodyPr wrap="square" rtlCol="0">
            <a:spAutoFit/>
          </a:bodyPr>
          <a:lstStyle/>
          <a:p>
            <a:pPr algn="ctr"/>
            <a:r>
              <a:rPr lang="ru-RU" sz="2800" dirty="0" err="1" smtClean="0">
                <a:latin typeface="Book Antiqua" pitchFamily="18" charset="0"/>
              </a:rPr>
              <a:t>И.И.Шишкин</a:t>
            </a:r>
            <a:r>
              <a:rPr lang="ru-RU" sz="2800" dirty="0" smtClean="0">
                <a:latin typeface="Book Antiqua" pitchFamily="18" charset="0"/>
              </a:rPr>
              <a:t> «Утро в сосновом лесу»</a:t>
            </a:r>
            <a:endParaRPr lang="ru-RU" sz="2800" dirty="0">
              <a:latin typeface="Book Antiqua" pitchFamily="18" charset="0"/>
            </a:endParaRPr>
          </a:p>
        </p:txBody>
      </p:sp>
    </p:spTree>
    <p:extLst>
      <p:ext uri="{BB962C8B-B14F-4D97-AF65-F5344CB8AC3E}">
        <p14:creationId xmlns:p14="http://schemas.microsoft.com/office/powerpoint/2010/main" val="72578555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4000" cy="1196752"/>
          </a:xfrm>
        </p:spPr>
        <p:txBody>
          <a:bodyPr>
            <a:noAutofit/>
          </a:bodyPr>
          <a:lstStyle/>
          <a:p>
            <a:r>
              <a:rPr lang="ru-RU" sz="3200" b="1" dirty="0">
                <a:latin typeface="Book Antiqua" pitchFamily="18" charset="0"/>
              </a:rPr>
              <a:t>Картинная галерея.</a:t>
            </a:r>
            <a:br>
              <a:rPr lang="ru-RU" sz="3200" b="1" dirty="0">
                <a:latin typeface="Book Antiqua" pitchFamily="18" charset="0"/>
              </a:rPr>
            </a:br>
            <a:r>
              <a:rPr lang="ru-RU" sz="3200" b="1" dirty="0">
                <a:latin typeface="Book Antiqua" pitchFamily="18" charset="0"/>
              </a:rPr>
              <a:t>«Картины известных русских художников».</a:t>
            </a:r>
            <a:endParaRPr lang="ru-RU" sz="3200" dirty="0"/>
          </a:p>
        </p:txBody>
      </p:sp>
      <p:sp>
        <p:nvSpPr>
          <p:cNvPr id="3" name="Объект 2"/>
          <p:cNvSpPr>
            <a:spLocks noGrp="1"/>
          </p:cNvSpPr>
          <p:nvPr>
            <p:ph idx="1"/>
          </p:nvPr>
        </p:nvSpPr>
        <p:spPr/>
        <p:txBody>
          <a:bodyPr/>
          <a:lstStyle/>
          <a:p>
            <a:endParaRPr lang="ru-RU" dirty="0"/>
          </a:p>
        </p:txBody>
      </p:sp>
      <p:pic>
        <p:nvPicPr>
          <p:cNvPr id="9218" name="Picture 2" descr="https://ds05.infourok.ru/uploads/ex/102a/000fc799-97428640/hello_html_m17c97b2f.jp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flipH="1">
            <a:off x="1943708" y="1167909"/>
            <a:ext cx="5256584" cy="4896544"/>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0" y="6071120"/>
            <a:ext cx="9144000" cy="523220"/>
          </a:xfrm>
          <a:prstGeom prst="rect">
            <a:avLst/>
          </a:prstGeom>
          <a:noFill/>
        </p:spPr>
        <p:txBody>
          <a:bodyPr wrap="square" rtlCol="0">
            <a:spAutoFit/>
          </a:bodyPr>
          <a:lstStyle/>
          <a:p>
            <a:pPr algn="ctr"/>
            <a:r>
              <a:rPr lang="ru-RU" sz="2800" dirty="0" err="1" smtClean="0">
                <a:latin typeface="Book Antiqua" pitchFamily="18" charset="0"/>
              </a:rPr>
              <a:t>М.А.Врубель</a:t>
            </a:r>
            <a:r>
              <a:rPr lang="ru-RU" sz="2800" dirty="0" smtClean="0">
                <a:latin typeface="Book Antiqua" pitchFamily="18" charset="0"/>
              </a:rPr>
              <a:t> «Царевна-Лебедь»</a:t>
            </a:r>
            <a:endParaRPr lang="ru-RU" sz="2800" dirty="0">
              <a:latin typeface="Book Antiqua" pitchFamily="18" charset="0"/>
            </a:endParaRPr>
          </a:p>
        </p:txBody>
      </p:sp>
    </p:spTree>
    <p:extLst>
      <p:ext uri="{BB962C8B-B14F-4D97-AF65-F5344CB8AC3E}">
        <p14:creationId xmlns:p14="http://schemas.microsoft.com/office/powerpoint/2010/main" val="171431615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6600" b="1" dirty="0" smtClean="0"/>
              <a:t>Мои картины</a:t>
            </a:r>
            <a:r>
              <a:rPr lang="ru-RU" dirty="0" smtClean="0"/>
              <a:t>.</a:t>
            </a:r>
            <a:endParaRPr lang="ru-RU" dirty="0"/>
          </a:p>
        </p:txBody>
      </p:sp>
      <p:pic>
        <p:nvPicPr>
          <p:cNvPr id="4" name="Объект 3"/>
          <p:cNvPicPr>
            <a:picLocks noGrp="1" noChangeAspect="1"/>
          </p:cNvPicPr>
          <p:nvPr>
            <p:ph idx="1"/>
          </p:nvPr>
        </p:nvPicPr>
        <p:blipFill>
          <a:blip r:embed="rId2" cstate="screen">
            <a:extLst>
              <a:ext uri="{28A0092B-C50C-407E-A947-70E740481C1C}">
                <a14:useLocalDpi xmlns:a14="http://schemas.microsoft.com/office/drawing/2010/main"/>
              </a:ext>
            </a:extLst>
          </a:blip>
          <a:stretch>
            <a:fillRect/>
          </a:stretch>
        </p:blipFill>
        <p:spPr>
          <a:xfrm rot="16200000">
            <a:off x="539552" y="980728"/>
            <a:ext cx="3240359" cy="3960440"/>
          </a:xfrm>
        </p:spPr>
      </p:pic>
      <p:pic>
        <p:nvPicPr>
          <p:cNvPr id="5" name="Рисунок 4"/>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rot="10800000">
            <a:off x="4827217" y="1268760"/>
            <a:ext cx="4137271" cy="3095196"/>
          </a:xfrm>
          <a:prstGeom prst="rect">
            <a:avLst/>
          </a:prstGeom>
        </p:spPr>
      </p:pic>
      <p:pic>
        <p:nvPicPr>
          <p:cNvPr id="7" name="Рисунок 6"/>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rot="16200000">
            <a:off x="3147545" y="3559324"/>
            <a:ext cx="2636911" cy="3960440"/>
          </a:xfrm>
          <a:prstGeom prst="rect">
            <a:avLst/>
          </a:prstGeom>
        </p:spPr>
      </p:pic>
    </p:spTree>
    <p:extLst>
      <p:ext uri="{BB962C8B-B14F-4D97-AF65-F5344CB8AC3E}">
        <p14:creationId xmlns:p14="http://schemas.microsoft.com/office/powerpoint/2010/main" val="370855818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Объект 3"/>
          <p:cNvPicPr>
            <a:picLocks noGrp="1" noChangeAspect="1"/>
          </p:cNvPicPr>
          <p:nvPr>
            <p:ph idx="1"/>
          </p:nvPr>
        </p:nvPicPr>
        <p:blipFill>
          <a:blip r:embed="rId2" cstate="screen">
            <a:extLst>
              <a:ext uri="{28A0092B-C50C-407E-A947-70E740481C1C}">
                <a14:useLocalDpi xmlns:a14="http://schemas.microsoft.com/office/drawing/2010/main"/>
              </a:ext>
            </a:extLst>
          </a:blip>
          <a:stretch>
            <a:fillRect/>
          </a:stretch>
        </p:blipFill>
        <p:spPr>
          <a:xfrm rot="16200000">
            <a:off x="225568" y="1994965"/>
            <a:ext cx="4372388" cy="3600401"/>
          </a:xfrm>
          <a:prstGeom prst="rect">
            <a:avLst/>
          </a:prstGeom>
        </p:spPr>
      </p:pic>
      <p:pic>
        <p:nvPicPr>
          <p:cNvPr id="6" name="Рисунок 5"/>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rot="10800000">
            <a:off x="4572000" y="116632"/>
            <a:ext cx="4668250" cy="3492435"/>
          </a:xfrm>
          <a:prstGeom prst="rect">
            <a:avLst/>
          </a:prstGeom>
        </p:spPr>
      </p:pic>
    </p:spTree>
    <p:extLst>
      <p:ext uri="{BB962C8B-B14F-4D97-AF65-F5344CB8AC3E}">
        <p14:creationId xmlns:p14="http://schemas.microsoft.com/office/powerpoint/2010/main" val="239680898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4000" cy="836712"/>
          </a:xfrm>
        </p:spPr>
        <p:txBody>
          <a:bodyPr/>
          <a:lstStyle/>
          <a:p>
            <a:r>
              <a:rPr lang="ru-RU" b="1" dirty="0" smtClean="0">
                <a:latin typeface="Book Antiqua" pitchFamily="18" charset="0"/>
              </a:rPr>
              <a:t>Цели и задачи проекта.</a:t>
            </a:r>
            <a:endParaRPr lang="ru-RU" b="1" dirty="0">
              <a:latin typeface="Book Antiqua" pitchFamily="18" charset="0"/>
            </a:endParaRPr>
          </a:p>
        </p:txBody>
      </p:sp>
      <p:sp>
        <p:nvSpPr>
          <p:cNvPr id="3" name="Объект 2"/>
          <p:cNvSpPr>
            <a:spLocks noGrp="1"/>
          </p:cNvSpPr>
          <p:nvPr>
            <p:ph idx="1"/>
          </p:nvPr>
        </p:nvSpPr>
        <p:spPr>
          <a:xfrm>
            <a:off x="0" y="620688"/>
            <a:ext cx="7380312" cy="6237312"/>
          </a:xfrm>
        </p:spPr>
        <p:txBody>
          <a:bodyPr/>
          <a:lstStyle/>
          <a:p>
            <a:pPr marL="0" indent="0">
              <a:buNone/>
            </a:pPr>
            <a:r>
              <a:rPr lang="ru-RU" b="1" dirty="0" smtClean="0">
                <a:latin typeface="Book Antiqua" pitchFamily="18" charset="0"/>
              </a:rPr>
              <a:t>Цель проекта: </a:t>
            </a:r>
            <a:r>
              <a:rPr lang="ru-RU" dirty="0" smtClean="0">
                <a:latin typeface="Book Antiqua" pitchFamily="18" charset="0"/>
              </a:rPr>
              <a:t>узнать кто такой художник и чем он занимается.</a:t>
            </a:r>
          </a:p>
          <a:p>
            <a:pPr marL="0" indent="0">
              <a:buNone/>
            </a:pPr>
            <a:r>
              <a:rPr lang="ru-RU" b="1" dirty="0" smtClean="0">
                <a:latin typeface="Book Antiqua" pitchFamily="18" charset="0"/>
              </a:rPr>
              <a:t>Задачи проекта:</a:t>
            </a:r>
          </a:p>
          <a:p>
            <a:pPr marL="514350" indent="-514350">
              <a:buFont typeface="+mj-lt"/>
              <a:buAutoNum type="arabicPeriod"/>
            </a:pPr>
            <a:r>
              <a:rPr lang="ru-RU" dirty="0" smtClean="0">
                <a:latin typeface="Book Antiqua" pitchFamily="18" charset="0"/>
              </a:rPr>
              <a:t>Узнать, кто такой художник.</a:t>
            </a:r>
          </a:p>
          <a:p>
            <a:pPr marL="514350" indent="-514350">
              <a:buFont typeface="+mj-lt"/>
              <a:buAutoNum type="arabicPeriod"/>
            </a:pPr>
            <a:r>
              <a:rPr lang="ru-RU" dirty="0" smtClean="0">
                <a:latin typeface="Book Antiqua" pitchFamily="18" charset="0"/>
              </a:rPr>
              <a:t>Рассказать о моём любимом художнике и его работах.</a:t>
            </a:r>
          </a:p>
          <a:p>
            <a:pPr marL="514350" indent="-514350">
              <a:buFont typeface="+mj-lt"/>
              <a:buAutoNum type="arabicPeriod"/>
            </a:pPr>
            <a:r>
              <a:rPr lang="ru-RU" dirty="0" smtClean="0">
                <a:latin typeface="Book Antiqua" pitchFamily="18" charset="0"/>
              </a:rPr>
              <a:t>Создать картинную галерею «Картины известных русских художников».</a:t>
            </a:r>
          </a:p>
          <a:p>
            <a:pPr marL="0" indent="0">
              <a:buNone/>
            </a:pPr>
            <a:r>
              <a:rPr lang="ru-RU" b="1" dirty="0" smtClean="0">
                <a:latin typeface="Book Antiqua" pitchFamily="18" charset="0"/>
              </a:rPr>
              <a:t>Объект исследования: </a:t>
            </a:r>
            <a:r>
              <a:rPr lang="ru-RU" dirty="0" smtClean="0">
                <a:latin typeface="Book Antiqua" pitchFamily="18" charset="0"/>
              </a:rPr>
              <a:t>художник.</a:t>
            </a:r>
            <a:endParaRPr lang="ru-RU" b="1" dirty="0" smtClean="0">
              <a:latin typeface="Book Antiqua" pitchFamily="18" charset="0"/>
            </a:endParaRPr>
          </a:p>
          <a:p>
            <a:pPr marL="0" indent="0">
              <a:buNone/>
            </a:pPr>
            <a:endParaRPr lang="ru-RU" dirty="0">
              <a:latin typeface="Book Antiqua" pitchFamily="18" charset="0"/>
            </a:endParaRPr>
          </a:p>
        </p:txBody>
      </p:sp>
      <p:pic>
        <p:nvPicPr>
          <p:cNvPr id="1028" name="Picture 4" descr="https://xn----7sbbavu9abwrcgx.xn--p1ai/img/18504610.jp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6323384" y="1196752"/>
            <a:ext cx="2664296" cy="439248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856742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a:xfrm>
            <a:off x="18969" y="2060848"/>
            <a:ext cx="9144000" cy="2232248"/>
          </a:xfrm>
        </p:spPr>
        <p:txBody>
          <a:bodyPr>
            <a:noAutofit/>
          </a:bodyPr>
          <a:lstStyle/>
          <a:p>
            <a:r>
              <a:rPr lang="ru-RU" sz="8800" b="1" dirty="0" smtClean="0">
                <a:latin typeface="Book Antiqua" pitchFamily="18" charset="0"/>
              </a:rPr>
              <a:t>Спасибо за внимание!!!</a:t>
            </a:r>
            <a:endParaRPr lang="ru-RU" sz="8800" b="1" dirty="0">
              <a:latin typeface="Book Antiqua" pitchFamily="18" charset="0"/>
            </a:endParaRPr>
          </a:p>
        </p:txBody>
      </p:sp>
    </p:spTree>
    <p:extLst>
      <p:ext uri="{BB962C8B-B14F-4D97-AF65-F5344CB8AC3E}">
        <p14:creationId xmlns:p14="http://schemas.microsoft.com/office/powerpoint/2010/main" val="144486801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274638"/>
            <a:ext cx="9144000" cy="1143000"/>
          </a:xfrm>
        </p:spPr>
        <p:txBody>
          <a:bodyPr/>
          <a:lstStyle/>
          <a:p>
            <a:r>
              <a:rPr lang="ru-RU" b="1" dirty="0" smtClean="0">
                <a:latin typeface="Book Antiqua" pitchFamily="18" charset="0"/>
              </a:rPr>
              <a:t>Участники анкетирования.</a:t>
            </a:r>
            <a:endParaRPr lang="ru-RU" b="1" dirty="0">
              <a:latin typeface="Book Antiqua" pitchFamily="18" charset="0"/>
            </a:endParaRPr>
          </a:p>
        </p:txBody>
      </p:sp>
      <p:graphicFrame>
        <p:nvGraphicFramePr>
          <p:cNvPr id="4" name="Объект 3"/>
          <p:cNvGraphicFramePr>
            <a:graphicFrameLocks noGrp="1"/>
          </p:cNvGraphicFramePr>
          <p:nvPr>
            <p:ph idx="1"/>
            <p:extLst>
              <p:ext uri="{D42A27DB-BD31-4B8C-83A1-F6EECF244321}">
                <p14:modId xmlns:p14="http://schemas.microsoft.com/office/powerpoint/2010/main" val="1313369621"/>
              </p:ext>
            </p:extLst>
          </p:nvPr>
        </p:nvGraphicFramePr>
        <p:xfrm>
          <a:off x="457200" y="1600200"/>
          <a:ext cx="8291264" cy="3845024"/>
        </p:xfrm>
        <a:graphic>
          <a:graphicData uri="http://schemas.openxmlformats.org/drawingml/2006/table">
            <a:tbl>
              <a:tblPr firstRow="1" bandRow="1">
                <a:tableStyleId>{7DF18680-E054-41AD-8BC1-D1AEF772440D}</a:tableStyleId>
              </a:tblPr>
              <a:tblGrid>
                <a:gridCol w="4145632">
                  <a:extLst>
                    <a:ext uri="{9D8B030D-6E8A-4147-A177-3AD203B41FA5}">
                      <a16:colId xmlns:a16="http://schemas.microsoft.com/office/drawing/2014/main" val="20000"/>
                    </a:ext>
                  </a:extLst>
                </a:gridCol>
                <a:gridCol w="4145632">
                  <a:extLst>
                    <a:ext uri="{9D8B030D-6E8A-4147-A177-3AD203B41FA5}">
                      <a16:colId xmlns:a16="http://schemas.microsoft.com/office/drawing/2014/main" val="20001"/>
                    </a:ext>
                  </a:extLst>
                </a:gridCol>
              </a:tblGrid>
              <a:tr h="961256">
                <a:tc>
                  <a:txBody>
                    <a:bodyPr/>
                    <a:lstStyle/>
                    <a:p>
                      <a:pPr algn="ctr"/>
                      <a:r>
                        <a:rPr lang="ru-RU" sz="2800" dirty="0" smtClean="0"/>
                        <a:t>Дети</a:t>
                      </a:r>
                      <a:endParaRPr lang="ru-RU" sz="2800" dirty="0"/>
                    </a:p>
                  </a:txBody>
                  <a:tcPr/>
                </a:tc>
                <a:tc>
                  <a:txBody>
                    <a:bodyPr/>
                    <a:lstStyle/>
                    <a:p>
                      <a:pPr algn="ctr"/>
                      <a:r>
                        <a:rPr lang="ru-RU" sz="2800" dirty="0" smtClean="0"/>
                        <a:t>Родители</a:t>
                      </a:r>
                      <a:endParaRPr lang="ru-RU" sz="2800" dirty="0"/>
                    </a:p>
                  </a:txBody>
                  <a:tcPr/>
                </a:tc>
                <a:extLst>
                  <a:ext uri="{0D108BD9-81ED-4DB2-BD59-A6C34878D82A}">
                    <a16:rowId xmlns:a16="http://schemas.microsoft.com/office/drawing/2014/main" val="10000"/>
                  </a:ext>
                </a:extLst>
              </a:tr>
              <a:tr h="961256">
                <a:tc>
                  <a:txBody>
                    <a:bodyPr/>
                    <a:lstStyle/>
                    <a:p>
                      <a:pPr algn="ctr"/>
                      <a:r>
                        <a:rPr lang="ru-RU" dirty="0" smtClean="0"/>
                        <a:t>Опрошено-28 человек</a:t>
                      </a:r>
                      <a:endParaRPr lang="ru-RU" dirty="0"/>
                    </a:p>
                  </a:txBody>
                  <a:tcPr/>
                </a:tc>
                <a:tc>
                  <a:txBody>
                    <a:bodyPr/>
                    <a:lstStyle/>
                    <a:p>
                      <a:pPr algn="ctr"/>
                      <a:r>
                        <a:rPr lang="ru-RU" dirty="0" smtClean="0"/>
                        <a:t>Опрошено-60 человек</a:t>
                      </a:r>
                      <a:endParaRPr lang="ru-RU" dirty="0"/>
                    </a:p>
                  </a:txBody>
                  <a:tcPr/>
                </a:tc>
                <a:extLst>
                  <a:ext uri="{0D108BD9-81ED-4DB2-BD59-A6C34878D82A}">
                    <a16:rowId xmlns:a16="http://schemas.microsoft.com/office/drawing/2014/main" val="10001"/>
                  </a:ext>
                </a:extLst>
              </a:tr>
              <a:tr h="961256">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ru-RU" dirty="0" smtClean="0"/>
                        <a:t>Знают кто такой художник и могут назвать своего любимого живописца- </a:t>
                      </a:r>
                    </a:p>
                    <a:p>
                      <a:pPr marL="0" marR="0" indent="0" algn="ctr" defTabSz="914400" rtl="0" eaLnBrk="1" fontAlgn="auto" latinLnBrk="0" hangingPunct="1">
                        <a:lnSpc>
                          <a:spcPct val="100000"/>
                        </a:lnSpc>
                        <a:spcBef>
                          <a:spcPts val="0"/>
                        </a:spcBef>
                        <a:spcAft>
                          <a:spcPts val="0"/>
                        </a:spcAft>
                        <a:buClrTx/>
                        <a:buSzTx/>
                        <a:buFontTx/>
                        <a:buNone/>
                        <a:tabLst/>
                        <a:defRPr/>
                      </a:pPr>
                      <a:r>
                        <a:rPr lang="ru-RU" dirty="0" smtClean="0"/>
                        <a:t>9</a:t>
                      </a:r>
                      <a:r>
                        <a:rPr lang="ru-RU" baseline="0" dirty="0" smtClean="0"/>
                        <a:t> человек</a:t>
                      </a:r>
                      <a:endParaRPr lang="ru-RU" dirty="0" smtClean="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ru-RU" dirty="0" smtClean="0"/>
                        <a:t>Знают кто такой художник и могут назвать своего любимого живописца-</a:t>
                      </a:r>
                    </a:p>
                    <a:p>
                      <a:pPr algn="ctr"/>
                      <a:r>
                        <a:rPr lang="ru-RU" dirty="0" smtClean="0"/>
                        <a:t>18 человек</a:t>
                      </a:r>
                      <a:endParaRPr lang="ru-RU" dirty="0"/>
                    </a:p>
                  </a:txBody>
                  <a:tcPr/>
                </a:tc>
                <a:extLst>
                  <a:ext uri="{0D108BD9-81ED-4DB2-BD59-A6C34878D82A}">
                    <a16:rowId xmlns:a16="http://schemas.microsoft.com/office/drawing/2014/main" val="10002"/>
                  </a:ext>
                </a:extLst>
              </a:tr>
              <a:tr h="961256">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ru-RU" dirty="0" smtClean="0"/>
                        <a:t>Не</a:t>
                      </a:r>
                      <a:r>
                        <a:rPr lang="ru-RU" baseline="0" dirty="0" smtClean="0"/>
                        <a:t> з</a:t>
                      </a:r>
                      <a:r>
                        <a:rPr lang="ru-RU" dirty="0" smtClean="0"/>
                        <a:t>нают кто такой художник и не могут назвать своего любимого живописца-</a:t>
                      </a:r>
                    </a:p>
                    <a:p>
                      <a:pPr marL="0" marR="0" indent="0" algn="ctr" defTabSz="914400" rtl="0" eaLnBrk="1" fontAlgn="auto" latinLnBrk="0" hangingPunct="1">
                        <a:lnSpc>
                          <a:spcPct val="100000"/>
                        </a:lnSpc>
                        <a:spcBef>
                          <a:spcPts val="0"/>
                        </a:spcBef>
                        <a:spcAft>
                          <a:spcPts val="0"/>
                        </a:spcAft>
                        <a:buClrTx/>
                        <a:buSzTx/>
                        <a:buFontTx/>
                        <a:buNone/>
                        <a:tabLst/>
                        <a:defRPr/>
                      </a:pPr>
                      <a:r>
                        <a:rPr lang="ru-RU" dirty="0" smtClean="0"/>
                        <a:t>19 человек</a:t>
                      </a: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ru-RU" dirty="0" smtClean="0"/>
                        <a:t>Не</a:t>
                      </a:r>
                      <a:r>
                        <a:rPr lang="ru-RU" baseline="0" dirty="0" smtClean="0"/>
                        <a:t> з</a:t>
                      </a:r>
                      <a:r>
                        <a:rPr lang="ru-RU" dirty="0" smtClean="0"/>
                        <a:t>нают кто такой художник и не могут назвать своего любимого живописца-</a:t>
                      </a:r>
                    </a:p>
                    <a:p>
                      <a:pPr algn="ctr"/>
                      <a:r>
                        <a:rPr lang="ru-RU" dirty="0" smtClean="0"/>
                        <a:t>42 человек</a:t>
                      </a:r>
                      <a:endParaRPr lang="ru-RU" dirty="0"/>
                    </a:p>
                  </a:txBody>
                  <a:tcPr/>
                </a:tc>
                <a:extLst>
                  <a:ext uri="{0D108BD9-81ED-4DB2-BD59-A6C34878D82A}">
                    <a16:rowId xmlns:a16="http://schemas.microsoft.com/office/drawing/2014/main" val="10003"/>
                  </a:ext>
                </a:extLst>
              </a:tr>
            </a:tbl>
          </a:graphicData>
        </a:graphic>
      </p:graphicFrame>
    </p:spTree>
    <p:extLst>
      <p:ext uri="{BB962C8B-B14F-4D97-AF65-F5344CB8AC3E}">
        <p14:creationId xmlns:p14="http://schemas.microsoft.com/office/powerpoint/2010/main" val="236614021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8697144" cy="1143000"/>
          </a:xfrm>
        </p:spPr>
        <p:txBody>
          <a:bodyPr>
            <a:normAutofit/>
          </a:bodyPr>
          <a:lstStyle/>
          <a:p>
            <a:r>
              <a:rPr lang="ru-RU" sz="5400" b="1" dirty="0" smtClean="0">
                <a:latin typeface="Book Antiqua" pitchFamily="18" charset="0"/>
              </a:rPr>
              <a:t>Кто такой художник?</a:t>
            </a:r>
            <a:endParaRPr lang="ru-RU" sz="5400" b="1" dirty="0">
              <a:latin typeface="Book Antiqua" pitchFamily="18" charset="0"/>
            </a:endParaRPr>
          </a:p>
        </p:txBody>
      </p:sp>
      <p:sp>
        <p:nvSpPr>
          <p:cNvPr id="3" name="Объект 2"/>
          <p:cNvSpPr>
            <a:spLocks noGrp="1"/>
          </p:cNvSpPr>
          <p:nvPr>
            <p:ph idx="1"/>
          </p:nvPr>
        </p:nvSpPr>
        <p:spPr>
          <a:xfrm>
            <a:off x="0" y="908720"/>
            <a:ext cx="6228184" cy="5949280"/>
          </a:xfrm>
        </p:spPr>
        <p:txBody>
          <a:bodyPr/>
          <a:lstStyle/>
          <a:p>
            <a:pPr marL="0" indent="0">
              <a:buNone/>
            </a:pPr>
            <a:r>
              <a:rPr lang="ru-RU" b="1" dirty="0">
                <a:latin typeface="Book Antiqua" pitchFamily="18" charset="0"/>
              </a:rPr>
              <a:t>Художник</a:t>
            </a:r>
            <a:r>
              <a:rPr lang="ru-RU" dirty="0">
                <a:latin typeface="Book Antiqua" pitchFamily="18" charset="0"/>
              </a:rPr>
              <a:t> – это человек, который занимается изобразительным </a:t>
            </a:r>
            <a:r>
              <a:rPr lang="ru-RU" dirty="0" smtClean="0">
                <a:latin typeface="Book Antiqua" pitchFamily="18" charset="0"/>
              </a:rPr>
              <a:t>искусством и создаёт произведения искусства.</a:t>
            </a:r>
          </a:p>
          <a:p>
            <a:pPr marL="0" indent="0">
              <a:buNone/>
            </a:pPr>
            <a:r>
              <a:rPr lang="ru-RU" dirty="0" smtClean="0">
                <a:latin typeface="Book Antiqua" pitchFamily="18" charset="0"/>
              </a:rPr>
              <a:t>Для создания своих работ он использует холст, картон или бумагу, а так же материалы, которыми он будет писать свою картину: карандаши и различные виды красок.</a:t>
            </a:r>
          </a:p>
        </p:txBody>
      </p:sp>
      <p:pic>
        <p:nvPicPr>
          <p:cNvPr id="1026" name="Picture 2" descr="https://i.mycdn.me/i?r=AzEPZsRbOZEKgBhR0XGMT1RkUwBhvOzkfsTRqV8pn7ebtKaKTM5SRkZCeTgDn6uOyic"/>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rot="5400000">
            <a:off x="5274833" y="2078095"/>
            <a:ext cx="4618353" cy="285566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6078963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243408"/>
            <a:ext cx="9144000" cy="1143000"/>
          </a:xfrm>
        </p:spPr>
        <p:txBody>
          <a:bodyPr>
            <a:normAutofit/>
          </a:bodyPr>
          <a:lstStyle/>
          <a:p>
            <a:r>
              <a:rPr lang="ru-RU" sz="4000" b="1" dirty="0" smtClean="0">
                <a:latin typeface="Book Antiqua" pitchFamily="18" charset="0"/>
              </a:rPr>
              <a:t>История появления художников.</a:t>
            </a:r>
            <a:endParaRPr lang="ru-RU" sz="4000" b="1" dirty="0">
              <a:latin typeface="Book Antiqua" pitchFamily="18" charset="0"/>
            </a:endParaRPr>
          </a:p>
        </p:txBody>
      </p:sp>
      <p:sp>
        <p:nvSpPr>
          <p:cNvPr id="3" name="Объект 2"/>
          <p:cNvSpPr>
            <a:spLocks noGrp="1"/>
          </p:cNvSpPr>
          <p:nvPr>
            <p:ph idx="1"/>
          </p:nvPr>
        </p:nvSpPr>
        <p:spPr>
          <a:xfrm>
            <a:off x="0" y="548680"/>
            <a:ext cx="9144000" cy="4680520"/>
          </a:xfrm>
        </p:spPr>
        <p:txBody>
          <a:bodyPr>
            <a:noAutofit/>
          </a:bodyPr>
          <a:lstStyle/>
          <a:p>
            <a:pPr marL="0" indent="0">
              <a:buNone/>
            </a:pPr>
            <a:r>
              <a:rPr lang="ru-RU" sz="2800" dirty="0" smtClean="0">
                <a:latin typeface="Book Antiqua" pitchFamily="18" charset="0"/>
              </a:rPr>
              <a:t>Искусство живописи </a:t>
            </a:r>
            <a:r>
              <a:rPr lang="ru-RU" sz="2800" dirty="0">
                <a:latin typeface="Book Antiqua" pitchFamily="18" charset="0"/>
              </a:rPr>
              <a:t>родилось практически с появлением человечества. </a:t>
            </a:r>
            <a:r>
              <a:rPr lang="ru-RU" sz="2800" dirty="0" smtClean="0">
                <a:latin typeface="Book Antiqua" pitchFamily="18" charset="0"/>
              </a:rPr>
              <a:t>Ещё древние люди начали изображать окружающий нас мир. </a:t>
            </a:r>
            <a:r>
              <a:rPr lang="ru-RU" sz="2800" dirty="0">
                <a:latin typeface="Book Antiqua" pitchFamily="18" charset="0"/>
              </a:rPr>
              <a:t>Они рисовали всё, что видели: животных, природу, охотничьи сцены. Для рисования они использовали что-то похожее на краски, сделанные из натуральных материалов. Это были земляные краски, древесный уголь, чёрная сажа. Кисточки делали из волос животных, либо просто рисовали пальцами.</a:t>
            </a:r>
          </a:p>
        </p:txBody>
      </p:sp>
      <p:pic>
        <p:nvPicPr>
          <p:cNvPr id="1026" name="Picture 2" descr="https://kpravda.ru/wp-content/uploads/2021/10/perv.jpg"/>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1907704" y="4509120"/>
            <a:ext cx="7236296" cy="234888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3807682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5877" y="-315416"/>
            <a:ext cx="9144000" cy="1340768"/>
          </a:xfrm>
        </p:spPr>
        <p:txBody>
          <a:bodyPr>
            <a:normAutofit fontScale="90000"/>
          </a:bodyPr>
          <a:lstStyle/>
          <a:p>
            <a:r>
              <a:rPr lang="ru-RU" b="1" dirty="0">
                <a:latin typeface="Book Antiqua" pitchFamily="18" charset="0"/>
              </a:rPr>
              <a:t>История появления художников.</a:t>
            </a:r>
            <a:endParaRPr lang="ru-RU" dirty="0"/>
          </a:p>
        </p:txBody>
      </p:sp>
      <p:sp>
        <p:nvSpPr>
          <p:cNvPr id="3" name="Объект 2"/>
          <p:cNvSpPr>
            <a:spLocks noGrp="1"/>
          </p:cNvSpPr>
          <p:nvPr>
            <p:ph idx="1"/>
          </p:nvPr>
        </p:nvSpPr>
        <p:spPr>
          <a:xfrm>
            <a:off x="0" y="620688"/>
            <a:ext cx="5724128" cy="6237312"/>
          </a:xfrm>
        </p:spPr>
        <p:txBody>
          <a:bodyPr>
            <a:normAutofit/>
          </a:bodyPr>
          <a:lstStyle/>
          <a:p>
            <a:pPr marL="0" indent="0">
              <a:buNone/>
            </a:pPr>
            <a:r>
              <a:rPr lang="ru-RU" sz="2800" dirty="0" smtClean="0">
                <a:latin typeface="Book Antiqua" pitchFamily="18" charset="0"/>
              </a:rPr>
              <a:t>Спустя </a:t>
            </a:r>
            <a:r>
              <a:rPr lang="ru-RU" sz="2800" dirty="0">
                <a:latin typeface="Book Antiqua" pitchFamily="18" charset="0"/>
              </a:rPr>
              <a:t>в</a:t>
            </a:r>
            <a:r>
              <a:rPr lang="ru-RU" sz="2800" dirty="0" smtClean="0">
                <a:latin typeface="Book Antiqua" pitchFamily="18" charset="0"/>
              </a:rPr>
              <a:t>ремя у художников Древнего мира появилось желание рисовать на полотне окружающий мир таким же, как видит его человек. Благодаря этому искусство живописи стало отдельной наукой, люди, мечтающие стать художниками начали подробно изучать основы: как изобразить тень, свет, объёмные фигуры на плоском листе бумаги. Именно так и зародились первые художники и живопись.</a:t>
            </a:r>
            <a:endParaRPr lang="ru-RU" sz="2800" dirty="0">
              <a:latin typeface="Book Antiqua" pitchFamily="18" charset="0"/>
            </a:endParaRPr>
          </a:p>
        </p:txBody>
      </p:sp>
      <p:pic>
        <p:nvPicPr>
          <p:cNvPr id="2050" name="Picture 2" descr="https://allpainters.ru/wp-content/uploads/paintings/a-roman-artist-1874.jpg"/>
          <p:cNvPicPr>
            <a:picLocks noChangeAspect="1" noChangeArrowheads="1"/>
          </p:cNvPicPr>
          <p:nvPr/>
        </p:nvPicPr>
        <p:blipFill rotWithShape="1">
          <a:blip r:embed="rId2" cstate="screen">
            <a:extLst>
              <a:ext uri="{28A0092B-C50C-407E-A947-70E740481C1C}">
                <a14:useLocalDpi xmlns:a14="http://schemas.microsoft.com/office/drawing/2010/main"/>
              </a:ext>
            </a:extLst>
          </a:blip>
          <a:srcRect/>
          <a:stretch/>
        </p:blipFill>
        <p:spPr bwMode="auto">
          <a:xfrm>
            <a:off x="5580111" y="1052736"/>
            <a:ext cx="3463099" cy="525658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0560367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4000" cy="1143000"/>
          </a:xfrm>
        </p:spPr>
        <p:txBody>
          <a:bodyPr>
            <a:normAutofit/>
          </a:bodyPr>
          <a:lstStyle/>
          <a:p>
            <a:r>
              <a:rPr lang="ru-RU" sz="4800" b="1" dirty="0" smtClean="0">
                <a:latin typeface="Book Antiqua" pitchFamily="18" charset="0"/>
              </a:rPr>
              <a:t>Мой любимый художник.</a:t>
            </a:r>
            <a:endParaRPr lang="ru-RU" sz="4800" b="1" dirty="0">
              <a:latin typeface="Book Antiqua" pitchFamily="18" charset="0"/>
            </a:endParaRPr>
          </a:p>
        </p:txBody>
      </p:sp>
      <p:sp>
        <p:nvSpPr>
          <p:cNvPr id="3" name="Объект 2"/>
          <p:cNvSpPr>
            <a:spLocks noGrp="1"/>
          </p:cNvSpPr>
          <p:nvPr>
            <p:ph idx="1"/>
          </p:nvPr>
        </p:nvSpPr>
        <p:spPr>
          <a:xfrm>
            <a:off x="0" y="980728"/>
            <a:ext cx="5508104" cy="5877272"/>
          </a:xfrm>
        </p:spPr>
        <p:txBody>
          <a:bodyPr>
            <a:noAutofit/>
          </a:bodyPr>
          <a:lstStyle/>
          <a:p>
            <a:pPr marL="0" indent="0">
              <a:buNone/>
            </a:pPr>
            <a:r>
              <a:rPr lang="ru-RU" sz="3600" dirty="0" smtClean="0">
                <a:latin typeface="Book Antiqua" pitchFamily="18" charset="0"/>
              </a:rPr>
              <a:t>Мой любимый художник – </a:t>
            </a:r>
            <a:r>
              <a:rPr lang="ru-RU" sz="3600" b="1" dirty="0" smtClean="0">
                <a:latin typeface="Book Antiqua" pitchFamily="18" charset="0"/>
              </a:rPr>
              <a:t>Виктор Михайлович Васнецов</a:t>
            </a:r>
            <a:r>
              <a:rPr lang="ru-RU" sz="3600" dirty="0" smtClean="0">
                <a:latin typeface="Book Antiqua" pitchFamily="18" charset="0"/>
              </a:rPr>
              <a:t>. В. М. Васнецов – русский художник- живописец. Виктор Михайлович писал картины так, что казалось будто они живые.</a:t>
            </a:r>
            <a:endParaRPr lang="ru-RU" sz="3600" dirty="0">
              <a:latin typeface="Book Antiqua" pitchFamily="18" charset="0"/>
            </a:endParaRPr>
          </a:p>
        </p:txBody>
      </p:sp>
      <p:pic>
        <p:nvPicPr>
          <p:cNvPr id="3074" name="Picture 2" descr="https://i.ytimg.com/vi/f-5sYZWvEao/maxresdefault.jpg"/>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5364088" y="1340768"/>
            <a:ext cx="3779912" cy="468052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1267793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4000" cy="620688"/>
          </a:xfrm>
        </p:spPr>
        <p:txBody>
          <a:bodyPr>
            <a:normAutofit fontScale="90000"/>
          </a:bodyPr>
          <a:lstStyle/>
          <a:p>
            <a:r>
              <a:rPr lang="ru-RU" b="1" dirty="0" smtClean="0">
                <a:latin typeface="Book Antiqua" pitchFamily="18" charset="0"/>
              </a:rPr>
              <a:t>Мой любимый художник.</a:t>
            </a:r>
            <a:endParaRPr lang="ru-RU" b="1" dirty="0">
              <a:latin typeface="Book Antiqua" pitchFamily="18" charset="0"/>
            </a:endParaRPr>
          </a:p>
        </p:txBody>
      </p:sp>
      <p:sp>
        <p:nvSpPr>
          <p:cNvPr id="3" name="Объект 2"/>
          <p:cNvSpPr>
            <a:spLocks noGrp="1"/>
          </p:cNvSpPr>
          <p:nvPr>
            <p:ph idx="1"/>
          </p:nvPr>
        </p:nvSpPr>
        <p:spPr>
          <a:xfrm>
            <a:off x="-14033" y="476672"/>
            <a:ext cx="5810169" cy="6381328"/>
          </a:xfrm>
        </p:spPr>
        <p:txBody>
          <a:bodyPr>
            <a:noAutofit/>
          </a:bodyPr>
          <a:lstStyle/>
          <a:p>
            <a:pPr marL="0" indent="0">
              <a:buNone/>
            </a:pPr>
            <a:r>
              <a:rPr lang="ru-RU" sz="2800" dirty="0">
                <a:latin typeface="Book Antiqua" pitchFamily="18" charset="0"/>
              </a:rPr>
              <a:t>Виктор Васнецов родился в </a:t>
            </a:r>
            <a:r>
              <a:rPr lang="ru-RU" sz="2800" dirty="0" smtClean="0">
                <a:latin typeface="Book Antiqua" pitchFamily="18" charset="0"/>
              </a:rPr>
              <a:t>1848 г. </a:t>
            </a:r>
            <a:r>
              <a:rPr lang="ru-RU" sz="2800" dirty="0">
                <a:latin typeface="Book Antiqua" pitchFamily="18" charset="0"/>
              </a:rPr>
              <a:t>в </a:t>
            </a:r>
            <a:r>
              <a:rPr lang="ru-RU" sz="2800" dirty="0" err="1">
                <a:latin typeface="Book Antiqua" pitchFamily="18" charset="0"/>
              </a:rPr>
              <a:t>ceмьe</a:t>
            </a:r>
            <a:r>
              <a:rPr lang="ru-RU" sz="2800" dirty="0">
                <a:latin typeface="Book Antiqua" pitchFamily="18" charset="0"/>
              </a:rPr>
              <a:t> священника в Вятской губернии. Его дед был довольно известным иконописцем. Мальчик с детства </a:t>
            </a:r>
            <a:r>
              <a:rPr lang="ru-RU" sz="2800" dirty="0" smtClean="0">
                <a:latin typeface="Book Antiqua" pitchFamily="18" charset="0"/>
              </a:rPr>
              <a:t>любил рисование, а так же слушать народные сказки и песни. Они и зародили в нём любовь к русскому народному творчеству. </a:t>
            </a:r>
          </a:p>
          <a:p>
            <a:pPr marL="0" indent="0">
              <a:buNone/>
            </a:pPr>
            <a:r>
              <a:rPr lang="ru-RU" sz="2800" dirty="0" smtClean="0">
                <a:latin typeface="Book Antiqua" pitchFamily="18" charset="0"/>
              </a:rPr>
              <a:t>В 19 лет ему удалось поступить в Академию Художеств в </a:t>
            </a:r>
            <a:r>
              <a:rPr lang="ru-RU" sz="2800" dirty="0" err="1" smtClean="0">
                <a:latin typeface="Book Antiqua" pitchFamily="18" charset="0"/>
              </a:rPr>
              <a:t>г.Санкт</a:t>
            </a:r>
            <a:r>
              <a:rPr lang="ru-RU" sz="2800" dirty="0" smtClean="0">
                <a:latin typeface="Book Antiqua" pitchFamily="18" charset="0"/>
              </a:rPr>
              <a:t>-Петербург. Там он много работал и рисовал иллюстрации для азбуки. </a:t>
            </a:r>
          </a:p>
        </p:txBody>
      </p:sp>
      <p:pic>
        <p:nvPicPr>
          <p:cNvPr id="3074" name="Picture 2" descr="https://urok.1sept.ru/articles/513129/img2.jp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0" y="-15941152"/>
            <a:ext cx="10024110" cy="12817424"/>
          </a:xfrm>
          <a:prstGeom prst="rect">
            <a:avLst/>
          </a:prstGeom>
          <a:noFill/>
          <a:extLst>
            <a:ext uri="{909E8E84-426E-40DD-AFC4-6F175D3DCCD1}">
              <a14:hiddenFill xmlns:a14="http://schemas.microsoft.com/office/drawing/2010/main">
                <a:solidFill>
                  <a:srgbClr val="FFFFFF"/>
                </a:solidFill>
              </a14:hiddenFill>
            </a:ext>
          </a:extLst>
        </p:spPr>
      </p:pic>
      <p:pic>
        <p:nvPicPr>
          <p:cNvPr id="3076" name="Picture 4" descr="https://urok.1sept.ru/articles/513129/img2.jp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5724128" y="980728"/>
            <a:ext cx="3312368" cy="532859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6451704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4000" cy="908720"/>
          </a:xfrm>
        </p:spPr>
        <p:txBody>
          <a:bodyPr/>
          <a:lstStyle/>
          <a:p>
            <a:r>
              <a:rPr lang="ru-RU" b="1" dirty="0">
                <a:latin typeface="Book Antiqua" pitchFamily="18" charset="0"/>
              </a:rPr>
              <a:t>Мой любимый художник.</a:t>
            </a:r>
            <a:endParaRPr lang="ru-RU" dirty="0"/>
          </a:p>
        </p:txBody>
      </p:sp>
      <p:sp>
        <p:nvSpPr>
          <p:cNvPr id="3" name="Объект 2"/>
          <p:cNvSpPr>
            <a:spLocks noGrp="1"/>
          </p:cNvSpPr>
          <p:nvPr>
            <p:ph idx="1"/>
          </p:nvPr>
        </p:nvSpPr>
        <p:spPr>
          <a:xfrm>
            <a:off x="0" y="764704"/>
            <a:ext cx="5652120" cy="6093296"/>
          </a:xfrm>
        </p:spPr>
        <p:txBody>
          <a:bodyPr>
            <a:normAutofit fontScale="77500" lnSpcReduction="20000"/>
          </a:bodyPr>
          <a:lstStyle/>
          <a:p>
            <a:pPr marL="0" indent="0">
              <a:buNone/>
            </a:pPr>
            <a:r>
              <a:rPr lang="ru-RU" dirty="0">
                <a:latin typeface="Book Antiqua" pitchFamily="18" charset="0"/>
              </a:rPr>
              <a:t>В 1876 году он посетил выставку в Париже, где увидел картину о сказочных рыцарях и тут же вспомнил о своей давней мечте-написать картину о русских богатырях.</a:t>
            </a:r>
          </a:p>
          <a:p>
            <a:pPr marL="0" indent="0">
              <a:buNone/>
            </a:pPr>
            <a:r>
              <a:rPr lang="ru-RU" dirty="0">
                <a:latin typeface="Book Antiqua" pitchFamily="18" charset="0"/>
              </a:rPr>
              <a:t>Летом 1881г. Виктор Михайлович начал работу над одной из своих известнейших картин «Богатыри». Она была закончена в 1898г.</a:t>
            </a:r>
          </a:p>
          <a:p>
            <a:pPr marL="0" indent="0">
              <a:buNone/>
            </a:pPr>
            <a:r>
              <a:rPr lang="ru-RU" dirty="0">
                <a:latin typeface="Book Antiqua" pitchFamily="18" charset="0"/>
              </a:rPr>
              <a:t>В 1899 г. Васнецов открывает в Москве свою первую выставку, главная картина на ней- «Богатыри».</a:t>
            </a:r>
          </a:p>
          <a:p>
            <a:pPr marL="0" indent="0">
              <a:buNone/>
            </a:pPr>
            <a:r>
              <a:rPr lang="ru-RU" dirty="0">
                <a:latin typeface="Book Antiqua" pitchFamily="18" charset="0"/>
              </a:rPr>
              <a:t>Умер В. М. Васнецов в 1926 году в своей московской мастерской. До конца жизни он не выпускал из своих рук кисть.</a:t>
            </a:r>
          </a:p>
          <a:p>
            <a:endParaRPr lang="ru-RU" dirty="0"/>
          </a:p>
        </p:txBody>
      </p:sp>
      <p:pic>
        <p:nvPicPr>
          <p:cNvPr id="4098" name="Picture 2" descr="https://static.tildacdn.com/tild3038-3032-4031-a531-333738663861/____.jpg"/>
          <p:cNvPicPr>
            <a:picLocks noChangeAspect="1" noChangeArrowheads="1"/>
          </p:cNvPicPr>
          <p:nvPr/>
        </p:nvPicPr>
        <p:blipFill rotWithShape="1">
          <a:blip r:embed="rId2" cstate="screen">
            <a:extLst>
              <a:ext uri="{28A0092B-C50C-407E-A947-70E740481C1C}">
                <a14:useLocalDpi xmlns:a14="http://schemas.microsoft.com/office/drawing/2010/main"/>
              </a:ext>
            </a:extLst>
          </a:blip>
          <a:srcRect/>
          <a:stretch/>
        </p:blipFill>
        <p:spPr bwMode="auto">
          <a:xfrm>
            <a:off x="5508104" y="1052736"/>
            <a:ext cx="3491880" cy="511256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40991265"/>
      </p:ext>
    </p:extLst>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743</TotalTime>
  <Words>703</Words>
  <Application>Microsoft Office PowerPoint</Application>
  <PresentationFormat>Экран (4:3)</PresentationFormat>
  <Paragraphs>66</Paragraphs>
  <Slides>20</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20</vt:i4>
      </vt:variant>
    </vt:vector>
  </HeadingPairs>
  <TitlesOfParts>
    <vt:vector size="24" baseType="lpstr">
      <vt:lpstr>Arial</vt:lpstr>
      <vt:lpstr>Book Antiqua</vt:lpstr>
      <vt:lpstr>Calibri</vt:lpstr>
      <vt:lpstr>Тема Office</vt:lpstr>
      <vt:lpstr>Муниципальное Бюджетное Общеобразовательное учреждение «средняя школа» №5  </vt:lpstr>
      <vt:lpstr>Цели и задачи проекта.</vt:lpstr>
      <vt:lpstr>Участники анкетирования.</vt:lpstr>
      <vt:lpstr>Кто такой художник?</vt:lpstr>
      <vt:lpstr>История появления художников.</vt:lpstr>
      <vt:lpstr>История появления художников.</vt:lpstr>
      <vt:lpstr>Мой любимый художник.</vt:lpstr>
      <vt:lpstr>Мой любимый художник.</vt:lpstr>
      <vt:lpstr>Мой любимый художник.</vt:lpstr>
      <vt:lpstr>Известные картины В.М.Васнецова.</vt:lpstr>
      <vt:lpstr>Картина «Снегурочка».</vt:lpstr>
      <vt:lpstr>Презентация PowerPoint</vt:lpstr>
      <vt:lpstr>Картинная галерея. «Картины известных русских художников».</vt:lpstr>
      <vt:lpstr>Картинная галерея. «Картины известных русских художников».</vt:lpstr>
      <vt:lpstr>Картинная галерея. «Картины известных русских художников».</vt:lpstr>
      <vt:lpstr>Картинная галерея. «Картины известных русских художников».</vt:lpstr>
      <vt:lpstr>Картинная галерея. «Картины известных русских художников».</vt:lpstr>
      <vt:lpstr>Мои картины.</vt:lpstr>
      <vt:lpstr>Презентация PowerPoint</vt:lpstr>
      <vt:lpstr>Спасибо за внимание!!!</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Соня</dc:creator>
  <cp:lastModifiedBy>108</cp:lastModifiedBy>
  <cp:revision>44</cp:revision>
  <dcterms:created xsi:type="dcterms:W3CDTF">2022-04-16T15:14:31Z</dcterms:created>
  <dcterms:modified xsi:type="dcterms:W3CDTF">2022-10-21T08:05:00Z</dcterms:modified>
</cp:coreProperties>
</file>