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7" r:id="rId5"/>
    <p:sldId id="261" r:id="rId6"/>
    <p:sldId id="271" r:id="rId7"/>
    <p:sldId id="268" r:id="rId8"/>
    <p:sldId id="264" r:id="rId9"/>
    <p:sldId id="270" r:id="rId10"/>
    <p:sldId id="262" r:id="rId11"/>
    <p:sldId id="263" r:id="rId12"/>
    <p:sldId id="269" r:id="rId13"/>
    <p:sldId id="266" r:id="rId14"/>
    <p:sldId id="265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ail.yandex.ru/re.jsx?h=a,NneE3pM3Rkmjm_zLufHVDw&amp;l=aHR0cDovL3d3dy5saWdhaW50ZXJuZXQucnUv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Шаблоны презентаций\дыхание весны -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93" y="6504"/>
            <a:ext cx="9159593" cy="685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556792"/>
            <a:ext cx="7704856" cy="1470025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38100">
                  <a:solidFill>
                    <a:srgbClr val="008000"/>
                  </a:solidFill>
                </a:ln>
                <a:solidFill>
                  <a:srgbClr val="00CCFF"/>
                </a:solidFill>
                <a:latin typeface="Impact" pitchFamily="34" charset="0"/>
              </a:rPr>
              <a:t>Родительское</a:t>
            </a:r>
            <a:br>
              <a:rPr lang="ru-RU" sz="6000" b="1" dirty="0" smtClean="0">
                <a:ln w="38100">
                  <a:solidFill>
                    <a:srgbClr val="008000"/>
                  </a:solidFill>
                </a:ln>
                <a:solidFill>
                  <a:srgbClr val="00CCFF"/>
                </a:solidFill>
                <a:latin typeface="Impact" pitchFamily="34" charset="0"/>
              </a:rPr>
            </a:br>
            <a:r>
              <a:rPr lang="ru-RU" sz="6000" b="1" dirty="0">
                <a:ln w="38100">
                  <a:solidFill>
                    <a:srgbClr val="008000"/>
                  </a:solidFill>
                </a:ln>
                <a:solidFill>
                  <a:srgbClr val="00CCFF"/>
                </a:solidFill>
                <a:latin typeface="Impact" pitchFamily="34" charset="0"/>
              </a:rPr>
              <a:t/>
            </a:r>
            <a:br>
              <a:rPr lang="ru-RU" sz="6000" b="1" dirty="0">
                <a:ln w="38100">
                  <a:solidFill>
                    <a:srgbClr val="008000"/>
                  </a:solidFill>
                </a:ln>
                <a:solidFill>
                  <a:srgbClr val="00CCFF"/>
                </a:solidFill>
                <a:latin typeface="Impact" pitchFamily="34" charset="0"/>
              </a:rPr>
            </a:br>
            <a:r>
              <a:rPr lang="ru-RU" sz="6000" b="1" dirty="0" smtClean="0">
                <a:ln w="38100">
                  <a:solidFill>
                    <a:srgbClr val="008000"/>
                  </a:solidFill>
                </a:ln>
                <a:solidFill>
                  <a:srgbClr val="00CCFF"/>
                </a:solidFill>
                <a:latin typeface="Impact" pitchFamily="34" charset="0"/>
              </a:rPr>
              <a:t> собрание №3</a:t>
            </a:r>
            <a:endParaRPr lang="ru-RU" sz="6000" b="1" dirty="0">
              <a:ln w="38100">
                <a:solidFill>
                  <a:srgbClr val="008000"/>
                </a:solidFill>
              </a:ln>
              <a:solidFill>
                <a:srgbClr val="00CCFF"/>
              </a:solidFill>
              <a:latin typeface="Impac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365104"/>
            <a:ext cx="5904656" cy="838944"/>
          </a:xfrm>
        </p:spPr>
        <p:txBody>
          <a:bodyPr/>
          <a:lstStyle/>
          <a:p>
            <a:r>
              <a:rPr lang="ru-RU" sz="4400" b="1" dirty="0" smtClean="0">
                <a:ln w="12700">
                  <a:solidFill>
                    <a:srgbClr val="00CCFF"/>
                  </a:solidFill>
                </a:ln>
                <a:solidFill>
                  <a:srgbClr val="008000"/>
                </a:solidFill>
                <a:latin typeface="Monotype Corsiva" pitchFamily="66" charset="0"/>
              </a:rPr>
              <a:t>17 марта 2021 г.</a:t>
            </a:r>
            <a:endParaRPr lang="ru-RU" dirty="0">
              <a:ln w="12700">
                <a:solidFill>
                  <a:schemeClr val="tx1"/>
                </a:solidFill>
              </a:ln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59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истратор\Desktop\Шаблоны презентаций\Дыхание весны\сирен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37"/>
            <a:ext cx="9144000" cy="684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31387"/>
              </p:ext>
            </p:extLst>
          </p:nvPr>
        </p:nvGraphicFramePr>
        <p:xfrm>
          <a:off x="899592" y="404664"/>
          <a:ext cx="7787208" cy="5760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51105">
                  <a:extLst>
                    <a:ext uri="{9D8B030D-6E8A-4147-A177-3AD203B41FA5}">
                      <a16:colId xmlns:a16="http://schemas.microsoft.com/office/drawing/2014/main" val="801477014"/>
                    </a:ext>
                  </a:extLst>
                </a:gridCol>
                <a:gridCol w="436103">
                  <a:extLst>
                    <a:ext uri="{9D8B030D-6E8A-4147-A177-3AD203B41FA5}">
                      <a16:colId xmlns:a16="http://schemas.microsoft.com/office/drawing/2014/main" val="3685261565"/>
                    </a:ext>
                  </a:extLst>
                </a:gridCol>
              </a:tblGrid>
              <a:tr h="5760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Гроза в лесу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       </a:t>
                      </a:r>
                      <a:r>
                        <a:rPr lang="ru-RU" sz="2000" dirty="0">
                          <a:effectLst/>
                        </a:rPr>
                        <a:t>Когда я был маленький, меня послали в лес за  грибами. Я дошёл до леса, набрал грибов и хотел идти домой. Вдруг стало темно, пошёл дождь и загремело. Я испугался и сел под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большой дуб. Блеснула молния, такая светлая, что моим глазам стало больно, и я зажмурился. Над моей головой что-то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затрещало и загремело; потом что-то ударило меня в голову. Я упал и лежал до тех пор, пока перестал дождь.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       Когда я очнулся, по всему лесу капало с деревьев, пели птицы, и играло солнышко.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                                                                                      </a:t>
                      </a:r>
                      <a:r>
                        <a:rPr lang="ru-RU" sz="1400" dirty="0">
                          <a:effectLst/>
                        </a:rPr>
                        <a:t>(Л. Толстой)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11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22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32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41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50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60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69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79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83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71829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706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Desktop\Шаблоны презентаций\Дыхание весны\вишн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646673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>Критерии </a:t>
            </a:r>
            <a:r>
              <a:rPr lang="ru-RU" sz="3200" b="1" i="1" dirty="0"/>
              <a:t>оценок по литературному чтению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2200" dirty="0"/>
              <a:t>Контрольная проверка навыка чтения проводится </a:t>
            </a:r>
            <a:r>
              <a:rPr lang="ru-RU" sz="2200" dirty="0" smtClean="0"/>
              <a:t>каждую четверть у </a:t>
            </a:r>
            <a:r>
              <a:rPr lang="ru-RU" sz="2200" dirty="0"/>
              <a:t>каждого учащегося, </a:t>
            </a:r>
            <a:r>
              <a:rPr lang="ru-RU" sz="2200" dirty="0" smtClean="0"/>
              <a:t>оценка </a:t>
            </a:r>
            <a:r>
              <a:rPr lang="ru-RU" sz="2200" dirty="0"/>
              <a:t>выставляется в классный журнал по следующим критериям:</a:t>
            </a:r>
            <a:br>
              <a:rPr lang="ru-RU" sz="2200" dirty="0"/>
            </a:br>
            <a:r>
              <a:rPr lang="ru-RU" sz="3100" b="1" dirty="0">
                <a:solidFill>
                  <a:srgbClr val="C00000"/>
                </a:solidFill>
              </a:rPr>
              <a:t>- беглость, правильность, осознанность, выразительность</a:t>
            </a:r>
            <a:br>
              <a:rPr lang="ru-RU" sz="3100" b="1" dirty="0">
                <a:solidFill>
                  <a:srgbClr val="C00000"/>
                </a:solidFill>
              </a:rPr>
            </a:br>
            <a:r>
              <a:rPr lang="ru-RU" sz="2200" b="1" i="1" dirty="0"/>
              <a:t>Оценка «5»</a:t>
            </a:r>
            <a:r>
              <a:rPr lang="ru-RU" sz="2200" dirty="0"/>
              <a:t> - ставится, если выполнены все 4 требования.</a:t>
            </a:r>
            <a:br>
              <a:rPr lang="ru-RU" sz="2200" dirty="0"/>
            </a:br>
            <a:r>
              <a:rPr lang="ru-RU" sz="2200" b="1" i="1" dirty="0"/>
              <a:t>Оценка «4»</a:t>
            </a:r>
            <a:r>
              <a:rPr lang="ru-RU" sz="2200" dirty="0"/>
              <a:t> - ставится, если выполняется норма чтения по беглости (в каждом классе и в каждой четверти разная), но не выполнено одно из остальных требований.</a:t>
            </a:r>
            <a:br>
              <a:rPr lang="ru-RU" sz="2200" dirty="0"/>
            </a:br>
            <a:r>
              <a:rPr lang="ru-RU" sz="2200" b="1" i="1" dirty="0"/>
              <a:t>Оценка «3»</a:t>
            </a:r>
            <a:r>
              <a:rPr lang="ru-RU" sz="2200" dirty="0"/>
              <a:t> - ставится, если выполняется норма по беглости, но не выполнено два других требования.</a:t>
            </a:r>
            <a:br>
              <a:rPr lang="ru-RU" sz="2200" dirty="0"/>
            </a:br>
            <a:r>
              <a:rPr lang="ru-RU" sz="2200" b="1" i="1" dirty="0"/>
              <a:t>Оценка «2»</a:t>
            </a:r>
            <a:r>
              <a:rPr lang="ru-RU" sz="2200" dirty="0"/>
              <a:t> - ставится, если выполняется норма беглости, но не выполнены остальные три требования или не выполнена норма беглости, а остальные требования выдержаны.</a:t>
            </a:r>
            <a:br>
              <a:rPr lang="ru-RU" sz="2200" dirty="0"/>
            </a:br>
            <a:r>
              <a:rPr lang="ru-RU" sz="2200" dirty="0"/>
              <a:t>В индивидуальном порядке, когда учащийся прочитал правильно, выразительно, понял прочитанное, но не уложился в норму по беглости на небольшое количество слов, ставится положительная отметка.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1355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44" y="260648"/>
            <a:ext cx="9133656" cy="669674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 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Контрольная </a:t>
            </a:r>
            <a:r>
              <a:rPr lang="ru-RU" sz="2400" b="1" dirty="0">
                <a:solidFill>
                  <a:srgbClr val="C00000"/>
                </a:solidFill>
              </a:rPr>
              <a:t>работа по математике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«5» – нет ошибок;</a:t>
            </a:r>
            <a:br>
              <a:rPr lang="ru-RU" sz="2400" b="1" dirty="0"/>
            </a:br>
            <a:r>
              <a:rPr lang="ru-RU" sz="2400" b="1" dirty="0"/>
              <a:t>«4» – 1 – 2 ошибки, но не в задаче;</a:t>
            </a:r>
            <a:br>
              <a:rPr lang="ru-RU" sz="2400" b="1" dirty="0"/>
            </a:br>
            <a:r>
              <a:rPr lang="ru-RU" sz="2400" b="1" dirty="0"/>
              <a:t>«3» – 2 – 3 ошибки, 3 – 4 негрубые ошибки, но ход решения задачи верен;</a:t>
            </a:r>
            <a:br>
              <a:rPr lang="ru-RU" sz="2400" b="1" dirty="0"/>
            </a:br>
            <a:r>
              <a:rPr lang="ru-RU" sz="2400" b="1" dirty="0"/>
              <a:t>«2» – не решена задача или более 4 грубых ошибок</a:t>
            </a:r>
            <a:r>
              <a:rPr lang="ru-RU" sz="2400" b="1" dirty="0" smtClean="0"/>
              <a:t>.</a:t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dirty="0">
                <a:solidFill>
                  <a:srgbClr val="C00000"/>
                </a:solidFill>
              </a:rPr>
              <a:t>Грубые ошибки</a:t>
            </a:r>
            <a:r>
              <a:rPr lang="ru-RU" sz="2400" b="1" dirty="0">
                <a:solidFill>
                  <a:srgbClr val="C00000"/>
                </a:solidFill>
              </a:rPr>
              <a:t>: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/>
              <a:t>Вычислительные ошибки в выражениях и задачах.</a:t>
            </a:r>
            <a:br>
              <a:rPr lang="ru-RU" sz="2400" dirty="0"/>
            </a:br>
            <a:r>
              <a:rPr lang="ru-RU" sz="2400" dirty="0"/>
              <a:t>Ошибки на незнание порядка выполнения арифметических действий.</a:t>
            </a:r>
            <a:br>
              <a:rPr lang="ru-RU" sz="2400" dirty="0"/>
            </a:br>
            <a:r>
              <a:rPr lang="ru-RU" sz="2400" dirty="0"/>
              <a:t>Неправильное решение задачи (пропуск действия, неправильный выбор действий, лишние действия).</a:t>
            </a:r>
            <a:br>
              <a:rPr lang="ru-RU" sz="2400" dirty="0"/>
            </a:br>
            <a:r>
              <a:rPr lang="ru-RU" sz="2400" dirty="0"/>
              <a:t>Не решенная до конца задача или выражение.</a:t>
            </a:r>
            <a:br>
              <a:rPr lang="ru-RU" sz="2400" dirty="0"/>
            </a:br>
            <a:r>
              <a:rPr lang="ru-RU" sz="2400" dirty="0"/>
              <a:t>Невыполненное задание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C00000"/>
                </a:solidFill>
              </a:rPr>
              <a:t>Негрубые ошибки</a:t>
            </a:r>
            <a:r>
              <a:rPr lang="ru-RU" sz="2400" b="1" dirty="0">
                <a:solidFill>
                  <a:srgbClr val="C00000"/>
                </a:solidFill>
              </a:rPr>
              <a:t>: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/>
              <a:t>Нерациональный прием вычислений.</a:t>
            </a:r>
            <a:br>
              <a:rPr lang="ru-RU" sz="2400" dirty="0"/>
            </a:br>
            <a:r>
              <a:rPr lang="ru-RU" sz="2400" dirty="0"/>
              <a:t>Неправильная постановка вопроса к действию при решении задачи.</a:t>
            </a:r>
            <a:br>
              <a:rPr lang="ru-RU" sz="2400" dirty="0"/>
            </a:br>
            <a:r>
              <a:rPr lang="ru-RU" sz="2400" dirty="0"/>
              <a:t>Неверно сформулированный ответ задачи.</a:t>
            </a:r>
            <a:br>
              <a:rPr lang="ru-RU" sz="2400" dirty="0"/>
            </a:br>
            <a:r>
              <a:rPr lang="ru-RU" sz="2400" dirty="0"/>
              <a:t>Неправильное списывание данных (чисел, знаков).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48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истратор\Desktop\Шаблоны презентаций\Дыхание весны\яблонь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7" y="-3318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532440" cy="367240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                     ТЕСТЫ по окружающему миру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>
                <a:solidFill>
                  <a:srgbClr val="C00000"/>
                </a:solidFill>
              </a:rPr>
              <a:t/>
            </a:r>
            <a:br>
              <a:rPr lang="ru-RU" sz="3200" dirty="0">
                <a:solidFill>
                  <a:srgbClr val="C00000"/>
                </a:solidFill>
              </a:rPr>
            </a:br>
            <a:r>
              <a:rPr lang="ru-RU" sz="2400" dirty="0"/>
              <a:t>        Исправления, сделанные ребенком, ошибкой не считаются</a:t>
            </a:r>
            <a:r>
              <a:rPr lang="ru-RU" sz="2400" dirty="0" smtClean="0"/>
              <a:t>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3200" dirty="0"/>
              <a:t>«5» - верно выполнено более 3/4 заданий.</a:t>
            </a:r>
            <a:br>
              <a:rPr lang="ru-RU" sz="3200" dirty="0"/>
            </a:br>
            <a:r>
              <a:rPr lang="ru-RU" sz="3200" dirty="0"/>
              <a:t>«4» - верно выполнено 3/4 заданий.</a:t>
            </a:r>
            <a:br>
              <a:rPr lang="ru-RU" sz="3200" dirty="0"/>
            </a:br>
            <a:r>
              <a:rPr lang="ru-RU" sz="3200" dirty="0"/>
              <a:t>«3» - верно выполнено 1/2 заданий.</a:t>
            </a:r>
            <a:br>
              <a:rPr lang="ru-RU" sz="3200" dirty="0"/>
            </a:br>
            <a:r>
              <a:rPr lang="ru-RU" sz="3200" dirty="0"/>
              <a:t>«2» - верно выполнено менее 1/2 заданий.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75966" y="3861048"/>
            <a:ext cx="5499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Анализы  контрольных работ: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23728" y="4384268"/>
            <a:ext cx="4248472" cy="23487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C00000"/>
                </a:solidFill>
              </a:rPr>
              <a:t>тест  16.03.21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2800" dirty="0" smtClean="0"/>
              <a:t>«5» -  10 уч-ся</a:t>
            </a:r>
            <a:br>
              <a:rPr lang="ru-RU" sz="2800" dirty="0" smtClean="0"/>
            </a:br>
            <a:r>
              <a:rPr lang="ru-RU" sz="2800" dirty="0" smtClean="0"/>
              <a:t>«4» -  </a:t>
            </a:r>
            <a:r>
              <a:rPr lang="ru-RU" sz="2800" dirty="0" smtClean="0"/>
              <a:t>13 </a:t>
            </a:r>
            <a:r>
              <a:rPr lang="ru-RU" sz="2800" dirty="0" smtClean="0"/>
              <a:t>уч-ся</a:t>
            </a:r>
            <a:br>
              <a:rPr lang="ru-RU" sz="2800" dirty="0" smtClean="0"/>
            </a:br>
            <a:r>
              <a:rPr lang="ru-RU" sz="2800" dirty="0" smtClean="0"/>
              <a:t>«3» –  </a:t>
            </a:r>
            <a:r>
              <a:rPr lang="ru-RU" sz="2800" dirty="0" smtClean="0"/>
              <a:t>7 </a:t>
            </a:r>
            <a:r>
              <a:rPr lang="ru-RU" sz="2800" dirty="0" smtClean="0"/>
              <a:t>уч-ся</a:t>
            </a:r>
            <a:br>
              <a:rPr lang="ru-RU" sz="2800" dirty="0" smtClean="0"/>
            </a:br>
            <a:r>
              <a:rPr lang="ru-RU" sz="2800" dirty="0" smtClean="0"/>
              <a:t>«2» -  </a:t>
            </a:r>
            <a:r>
              <a:rPr lang="ru-RU" sz="2800" dirty="0" smtClean="0"/>
              <a:t>1 </a:t>
            </a:r>
            <a:r>
              <a:rPr lang="ru-RU" sz="2800" dirty="0" smtClean="0"/>
              <a:t>уч-ся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3984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Шаблоны презентаций\дыхание весны -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94" y="0"/>
            <a:ext cx="9159593" cy="685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600" dirty="0" smtClean="0"/>
              <a:t> </a:t>
            </a:r>
            <a:endParaRPr lang="ru-RU" sz="1600" dirty="0">
              <a:solidFill>
                <a:srgbClr val="00CCFF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43608" y="1124744"/>
            <a:ext cx="6400800" cy="475252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Предварительные итоги:</a:t>
            </a: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Отличников  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–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чел.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«4» и «5»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- 14-15чел.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«3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»- 11-12чел. 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«2»   0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чел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28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Шаблоны презентаций\Дыхание весны\подснежник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348880"/>
            <a:ext cx="8229600" cy="2880320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ВОПРОСЫ БЕЗОПАСНОСТИ ДЕТЕЙ </a:t>
            </a:r>
            <a:b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НА КАНИКУЛАХ</a:t>
            </a:r>
            <a:b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29.03.21 – 27.05.21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1.Беседа </a:t>
            </a:r>
            <a:r>
              <a:rPr lang="ru-RU" sz="3200" dirty="0"/>
              <a:t>«Опасный лёд», </a:t>
            </a:r>
            <a:r>
              <a:rPr lang="ru-RU" sz="3200" dirty="0" smtClean="0"/>
              <a:t>напоминаем </a:t>
            </a:r>
            <a:br>
              <a:rPr lang="ru-RU" sz="3200" dirty="0" smtClean="0"/>
            </a:br>
            <a:r>
              <a:rPr lang="ru-RU" sz="3200" dirty="0" smtClean="0"/>
              <a:t>о контроле поведения </a:t>
            </a:r>
            <a:r>
              <a:rPr lang="ru-RU" sz="3200" dirty="0"/>
              <a:t>детей на льду в период выходных и школьных каникул.</a:t>
            </a:r>
            <a:br>
              <a:rPr lang="ru-RU" sz="3200" dirty="0"/>
            </a:br>
            <a:r>
              <a:rPr lang="ru-RU" sz="3200" dirty="0" smtClean="0">
                <a:solidFill>
                  <a:srgbClr val="002060"/>
                </a:solidFill>
              </a:rPr>
              <a:t>2.Безопасность </a:t>
            </a:r>
            <a:r>
              <a:rPr lang="ru-RU" sz="3200" dirty="0">
                <a:solidFill>
                  <a:srgbClr val="002060"/>
                </a:solidFill>
              </a:rPr>
              <a:t>дорожного движения в период выходных и школьных каникул.</a:t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 smtClean="0"/>
              <a:t>3.Безопасность </a:t>
            </a:r>
            <a:r>
              <a:rPr lang="ru-RU" sz="3200" dirty="0"/>
              <a:t>в сети Интернет. Безопасный Интернет  </a:t>
            </a:r>
            <a:r>
              <a:rPr lang="ru-RU" sz="3200" u="sng" dirty="0">
                <a:hlinkClick r:id="rId3"/>
              </a:rPr>
              <a:t>http://www.ligainternet.ru/</a:t>
            </a:r>
            <a:r>
              <a:rPr lang="ru-RU" sz="3200" dirty="0"/>
              <a:t> 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(</a:t>
            </a:r>
            <a:r>
              <a:rPr lang="ru-RU" sz="3200" dirty="0"/>
              <a:t>вся информация на сайте</a:t>
            </a:r>
            <a:r>
              <a:rPr lang="ru-RU" sz="3200" dirty="0" smtClean="0"/>
              <a:t>)</a:t>
            </a:r>
            <a:br>
              <a:rPr lang="ru-RU" sz="3200" dirty="0" smtClean="0"/>
            </a:br>
            <a:r>
              <a:rPr lang="ru-RU" sz="3200" dirty="0" smtClean="0">
                <a:solidFill>
                  <a:srgbClr val="002060"/>
                </a:solidFill>
              </a:rPr>
              <a:t>4.</a:t>
            </a:r>
            <a:r>
              <a:rPr lang="ru-RU" sz="3200" dirty="0">
                <a:solidFill>
                  <a:srgbClr val="002060"/>
                </a:solidFill>
              </a:rPr>
              <a:t> Пожарная безопасность.</a:t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3720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Шаблоны презентаций\Дыхание весны\мимоз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60" y="46038"/>
            <a:ext cx="91342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708920"/>
            <a:ext cx="7772400" cy="3818855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1. </a:t>
            </a:r>
            <a:r>
              <a:rPr lang="ru-RU" sz="3200" dirty="0" smtClean="0"/>
              <a:t>Списывание – 10.03</a:t>
            </a:r>
            <a:br>
              <a:rPr lang="ru-RU" sz="3200" dirty="0" smtClean="0"/>
            </a:br>
            <a:r>
              <a:rPr lang="ru-RU" sz="3200" dirty="0" smtClean="0"/>
              <a:t>2.Техника чтения- 15.03</a:t>
            </a:r>
            <a:br>
              <a:rPr lang="ru-RU" sz="3200" dirty="0" smtClean="0"/>
            </a:br>
            <a:r>
              <a:rPr lang="ru-RU" sz="3200" dirty="0" smtClean="0"/>
              <a:t>3.Диктант с грамматическим заданием – 16.03</a:t>
            </a:r>
            <a:br>
              <a:rPr lang="ru-RU" sz="3200" dirty="0" smtClean="0"/>
            </a:br>
            <a:r>
              <a:rPr lang="ru-RU" sz="3200" dirty="0" smtClean="0"/>
              <a:t>4.Контрольная по </a:t>
            </a:r>
            <a:r>
              <a:rPr lang="ru-RU" sz="3200" dirty="0" err="1" smtClean="0"/>
              <a:t>окр.миру</a:t>
            </a:r>
            <a:r>
              <a:rPr lang="ru-RU" sz="3200" dirty="0" smtClean="0"/>
              <a:t> – 16.03</a:t>
            </a:r>
            <a:br>
              <a:rPr lang="ru-RU" sz="3200" dirty="0" smtClean="0"/>
            </a:br>
            <a:r>
              <a:rPr lang="ru-RU" sz="3200" dirty="0" smtClean="0"/>
              <a:t>5.Контрольная по математике -</a:t>
            </a:r>
            <a:r>
              <a:rPr lang="ru-RU" sz="3200" dirty="0" smtClean="0"/>
              <a:t>18.03</a:t>
            </a:r>
            <a:br>
              <a:rPr lang="ru-RU" sz="3200" dirty="0" smtClean="0"/>
            </a:br>
            <a:r>
              <a:rPr lang="ru-RU" sz="3200" dirty="0" smtClean="0"/>
              <a:t>6.Диагностическая работа по литературе.17.03.</a:t>
            </a:r>
            <a:br>
              <a:rPr lang="ru-RU" sz="3200" dirty="0" smtClean="0"/>
            </a:br>
            <a:r>
              <a:rPr lang="ru-RU" sz="3200" dirty="0" smtClean="0"/>
              <a:t>«5»-5ч     «4»- 11ч.   «3»- 10ч.   «2»- 2      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1238788"/>
            <a:ext cx="6400800" cy="1686156"/>
          </a:xfrm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4400" b="1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  <a:t>Итоговая аттестация </a:t>
            </a:r>
            <a:endParaRPr lang="ru-RU" sz="4400" b="1" dirty="0" smtClean="0">
              <a:ln>
                <a:solidFill>
                  <a:srgbClr val="00B050"/>
                </a:solidFill>
              </a:ln>
              <a:solidFill>
                <a:schemeClr val="accent3"/>
              </a:solidFill>
            </a:endParaRPr>
          </a:p>
          <a:p>
            <a:r>
              <a:rPr lang="ru-RU" sz="4400" b="1" dirty="0" smtClean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  <a:t>за </a:t>
            </a:r>
            <a:r>
              <a:rPr lang="ru-RU" sz="4400" b="1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  <a:t>3 четверть:</a:t>
            </a:r>
            <a:br>
              <a:rPr lang="ru-RU" sz="4400" b="1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</a:br>
            <a:r>
              <a:rPr lang="ru-RU" sz="4400" b="1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  <a:t/>
            </a:r>
            <a:br>
              <a:rPr lang="ru-RU" sz="4400" b="1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</a:br>
            <a:endParaRPr lang="ru-RU" sz="4400" b="1" dirty="0">
              <a:ln>
                <a:solidFill>
                  <a:srgbClr val="00B050"/>
                </a:solidFill>
              </a:ln>
              <a:solidFill>
                <a:schemeClr val="accent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476672"/>
            <a:ext cx="40655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/>
              </a:rPr>
              <a:t>ПОВЕСТКА СОБРАНИЯ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6713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Шаблоны презентаций\Дыхание весны\сон-трава и верб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840" y="0"/>
            <a:ext cx="9144000" cy="6849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404664"/>
            <a:ext cx="7704856" cy="629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Контрольный диктант</a:t>
            </a:r>
          </a:p>
          <a:p>
            <a:pPr algn="ctr" fontAlgn="base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 3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четверть</a:t>
            </a:r>
          </a:p>
          <a:p>
            <a:pPr algn="ctr" fontAlgn="base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Весной.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200000"/>
              </a:lnSpc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Весна. Тепло. Тают рыхлые снега. По небу плывут лёгкие облака. На деревьях кричат грачи. Скоро прилетят весёлые скворцы. По улице бежит широкий ручей. Друзья Саша и Кузьма пускают по воде кораблик. Слышны звонкие крики воробьёв и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лай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Жучки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base">
              <a:lnSpc>
                <a:spcPct val="200000"/>
              </a:lnSpc>
            </a:pPr>
            <a:r>
              <a:rPr lang="ru-RU" b="1" i="1" u="sng" dirty="0" smtClean="0"/>
              <a:t>Объём </a:t>
            </a:r>
            <a:r>
              <a:rPr lang="ru-RU" b="1" i="1" u="sng" dirty="0"/>
              <a:t>слов: 39</a:t>
            </a:r>
            <a:endParaRPr lang="ru-RU" b="1" dirty="0"/>
          </a:p>
          <a:p>
            <a:pPr fontAlgn="base">
              <a:lnSpc>
                <a:spcPct val="200000"/>
              </a:lnSpc>
              <a:spcAft>
                <a:spcPts val="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20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3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>                                        Диктант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«5» – ставится. если нет ошибок и исправлений; работа написана аккуратно в соответствии с требованиями каллиграфии (в 3-4 классе возможно одно исправление графического характера</a:t>
            </a:r>
            <a:r>
              <a:rPr lang="ru-RU" sz="2800" dirty="0" smtClean="0"/>
              <a:t>).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«4» – ставится, если не более двух орфографических ошибок; работа выполнена чисто, но есть небольшие отклонения от каллиграфических норм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«3» – ставится, если допущено 3 – 5 ошибок, работа написана небрежно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«2» – ставится, если допущено более 5 орфографических ошибок, работа написана неряшливо.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5122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Шаблоны презентаций\Дыхание весны\берез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3280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196752"/>
            <a:ext cx="6923112" cy="5661246"/>
          </a:xfrm>
        </p:spPr>
        <p:txBody>
          <a:bodyPr>
            <a:normAutofit/>
          </a:bodyPr>
          <a:lstStyle/>
          <a:p>
            <a:pPr algn="l"/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 </a:t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08721"/>
            <a:ext cx="8208911" cy="6255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707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Грамматическое </a:t>
            </a:r>
            <a:r>
              <a:rPr lang="ru-RU" sz="2400" b="1" dirty="0" smtClean="0">
                <a:solidFill>
                  <a:srgbClr val="00707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задание:(диктант)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707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вариант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подчеркнуть главные члены предложения в третьем предложении, указать над словами известные части речи;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выписать глагол во множественном числе, а рядом записать этот же глагол  в единственном числе.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-18034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найдите и запишите 2 имени существительных собственных и два имени     существительных нарицательных (одному из них дайте характеристику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457200" fontAlgn="base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707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вариант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подчеркнуть главные члены предложения в седьмом предложении, указать над словами известные части речи;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выписать существительное во множественном числе, а рядом записать это же существительное в единственном числе.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27051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найдите и запишите 2 имени существительных собственных и два имени     существительных нарицательных (одному из них дайте характеристику)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-180340" algn="l"/>
              </a:tabLs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84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7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Грамматическое задание</a:t>
            </a:r>
            <a:r>
              <a:rPr lang="ru-RU" b="1" dirty="0" smtClean="0">
                <a:solidFill>
                  <a:srgbClr val="00707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:(списывание)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622095"/>
            <a:ext cx="7920880" cy="456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Грамматическое задание: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вариант - В первом предложении подчеркните главные члены.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вариант - В первом предложении подчеркните главные члены.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Подчеркнуть орфограммы в словах: на деревьях, пушистые, почки, у Максима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«5»- 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15чел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«4»-  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9чел.    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«3»- 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чел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56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6673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i="1" dirty="0" smtClean="0"/>
              <a:t>                      Грамматическое </a:t>
            </a:r>
            <a:r>
              <a:rPr lang="ru-RU" sz="2800" b="1" i="1" dirty="0"/>
              <a:t>задание.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«5» – ставится за безошибочное выполнение всех заданий, когда ученик обнаруживает осознанное усвоение определений, правил и умение самостоятельно применять знания при выполнении работы;</a:t>
            </a:r>
            <a:br>
              <a:rPr lang="ru-RU" sz="2800" dirty="0"/>
            </a:br>
            <a:r>
              <a:rPr lang="ru-RU" sz="2800" dirty="0"/>
              <a:t>«4» - ставится, если ученик обнаруживает осознанное усвоение правил, умеет применять свои знания в ходе разбора слов и предложений и правильно выполнил не менее 3/4 заданий;</a:t>
            </a:r>
            <a:br>
              <a:rPr lang="ru-RU" sz="2800" dirty="0"/>
            </a:br>
            <a:r>
              <a:rPr lang="ru-RU" sz="2800" dirty="0"/>
              <a:t>«3» – ставится, если ученик обнаруживает усвоение определённой части из изученного материала, в работе правильно выполнил не менее 1/2 заданий;</a:t>
            </a:r>
            <a:br>
              <a:rPr lang="ru-RU" sz="2800" dirty="0"/>
            </a:br>
            <a:r>
              <a:rPr lang="ru-RU" sz="2800" dirty="0"/>
              <a:t>«2» – ставится, если правильно выполнено менее 1/2 заданий, ученик обнаруживает плохое знание учебного материала, не справляется с большинством грамматических заданий;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1587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тор\Desktop\Шаблоны презентаций\Дыхание весны\сон-трав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50"/>
            <a:ext cx="9144000" cy="685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437099"/>
              </p:ext>
            </p:extLst>
          </p:nvPr>
        </p:nvGraphicFramePr>
        <p:xfrm>
          <a:off x="1160697" y="1412776"/>
          <a:ext cx="7967031" cy="4821029"/>
        </p:xfrm>
        <a:graphic>
          <a:graphicData uri="http://schemas.openxmlformats.org/drawingml/2006/table">
            <a:tbl>
              <a:tblPr/>
              <a:tblGrid>
                <a:gridCol w="956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3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50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1484">
                <a:tc rowSpan="2"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Оценки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Допустимое количество ошибок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4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sz="20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II </a:t>
                      </a:r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класс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sz="2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III </a:t>
                      </a:r>
                      <a:r>
                        <a:rPr lang="ru-RU" sz="2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класс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sz="2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IV </a:t>
                      </a:r>
                      <a:r>
                        <a:rPr lang="ru-RU" sz="2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класс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013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«5»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Нет ошибок.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 fontAlgn="t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Один недочёт графического характера.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Нет ошибок.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Нет ошибок.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5807"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«4»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1 -2 ошибки и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 fontAlgn="t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исправление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ошибка и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 fontAlgn="t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исправление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ошибка и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 fontAlgn="t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исправление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5807"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«3»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ошибки и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 fontAlgn="t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исправление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ошибки и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 fontAlgn="t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исправление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ошибки и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 fontAlgn="t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исправление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5807"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«2»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ошибки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 fontAlgn="t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1 - 2 исправления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ошибки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 fontAlgn="t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1 - 2 исправления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ошибки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 fontAlgn="t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1 - 2 исправления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690491" y="615305"/>
            <a:ext cx="3763018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Контрольное списывание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98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1277144"/>
            <a:ext cx="4320480" cy="4456112"/>
          </a:xfrm>
        </p:spPr>
        <p:txBody>
          <a:bodyPr>
            <a:noAutofit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Списывание  10.03.21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«5» - </a:t>
            </a:r>
            <a:r>
              <a:rPr lang="ru-RU" dirty="0" smtClean="0"/>
              <a:t>18 </a:t>
            </a:r>
            <a:r>
              <a:rPr lang="ru-RU" dirty="0" smtClean="0"/>
              <a:t>уч-ся</a:t>
            </a:r>
            <a:br>
              <a:rPr lang="ru-RU" dirty="0" smtClean="0"/>
            </a:br>
            <a:r>
              <a:rPr lang="ru-RU" dirty="0" smtClean="0"/>
              <a:t>«4» - </a:t>
            </a:r>
            <a:r>
              <a:rPr lang="ru-RU" dirty="0" smtClean="0"/>
              <a:t>10уч-ся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«3» – </a:t>
            </a:r>
            <a:r>
              <a:rPr lang="ru-RU" dirty="0" smtClean="0"/>
              <a:t>1 </a:t>
            </a:r>
            <a:r>
              <a:rPr lang="ru-RU" dirty="0" smtClean="0"/>
              <a:t>уч-ся</a:t>
            </a:r>
            <a:br>
              <a:rPr lang="ru-RU" dirty="0" smtClean="0"/>
            </a:br>
            <a:r>
              <a:rPr lang="ru-RU" dirty="0" smtClean="0"/>
              <a:t>«2» - </a:t>
            </a:r>
            <a:r>
              <a:rPr lang="ru-RU" dirty="0" smtClean="0"/>
              <a:t>2 </a:t>
            </a:r>
            <a:r>
              <a:rPr lang="ru-RU" dirty="0" smtClean="0"/>
              <a:t>уч-ся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332656"/>
            <a:ext cx="473802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Анализы  контрольных работ: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1277144"/>
            <a:ext cx="4104456" cy="4384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dirty="0" smtClean="0">
                <a:solidFill>
                  <a:srgbClr val="C00000"/>
                </a:solidFill>
              </a:rPr>
              <a:t>Диктант  16.03.21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«5» - </a:t>
            </a:r>
            <a:r>
              <a:rPr lang="ru-RU" dirty="0" smtClean="0"/>
              <a:t>11 </a:t>
            </a:r>
            <a:r>
              <a:rPr lang="ru-RU" dirty="0" smtClean="0"/>
              <a:t>уч-ся</a:t>
            </a:r>
            <a:br>
              <a:rPr lang="ru-RU" dirty="0" smtClean="0"/>
            </a:br>
            <a:r>
              <a:rPr lang="ru-RU" dirty="0" smtClean="0"/>
              <a:t>«4» - </a:t>
            </a:r>
            <a:r>
              <a:rPr lang="ru-RU" dirty="0" smtClean="0"/>
              <a:t>9 </a:t>
            </a:r>
            <a:r>
              <a:rPr lang="ru-RU" dirty="0" smtClean="0"/>
              <a:t>уч-ся</a:t>
            </a:r>
            <a:br>
              <a:rPr lang="ru-RU" dirty="0" smtClean="0"/>
            </a:br>
            <a:r>
              <a:rPr lang="ru-RU" dirty="0" smtClean="0"/>
              <a:t>«3» – </a:t>
            </a:r>
            <a:r>
              <a:rPr lang="ru-RU" dirty="0" smtClean="0"/>
              <a:t>9 </a:t>
            </a:r>
            <a:r>
              <a:rPr lang="ru-RU" dirty="0" smtClean="0"/>
              <a:t>уч-ся</a:t>
            </a:r>
            <a:br>
              <a:rPr lang="ru-RU" dirty="0" smtClean="0"/>
            </a:br>
            <a:r>
              <a:rPr lang="ru-RU" dirty="0" smtClean="0"/>
              <a:t>«2» - </a:t>
            </a:r>
            <a:r>
              <a:rPr lang="ru-RU" dirty="0" smtClean="0"/>
              <a:t>1 </a:t>
            </a:r>
            <a:r>
              <a:rPr lang="ru-RU" dirty="0" smtClean="0"/>
              <a:t>уч-ся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286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434</Words>
  <Application>Microsoft Office PowerPoint</Application>
  <PresentationFormat>Экран (4:3)</PresentationFormat>
  <Paragraphs>99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Impact</vt:lpstr>
      <vt:lpstr>Monotype Corsiva</vt:lpstr>
      <vt:lpstr>Times New Roman</vt:lpstr>
      <vt:lpstr>Тема Office</vt:lpstr>
      <vt:lpstr>Родительское   собрание №3</vt:lpstr>
      <vt:lpstr>1. Списывание – 10.03 2.Техника чтения- 15.03 3.Диктант с грамматическим заданием – 16.03 4.Контрольная по окр.миру – 16.03 5.Контрольная по математике -18.03 6.Диагностическая работа по литературе.17.03. «5»-5ч     «4»- 11ч.   «3»- 10ч.   «2»- 2       </vt:lpstr>
      <vt:lpstr>Презентация PowerPoint</vt:lpstr>
      <vt:lpstr>                                        Диктант «5» – ставится. если нет ошибок и исправлений; работа написана аккуратно в соответствии с требованиями каллиграфии (в 3-4 классе возможно одно исправление графического характера).  «4» – ставится, если не более двух орфографических ошибок; работа выполнена чисто, но есть небольшие отклонения от каллиграфических норм.  «3» – ставится, если допущено 3 – 5 ошибок, работа написана небрежно.  «2» – ставится, если допущено более 5 орфографических ошибок, работа написана неряшливо. </vt:lpstr>
      <vt:lpstr>   </vt:lpstr>
      <vt:lpstr>Грамматическое задание:(списывание)</vt:lpstr>
      <vt:lpstr>                      Грамматическое задание. «5» – ставится за безошибочное выполнение всех заданий, когда ученик обнаруживает осознанное усвоение определений, правил и умение самостоятельно применять знания при выполнении работы; «4» - ставится, если ученик обнаруживает осознанное усвоение правил, умеет применять свои знания в ходе разбора слов и предложений и правильно выполнил не менее 3/4 заданий; «3» – ставится, если ученик обнаруживает усвоение определённой части из изученного материала, в работе правильно выполнил не менее 1/2 заданий; «2» – ставится, если правильно выполнено менее 1/2 заданий, ученик обнаруживает плохое знание учебного материала, не справляется с большинством грамматических заданий; </vt:lpstr>
      <vt:lpstr>Контрольное списывание</vt:lpstr>
      <vt:lpstr>Списывание  10.03.21  «5» - 18 уч-ся «4» - 10уч-ся «3» – 1 уч-ся «2» - 2 уч-ся</vt:lpstr>
      <vt:lpstr>Презентация PowerPoint</vt:lpstr>
      <vt:lpstr> Критерии оценок по литературному чтению Контрольная проверка навыка чтения проводится каждую четверть у каждого учащегося, оценка выставляется в классный журнал по следующим критериям: - беглость, правильность, осознанность, выразительность Оценка «5» - ставится, если выполнены все 4 требования. Оценка «4» - ставится, если выполняется норма чтения по беглости (в каждом классе и в каждой четверти разная), но не выполнено одно из остальных требований. Оценка «3» - ставится, если выполняется норма по беглости, но не выполнено два других требования. Оценка «2» - ставится, если выполняется норма беглости, но не выполнены остальные три требования или не выполнена норма беглости, а остальные требования выдержаны. В индивидуальном порядке, когда учащийся прочитал правильно, выразительно, понял прочитанное, но не уложился в норму по беглости на небольшое количество слов, ставится положительная отметка. </vt:lpstr>
      <vt:lpstr>                          Контрольная работа по математике «5» – нет ошибок; «4» – 1 – 2 ошибки, но не в задаче; «3» – 2 – 3 ошибки, 3 – 4 негрубые ошибки, но ход решения задачи верен; «2» – не решена задача или более 4 грубых ошибок.  Грубые ошибки: Вычислительные ошибки в выражениях и задачах. Ошибки на незнание порядка выполнения арифметических действий. Неправильное решение задачи (пропуск действия, неправильный выбор действий, лишние действия). Не решенная до конца задача или выражение. Невыполненное задание.  Негрубые ошибки: Нерациональный прием вычислений. Неправильная постановка вопроса к действию при решении задачи. Неверно сформулированный ответ задачи. Неправильное списывание данных (чисел, знаков).  </vt:lpstr>
      <vt:lpstr>                      ТЕСТЫ по окружающему миру          Исправления, сделанные ребенком, ошибкой не считаются. «5» - верно выполнено более 3/4 заданий. «4» - верно выполнено 3/4 заданий. «3» - верно выполнено 1/2 заданий. «2» - верно выполнено менее 1/2 заданий. </vt:lpstr>
      <vt:lpstr> </vt:lpstr>
      <vt:lpstr> ВОПРОСЫ БЕЗОПАСНОСТИ ДЕТЕЙ  НА КАНИКУЛАХ 29.03.21 – 27.05.21 1.Беседа «Опасный лёд», напоминаем  о контроле поведения детей на льду в период выходных и школьных каникул. 2.Безопасность дорожного движения в период выходных и школьных каникул. 3.Безопасность в сети Интернет. Безопасный Интернет  http://www.ligainternet.ru/   (вся информация на сайте) 4. Пожарная безопасность.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DNS</cp:lastModifiedBy>
  <cp:revision>29</cp:revision>
  <dcterms:created xsi:type="dcterms:W3CDTF">2015-02-13T20:43:51Z</dcterms:created>
  <dcterms:modified xsi:type="dcterms:W3CDTF">2021-03-17T13:13:32Z</dcterms:modified>
</cp:coreProperties>
</file>