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5" r:id="rId8"/>
    <p:sldId id="272" r:id="rId9"/>
    <p:sldId id="271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019A-0487-45E1-A8EF-C01652450369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030C0F3-446A-442A-9AB8-75BC68C17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019A-0487-45E1-A8EF-C01652450369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C0F3-446A-442A-9AB8-75BC68C17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030C0F3-446A-442A-9AB8-75BC68C17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019A-0487-45E1-A8EF-C01652450369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019A-0487-45E1-A8EF-C01652450369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030C0F3-446A-442A-9AB8-75BC68C17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019A-0487-45E1-A8EF-C01652450369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030C0F3-446A-442A-9AB8-75BC68C17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BF5019A-0487-45E1-A8EF-C01652450369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C0F3-446A-442A-9AB8-75BC68C17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019A-0487-45E1-A8EF-C01652450369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030C0F3-446A-442A-9AB8-75BC68C17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019A-0487-45E1-A8EF-C01652450369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030C0F3-446A-442A-9AB8-75BC68C17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019A-0487-45E1-A8EF-C01652450369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030C0F3-446A-442A-9AB8-75BC68C17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030C0F3-446A-442A-9AB8-75BC68C17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019A-0487-45E1-A8EF-C01652450369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030C0F3-446A-442A-9AB8-75BC68C17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BF5019A-0487-45E1-A8EF-C01652450369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BF5019A-0487-45E1-A8EF-C01652450369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030C0F3-446A-442A-9AB8-75BC68C17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Специфическая профилактика туберкулеза</a:t>
            </a:r>
            <a:endParaRPr lang="ru-RU" dirty="0"/>
          </a:p>
        </p:txBody>
      </p:sp>
      <p:pic>
        <p:nvPicPr>
          <p:cNvPr id="4" name="Рисунок 3" descr="https://im0-tub-ru.yandex.net/i?id=f18c5be64b88f51adb71cdb534f6b019-l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071810"/>
            <a:ext cx="5756294" cy="2909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Во всем мире основным препаратом для специфической профилактики туберкулеза является вакцина БЦЖ.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Бацилла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Кальметта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Герена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или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БЦЖ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— вакцина против туберкулёза, приготовленная из штамма ослабленной живой коровьей туберкулёзной бациллы,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Mycobacterium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bovis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BCG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которая утратила вирулентность для человека, будучи специально выращенной в искусственной среде. Иммунитет, вырабатываемый под действием вакцины, неактивен в отношении патологических процессов вызываемых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Mycobacterium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tuberculosis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Показания к вакцинации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БЦЖ — Активная специфическая профилактика туберкулеза: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первичная вакцинация здоровых новорожденных на 3-7 день жизни;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ревакцинация детей в возрасте 7 и 14 лет.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БЦЖ-М — Активная специфическая профилактика туберкулеза (для щадящей первичной иммунизации):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недоношенных новорожденных с массой тела 2000 г и более при восстановлении первоначальной массы тела (в роддоме, за день перед выпиской на дом);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детей с массой тела 2300 г и более (в отделениях выхаживания недоношенных новорожденных лечебных стационаров (2-ой этап выхаживания), перед выпиской из стационара домой);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детей, не получивших противотуберкулезную прививку в роддоме по медицинским противопоказаниям и подлежащих вакцинации в связи со снятием противопоказаний (в детских поликлиниках);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всех новорожденных на территориях с удовлетворительной эпидемиологической ситуацией по туберкулезу.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 размеру сформировавшегося рубчика после прививки БЦЖ судят о состоянии противотуберкулезного иммунитета. По размеру рубчика после вакцинации БЦЖ также можно предположить сколько будет действовать </a:t>
            </a:r>
            <a:r>
              <a:rPr lang="ru-RU" dirty="0" err="1" smtClean="0"/>
              <a:t>поствакцинальный</a:t>
            </a:r>
            <a:r>
              <a:rPr lang="ru-RU" dirty="0" smtClean="0"/>
              <a:t> иммунитет: при размере рубчика 2-4 мм около 3-5 лет, при размере 5-7 мм около 5-7 лет, при размере 8-10 мм около 7-10 лет.</a:t>
            </a:r>
          </a:p>
          <a:p>
            <a:endParaRPr lang="ru-RU" dirty="0" smtClean="0"/>
          </a:p>
          <a:p>
            <a:r>
              <a:rPr lang="ru-RU" dirty="0" smtClean="0"/>
              <a:t>Защитные свойства противотуберкулезного иммунитета начинают проявляться спустя 2 месяца после введения вакцинации БЦЖ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Противопоказания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недоношенность (масса тела при рождении менее 2500 г);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острые заболевания (вакцинация откладывается до окончания обострения);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внутриутробная инфекция;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гнойно-септические заболевания;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гемолитическая болезнь новорожденных среднетяжелой и тяжелой формы;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тяжелые поражения нервной системы с выраженной неврологической симптоматикой;</a:t>
            </a:r>
          </a:p>
          <a:p>
            <a:pPr lvl="0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генерализованные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кожные поражения;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первичный иммунодефицит;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злокачественные новообразования;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одновременный прием иммунодепрессантов;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лучевая терапия (вакцинацию проводят через 6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после окончания лечения);</a:t>
            </a:r>
          </a:p>
          <a:p>
            <a:pPr lvl="0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генерализованный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туберкулез у других детей в семье;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ВИЧ-инфекция у матери.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Дети, которым не была проведена вакцинация БЦЖ в родильном доме, вакцинируются в организациях ПМСП, при этом до двух месяцев вакцинация проводится без предварительной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туберкулинодиагностики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после двух месяцев - при отрицательной пробе Манту.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Вакцинированные дети, попадающие из родильного дома в условия контакта с больным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бактериовыделителем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изолируются сроком не менее чем на 2 месяца в отделения выхаживания новорожденных или дома ребенка (в случае невозможности изоляции больного туберкулезом).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Если мать больна активной формой туберкулеза, то ребенок изолируется на 3 месяца для получения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химиопрофилактики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затем прививается БЦЖ вакциной при отрицательной пробе Манту и изолируется от матери еще на 2 месяца на период выработки иммунитета.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введения БЦЖ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800" dirty="0" smtClean="0"/>
              <a:t>БЦЖ вводится </a:t>
            </a:r>
            <a:r>
              <a:rPr lang="ru-RU" sz="2800" dirty="0" err="1" smtClean="0"/>
              <a:t>внутрикожно</a:t>
            </a:r>
            <a:r>
              <a:rPr lang="ru-RU" sz="2800" dirty="0" smtClean="0"/>
              <a:t> в месте прикрепления дельтовидной мышцы. Если случайно произошло введение препарата под кожу, местный абсцесс может изъязвляться и часто требует долговременного лечения антибиотиками. Однако важно отметить, что абсцесс является одним из различных осложнений при вакцинации. </a:t>
            </a:r>
          </a:p>
          <a:p>
            <a:pPr algn="ctr">
              <a:buNone/>
            </a:pPr>
            <a:r>
              <a:rPr lang="ru-RU" sz="2800" dirty="0" smtClean="0"/>
              <a:t>БЦЖ оставляет характерный рубец, который часто служит доказательством проведения прививки. Следует отличать </a:t>
            </a:r>
            <a:r>
              <a:rPr lang="ru-RU" sz="2800" dirty="0" err="1" smtClean="0"/>
              <a:t>БЦЖ-рубец</a:t>
            </a:r>
            <a:r>
              <a:rPr lang="ru-RU" sz="2800" dirty="0" smtClean="0"/>
              <a:t> от рубца от прививки против оспы, поскольку они могут быть схожи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Осложнения, возникающие при вакцинации БЦЖ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u="sng" dirty="0" smtClean="0">
                <a:solidFill>
                  <a:srgbClr val="0070C0"/>
                </a:solidFill>
              </a:rPr>
              <a:t>Категория 1</a:t>
            </a:r>
            <a:r>
              <a:rPr lang="ru-RU" sz="2800" dirty="0" smtClean="0"/>
              <a:t>: локальные поражения (подкожные инфильтраты, холодные абсцессы, язвы) и регионарные лимфадениты.</a:t>
            </a:r>
          </a:p>
          <a:p>
            <a:pPr>
              <a:buNone/>
            </a:pPr>
            <a:r>
              <a:rPr lang="ru-RU" sz="2800" u="sng" dirty="0" smtClean="0">
                <a:solidFill>
                  <a:srgbClr val="0070C0"/>
                </a:solidFill>
              </a:rPr>
              <a:t>Категория 2</a:t>
            </a:r>
            <a:r>
              <a:rPr lang="ru-RU" sz="2800" dirty="0" smtClean="0"/>
              <a:t>: </a:t>
            </a:r>
            <a:r>
              <a:rPr lang="ru-RU" sz="2800" dirty="0" err="1" smtClean="0"/>
              <a:t>персистирующая</a:t>
            </a:r>
            <a:r>
              <a:rPr lang="ru-RU" sz="2800" dirty="0" smtClean="0"/>
              <a:t> и диссеминированная </a:t>
            </a:r>
            <a:r>
              <a:rPr lang="ru-RU" sz="2800" dirty="0" err="1" smtClean="0"/>
              <a:t>БЦЖ-инфекция</a:t>
            </a:r>
            <a:r>
              <a:rPr lang="ru-RU" sz="2800" dirty="0" smtClean="0"/>
              <a:t> без летального исхода (волчанка, оститы).</a:t>
            </a:r>
          </a:p>
          <a:p>
            <a:pPr>
              <a:buNone/>
            </a:pPr>
            <a:r>
              <a:rPr lang="ru-RU" sz="2800" u="sng" dirty="0" smtClean="0">
                <a:solidFill>
                  <a:srgbClr val="0070C0"/>
                </a:solidFill>
              </a:rPr>
              <a:t>Категория 3</a:t>
            </a:r>
            <a:r>
              <a:rPr lang="ru-RU" sz="2800" dirty="0" smtClean="0"/>
              <a:t>: диссеминированная </a:t>
            </a:r>
            <a:r>
              <a:rPr lang="ru-RU" sz="2800" dirty="0" err="1" smtClean="0"/>
              <a:t>БЦЖ-инфекция</a:t>
            </a:r>
            <a:r>
              <a:rPr lang="ru-RU" sz="2800" dirty="0" smtClean="0"/>
              <a:t>, </a:t>
            </a:r>
            <a:r>
              <a:rPr lang="ru-RU" sz="2800" dirty="0" err="1" smtClean="0"/>
              <a:t>генерализованное</a:t>
            </a:r>
            <a:r>
              <a:rPr lang="ru-RU" sz="2800" dirty="0" smtClean="0"/>
              <a:t> поражение с летальным исходом, отмечаемое при врождённом иммунодефиците.</a:t>
            </a:r>
          </a:p>
          <a:p>
            <a:pPr>
              <a:buNone/>
            </a:pPr>
            <a:r>
              <a:rPr lang="ru-RU" sz="2800" u="sng" dirty="0" smtClean="0">
                <a:solidFill>
                  <a:srgbClr val="0070C0"/>
                </a:solidFill>
              </a:rPr>
              <a:t>Категория 4</a:t>
            </a:r>
            <a:r>
              <a:rPr lang="ru-RU" sz="2800" dirty="0" smtClean="0"/>
              <a:t>: </a:t>
            </a:r>
            <a:r>
              <a:rPr lang="ru-RU" sz="2800" dirty="0" err="1" smtClean="0"/>
              <a:t>пост-БЦЖ-синдром</a:t>
            </a:r>
            <a:r>
              <a:rPr lang="ru-RU" sz="2800" dirty="0" smtClean="0"/>
              <a:t> (узловатая эритема, кольцевидная гранулёма, высыпания).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Эффективность БЦЖ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539750" indent="-539750">
              <a:buFont typeface="Wingdings" pitchFamily="2" charset="2"/>
              <a:buChar char="q"/>
              <a:defRPr/>
            </a:pPr>
            <a:r>
              <a:rPr lang="ru-RU" sz="2800" dirty="0" smtClean="0"/>
              <a:t>Снижение заболеваемости туберкулезом у привитых</a:t>
            </a:r>
          </a:p>
          <a:p>
            <a:pPr marL="539750" indent="-539750">
              <a:buFont typeface="Wingdings" pitchFamily="2" charset="2"/>
              <a:buChar char="q"/>
              <a:defRPr/>
            </a:pPr>
            <a:r>
              <a:rPr lang="ru-RU" sz="2800" dirty="0" smtClean="0"/>
              <a:t>Снижение развития тяжелых и </a:t>
            </a:r>
            <a:r>
              <a:rPr lang="ru-RU" sz="2800" dirty="0" err="1" smtClean="0"/>
              <a:t>генерализованных</a:t>
            </a:r>
            <a:r>
              <a:rPr lang="ru-RU" sz="2800" dirty="0" smtClean="0"/>
              <a:t> форм (менингит, милиарный туберкулез, казеозная пневмония)</a:t>
            </a:r>
          </a:p>
          <a:p>
            <a:pPr marL="539750" indent="-539750">
              <a:buFont typeface="Wingdings" pitchFamily="2" charset="2"/>
              <a:buChar char="q"/>
              <a:defRPr/>
            </a:pPr>
            <a:r>
              <a:rPr lang="ru-RU" sz="2800" dirty="0" smtClean="0"/>
              <a:t>Первичные формы протекают более доброкачественно без осложнений, быстрый благоприятный исход</a:t>
            </a:r>
          </a:p>
          <a:p>
            <a:pPr marL="539750" indent="-539750">
              <a:buFont typeface="Wingdings" pitchFamily="2" charset="2"/>
              <a:buChar char="q"/>
              <a:defRPr/>
            </a:pPr>
            <a:r>
              <a:rPr lang="ru-RU" sz="2800" dirty="0" smtClean="0"/>
              <a:t>Снижение уровня инфицированности, смещение инфицирования на более старший возраст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92</TotalTime>
  <Words>471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Специфическая профилактика туберкулеза</vt:lpstr>
      <vt:lpstr>Слайд 2</vt:lpstr>
      <vt:lpstr>Показания к вакцинации</vt:lpstr>
      <vt:lpstr>Слайд 4</vt:lpstr>
      <vt:lpstr>Противопоказания</vt:lpstr>
      <vt:lpstr>Слайд 6</vt:lpstr>
      <vt:lpstr>Способы введения БЦЖ</vt:lpstr>
      <vt:lpstr>Осложнения, возникающие при вакцинации БЦЖ </vt:lpstr>
      <vt:lpstr>Эффективность БЦЖ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Специфическая профилактика туберкулеза</dc:title>
  <dc:creator>Пользователь Windows</dc:creator>
  <cp:lastModifiedBy>Пользователь</cp:lastModifiedBy>
  <cp:revision>13</cp:revision>
  <dcterms:created xsi:type="dcterms:W3CDTF">2021-12-16T06:56:01Z</dcterms:created>
  <dcterms:modified xsi:type="dcterms:W3CDTF">2022-10-21T13:32:49Z</dcterms:modified>
</cp:coreProperties>
</file>