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3" r:id="rId4"/>
    <p:sldId id="257" r:id="rId5"/>
    <p:sldId id="259" r:id="rId6"/>
    <p:sldId id="261" r:id="rId7"/>
    <p:sldId id="266" r:id="rId8"/>
    <p:sldId id="262" r:id="rId9"/>
    <p:sldId id="271" r:id="rId10"/>
    <p:sldId id="263" r:id="rId11"/>
    <p:sldId id="264" r:id="rId12"/>
    <p:sldId id="278" r:id="rId13"/>
    <p:sldId id="280" r:id="rId14"/>
    <p:sldId id="281" r:id="rId15"/>
    <p:sldId id="282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ura-dione.ru/gallery/images/2019330_fon-dlya-prezentacii-po-matemati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64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32147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УМК «Начальная школа 21 века»</a:t>
            </a:r>
            <a:br>
              <a:rPr lang="ru-RU" dirty="0" smtClean="0"/>
            </a:br>
            <a:r>
              <a:rPr lang="ru-RU" dirty="0" smtClean="0"/>
              <a:t>Урок математики во 2 </a:t>
            </a:r>
            <a:r>
              <a:rPr lang="ru-RU" dirty="0" smtClean="0"/>
              <a:t>классе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«Запись вычитания столбиком»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4786322"/>
            <a:ext cx="5593892" cy="154740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Автор презентации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Н.М.Левина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Тамбов, 2020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Записываем уменьшаемое.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Записываем вычитаемое на второй строчке.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 Единицы пишем под единицами, а десятки – под десятками.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Вычитаем единицы.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Пишем под единицами.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Вычитаем десятки.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Пишем под десятками.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Читаем ответ.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нового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i="1" dirty="0" smtClean="0"/>
              <a:t>Выполняем вычитание в столбик с комментированием.</a:t>
            </a:r>
          </a:p>
          <a:p>
            <a:pPr>
              <a:buNone/>
            </a:pPr>
            <a:endParaRPr lang="ru-RU" dirty="0" smtClean="0"/>
          </a:p>
          <a:p>
            <a:r>
              <a:rPr lang="ru-RU" sz="4400" dirty="0" smtClean="0"/>
              <a:t>С. 61, № 3.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400" dirty="0" smtClean="0"/>
              <a:t>С. 62, № 13.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Выполнить вычитание в столбик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Исправить ошибки</a:t>
            </a:r>
          </a:p>
          <a:p>
            <a:endParaRPr lang="ru-RU" dirty="0"/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609600" y="1643050"/>
            <a:ext cx="3819524" cy="463551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Выполнить вычитание в столбик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4643438" y="1571612"/>
            <a:ext cx="4195762" cy="47069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Исправить ошибки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500034" y="1714488"/>
            <a:ext cx="3819524" cy="463551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Выполнить вычитание в столбик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3600" i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i="1" dirty="0"/>
          </a:p>
        </p:txBody>
      </p:sp>
      <p:sp>
        <p:nvSpPr>
          <p:cNvPr id="8" name="Содержимое 5"/>
          <p:cNvSpPr txBox="1">
            <a:spLocks/>
          </p:cNvSpPr>
          <p:nvPr/>
        </p:nvSpPr>
        <p:spPr>
          <a:xfrm>
            <a:off x="4714876" y="1571612"/>
            <a:ext cx="4195762" cy="4572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Исправить ошибки</a:t>
            </a:r>
            <a:endParaRPr lang="ru-RU" sz="4000" noProof="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23,</a:t>
            </a:r>
            <a:r>
              <a:rPr kumimoji="0" lang="ru-RU" sz="40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13, 62, 63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500034" y="1571612"/>
            <a:ext cx="3819524" cy="477838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Выполнить вычитание в столбик</a:t>
            </a:r>
            <a:endParaRPr lang="ru-RU" sz="4000" dirty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23,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13, 62, 63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Запись вычитания в столбик.</a:t>
            </a:r>
            <a:br>
              <a:rPr lang="ru-RU" sz="4800" b="1" i="1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Определите цель урока:</a:t>
            </a:r>
            <a:endParaRPr lang="ru-RU" sz="3600" i="1" dirty="0" smtClean="0"/>
          </a:p>
          <a:p>
            <a:pPr>
              <a:buNone/>
            </a:pPr>
            <a:endParaRPr lang="ru-RU" sz="3600" i="1" dirty="0" smtClean="0"/>
          </a:p>
          <a:p>
            <a:r>
              <a:rPr lang="ru-RU" sz="3600" i="1" dirty="0" smtClean="0"/>
              <a:t>Мы будем учиться …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b="1" i="1" dirty="0" smtClean="0"/>
              <a:t>Сегодня на уроке мы будем учиться выполнять вычитание двузначных чисел в столбик.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выполнить вычитание двузначных чисел в столбик?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1084/0002bc1b-32637c67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/>
              <a:t>…, 59, …   </a:t>
            </a:r>
            <a:endParaRPr lang="ru-RU" sz="4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1628800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/>
              <a:t>…, 11, …</a:t>
            </a:r>
            <a:endParaRPr lang="ru-RU" sz="4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2780928"/>
            <a:ext cx="2376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/>
              <a:t>…, 75, …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3248401" y="3789006"/>
            <a:ext cx="2763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/>
              <a:t>…, 30, 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1084/0002bc1b-32637c67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Вставьте пропущенный </a:t>
            </a:r>
          </a:p>
          <a:p>
            <a:pPr>
              <a:buNone/>
            </a:pPr>
            <a:r>
              <a:rPr lang="ru-RU" dirty="0" smtClean="0"/>
              <a:t>арифметический знак и число.</a:t>
            </a:r>
          </a:p>
          <a:p>
            <a:pPr>
              <a:buNone/>
            </a:pPr>
            <a:r>
              <a:rPr lang="ru-RU" sz="4000" b="1" i="1" dirty="0" smtClean="0"/>
              <a:t>7 …. * = 14</a:t>
            </a:r>
          </a:p>
          <a:p>
            <a:pPr>
              <a:buNone/>
            </a:pPr>
            <a:r>
              <a:rPr lang="ru-RU" sz="4000" b="1" i="1" dirty="0" smtClean="0"/>
              <a:t>13 … * = 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2780928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+ 7</a:t>
            </a:r>
            <a:endParaRPr lang="ru-RU" sz="4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3501008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+ 0</a:t>
            </a:r>
            <a:endParaRPr lang="ru-RU" sz="4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149080"/>
            <a:ext cx="2549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12 … * = 19</a:t>
            </a:r>
            <a:endParaRPr lang="ru-RU" sz="4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4149080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+ 7</a:t>
            </a:r>
            <a:endParaRPr lang="ru-RU" sz="40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4077072"/>
            <a:ext cx="2289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9 … * = 18</a:t>
            </a:r>
            <a:endParaRPr lang="ru-RU" sz="40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436096" y="4077072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+ 9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1084/0002bc1b-32637c67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Выберите в каждом столбике наибольшее значение выражения </a:t>
            </a:r>
          </a:p>
          <a:p>
            <a:pPr>
              <a:buNone/>
            </a:pPr>
            <a:r>
              <a:rPr lang="ru-RU" dirty="0" smtClean="0"/>
              <a:t>37 + 25</a:t>
            </a:r>
          </a:p>
          <a:p>
            <a:pPr>
              <a:buNone/>
            </a:pPr>
            <a:r>
              <a:rPr lang="ru-RU" dirty="0" smtClean="0"/>
              <a:t>37 + 23</a:t>
            </a:r>
          </a:p>
          <a:p>
            <a:pPr>
              <a:buNone/>
            </a:pPr>
            <a:r>
              <a:rPr lang="ru-RU" dirty="0" smtClean="0"/>
              <a:t>37 + 26</a:t>
            </a:r>
          </a:p>
          <a:p>
            <a:pPr>
              <a:buNone/>
            </a:pPr>
            <a:r>
              <a:rPr lang="ru-RU" dirty="0" smtClean="0"/>
              <a:t>37 + 28</a:t>
            </a:r>
          </a:p>
          <a:p>
            <a:pPr>
              <a:buNone/>
            </a:pPr>
            <a:r>
              <a:rPr lang="ru-RU" dirty="0" smtClean="0"/>
              <a:t>37 + 27</a:t>
            </a:r>
          </a:p>
          <a:p>
            <a:pPr>
              <a:buNone/>
            </a:pPr>
            <a:r>
              <a:rPr lang="ru-RU" dirty="0" smtClean="0"/>
              <a:t>37 + 24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2636912"/>
            <a:ext cx="140936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49 + 37</a:t>
            </a:r>
          </a:p>
          <a:p>
            <a:r>
              <a:rPr lang="ru-RU" sz="3200" dirty="0" smtClean="0"/>
              <a:t>49 + 32</a:t>
            </a:r>
          </a:p>
          <a:p>
            <a:r>
              <a:rPr lang="ru-RU" sz="3200" dirty="0" smtClean="0"/>
              <a:t>49 + 36</a:t>
            </a:r>
          </a:p>
          <a:p>
            <a:r>
              <a:rPr lang="ru-RU" sz="3200" dirty="0" smtClean="0"/>
              <a:t>49 + 38</a:t>
            </a:r>
          </a:p>
          <a:p>
            <a:r>
              <a:rPr lang="ru-RU" sz="3200" dirty="0" smtClean="0"/>
              <a:t>49 + 39</a:t>
            </a:r>
          </a:p>
          <a:p>
            <a:r>
              <a:rPr lang="ru-RU" sz="3200" dirty="0" smtClean="0"/>
              <a:t>49 + 31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2636912"/>
            <a:ext cx="140936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58 + 18</a:t>
            </a:r>
          </a:p>
          <a:p>
            <a:r>
              <a:rPr lang="ru-RU" sz="3200" dirty="0" smtClean="0"/>
              <a:t>58 + 16</a:t>
            </a:r>
          </a:p>
          <a:p>
            <a:r>
              <a:rPr lang="ru-RU" sz="3200" dirty="0" smtClean="0"/>
              <a:t>58 + 19</a:t>
            </a:r>
          </a:p>
          <a:p>
            <a:r>
              <a:rPr lang="ru-RU" sz="3200" dirty="0" smtClean="0"/>
              <a:t>58 + 14</a:t>
            </a:r>
          </a:p>
          <a:p>
            <a:r>
              <a:rPr lang="ru-RU" sz="3200" dirty="0" smtClean="0"/>
              <a:t>58 + 13</a:t>
            </a:r>
          </a:p>
          <a:p>
            <a:r>
              <a:rPr lang="ru-RU" sz="3200" dirty="0" smtClean="0"/>
              <a:t>58 + 12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Рассмотрите математические записи на доске: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28 – 5 = ?</a:t>
            </a:r>
            <a:r>
              <a:rPr lang="ru-RU" dirty="0" smtClean="0"/>
              <a:t>                  57</a:t>
            </a:r>
          </a:p>
          <a:p>
            <a:pPr>
              <a:buNone/>
            </a:pPr>
            <a:r>
              <a:rPr lang="ru-RU" dirty="0" smtClean="0"/>
              <a:t>    38 – 10 = ?                  24  </a:t>
            </a:r>
          </a:p>
          <a:p>
            <a:pPr>
              <a:buNone/>
            </a:pPr>
            <a:r>
              <a:rPr lang="ru-RU" dirty="0" smtClean="0"/>
              <a:t>                                           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11960" y="3789040"/>
            <a:ext cx="648072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95936" y="285293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Запись вычитания в столбик.</a:t>
            </a:r>
            <a:br>
              <a:rPr lang="ru-RU" sz="4800" b="1" i="1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Определите цель урока:</a:t>
            </a:r>
            <a:endParaRPr lang="ru-RU" sz="3600" i="1" dirty="0" smtClean="0"/>
          </a:p>
          <a:p>
            <a:pPr>
              <a:buNone/>
            </a:pPr>
            <a:endParaRPr lang="ru-RU" sz="3600" i="1" dirty="0" smtClean="0"/>
          </a:p>
          <a:p>
            <a:r>
              <a:rPr lang="ru-RU" sz="3600" i="1" dirty="0" smtClean="0"/>
              <a:t>Мы будем учиться …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b="1" i="1" dirty="0" smtClean="0"/>
              <a:t>Сегодня на уроке мы будем учиться выполнять вычитание двузначных чисел в столбик.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нового материала </a:t>
            </a:r>
            <a:br>
              <a:rPr lang="ru-RU" dirty="0" smtClean="0"/>
            </a:br>
            <a:r>
              <a:rPr lang="ru-RU" dirty="0" smtClean="0"/>
              <a:t>С. 60,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и каких вагончиков понадобилось Волку и зайцу для составления числа 27?</a:t>
            </a:r>
          </a:p>
          <a:p>
            <a:r>
              <a:rPr lang="ru-RU" dirty="0" smtClean="0"/>
              <a:t>2 коричневых вагона  и 7 белых.</a:t>
            </a:r>
          </a:p>
          <a:p>
            <a:r>
              <a:rPr lang="ru-RU" dirty="0" smtClean="0"/>
              <a:t>Какие вагоны отцепили</a:t>
            </a:r>
          </a:p>
          <a:p>
            <a:pPr>
              <a:buNone/>
            </a:pPr>
            <a:r>
              <a:rPr lang="ru-RU" dirty="0" smtClean="0"/>
              <a:t>    и почему?</a:t>
            </a:r>
          </a:p>
          <a:p>
            <a:r>
              <a:rPr lang="ru-RU" dirty="0" smtClean="0"/>
              <a:t>Один </a:t>
            </a:r>
            <a:r>
              <a:rPr lang="ru-RU" dirty="0" err="1" smtClean="0"/>
              <a:t>кричневый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вагон и три белых.</a:t>
            </a:r>
            <a:endParaRPr lang="ru-RU" dirty="0"/>
          </a:p>
        </p:txBody>
      </p:sp>
      <p:pic>
        <p:nvPicPr>
          <p:cNvPr id="19458" name="Picture 2" descr="C:\Users\Николай\Desktop\001.jpg"/>
          <p:cNvPicPr>
            <a:picLocks noChangeAspect="1" noChangeArrowheads="1"/>
          </p:cNvPicPr>
          <p:nvPr/>
        </p:nvPicPr>
        <p:blipFill>
          <a:blip r:embed="rId3" cstate="print"/>
          <a:srcRect r="543" b="26837"/>
          <a:stretch>
            <a:fillRect/>
          </a:stretch>
        </p:blipFill>
        <p:spPr bwMode="auto">
          <a:xfrm>
            <a:off x="611560" y="1556792"/>
            <a:ext cx="799288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lsbot.ru/images/1000311_fon-pro-shko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нового материала </a:t>
            </a:r>
            <a:br>
              <a:rPr lang="ru-RU" dirty="0" smtClean="0"/>
            </a:br>
            <a:r>
              <a:rPr lang="ru-RU" dirty="0" smtClean="0"/>
              <a:t>С. 60,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Рассмотрите первый случай записи вычитания в столбик.</a:t>
            </a:r>
          </a:p>
          <a:p>
            <a:r>
              <a:rPr lang="ru-RU" dirty="0" smtClean="0"/>
              <a:t>Как подписаны числа один под другим?</a:t>
            </a:r>
          </a:p>
          <a:p>
            <a:pPr>
              <a:buNone/>
            </a:pPr>
            <a:r>
              <a:rPr lang="ru-RU" dirty="0" smtClean="0"/>
              <a:t>По какому правилу выполняется вычитание?</a:t>
            </a:r>
            <a:endParaRPr lang="ru-RU" dirty="0"/>
          </a:p>
        </p:txBody>
      </p:sp>
      <p:pic>
        <p:nvPicPr>
          <p:cNvPr id="19458" name="Picture 2" descr="C:\Users\Николай\Desktop\001.jpg"/>
          <p:cNvPicPr>
            <a:picLocks noChangeAspect="1" noChangeArrowheads="1"/>
          </p:cNvPicPr>
          <p:nvPr/>
        </p:nvPicPr>
        <p:blipFill>
          <a:blip r:embed="rId3" cstate="print"/>
          <a:srcRect l="27391" t="78307" r="13260" b="3688"/>
          <a:stretch>
            <a:fillRect/>
          </a:stretch>
        </p:blipFill>
        <p:spPr bwMode="auto">
          <a:xfrm>
            <a:off x="395536" y="3933056"/>
            <a:ext cx="820891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rgbClr val="FFFF66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FFF00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380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УМК «Начальная школа 21 века» Урок математики во 2 классе Тема: «Запись вычитания столбиком»  </vt:lpstr>
      <vt:lpstr>Слайд 2</vt:lpstr>
      <vt:lpstr>Слайд 3</vt:lpstr>
      <vt:lpstr>Слайд 4</vt:lpstr>
      <vt:lpstr>Слайд 5</vt:lpstr>
      <vt:lpstr>Слайд 6</vt:lpstr>
      <vt:lpstr>Запись вычитания в столбик. </vt:lpstr>
      <vt:lpstr>Изучение нового материала  С. 60, № 1</vt:lpstr>
      <vt:lpstr>Изучение нового материала  С. 60, № 1</vt:lpstr>
      <vt:lpstr>Памятка</vt:lpstr>
      <vt:lpstr>Изучение нового материала</vt:lpstr>
      <vt:lpstr>Решение задачи</vt:lpstr>
      <vt:lpstr>Самостоятельная работа</vt:lpstr>
      <vt:lpstr>Самостоятельная работа ПРОВЕРКА</vt:lpstr>
      <vt:lpstr>Запись вычитания в столбик. </vt:lpstr>
      <vt:lpstr>Итог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«Начальная школа 21 века» Урок математики во 2 классе № 28 Тема: «Запись вычитания столбиком»  </dc:title>
  <dc:creator>Николай Туран</dc:creator>
  <cp:lastModifiedBy>пользователь</cp:lastModifiedBy>
  <cp:revision>26</cp:revision>
  <dcterms:created xsi:type="dcterms:W3CDTF">2017-10-15T01:10:21Z</dcterms:created>
  <dcterms:modified xsi:type="dcterms:W3CDTF">2021-06-09T13:07:16Z</dcterms:modified>
</cp:coreProperties>
</file>