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8" r:id="rId3"/>
    <p:sldId id="256" r:id="rId4"/>
    <p:sldId id="284" r:id="rId5"/>
    <p:sldId id="257" r:id="rId6"/>
    <p:sldId id="259" r:id="rId7"/>
    <p:sldId id="261" r:id="rId8"/>
    <p:sldId id="268" r:id="rId9"/>
    <p:sldId id="267" r:id="rId10"/>
    <p:sldId id="270" r:id="rId11"/>
    <p:sldId id="271" r:id="rId12"/>
    <p:sldId id="272" r:id="rId13"/>
    <p:sldId id="263" r:id="rId14"/>
    <p:sldId id="266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1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1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80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87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741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76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40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7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22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1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11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D02A4-3AF4-487A-94A7-74CC5125B540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792CB-DE0D-4A57-93FF-C63AEED98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79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0" y="-10464"/>
            <a:ext cx="9144000" cy="6868464"/>
            <a:chOff x="0" y="-10464"/>
            <a:chExt cx="9144000" cy="686846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108960" y="4902944"/>
              <a:ext cx="2199901" cy="80929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2607377" y="-10464"/>
              <a:ext cx="6536623" cy="4697159"/>
              <a:chOff x="2607377" y="-10464"/>
              <a:chExt cx="6536623" cy="4697159"/>
            </a:xfrm>
          </p:grpSpPr>
          <p:pic>
            <p:nvPicPr>
              <p:cNvPr id="8" name="Рисунок 7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"/>
              <a:stretch/>
            </p:blipFill>
            <p:spPr>
              <a:xfrm rot="284018">
                <a:off x="2607377" y="-10464"/>
                <a:ext cx="2647086" cy="1427762"/>
              </a:xfrm>
              <a:prstGeom prst="rect">
                <a:avLst/>
              </a:prstGeom>
            </p:spPr>
          </p:pic>
          <p:pic>
            <p:nvPicPr>
              <p:cNvPr id="7" name="Рисунок 6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"/>
              <a:stretch/>
            </p:blipFill>
            <p:spPr>
              <a:xfrm>
                <a:off x="5753686" y="1296040"/>
                <a:ext cx="3362180" cy="3390655"/>
              </a:xfrm>
              <a:prstGeom prst="rect">
                <a:avLst/>
              </a:prstGeom>
            </p:spPr>
          </p:pic>
          <p:pic>
            <p:nvPicPr>
              <p:cNvPr id="5" name="Рисунок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86804" y="0"/>
                <a:ext cx="5057196" cy="2931459"/>
              </a:xfrm>
              <a:prstGeom prst="rect">
                <a:avLst/>
              </a:prstGeom>
            </p:spPr>
          </p:pic>
        </p:grp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17609" y="4902944"/>
              <a:ext cx="1791351" cy="809291"/>
            </a:xfrm>
            <a:prstGeom prst="rect">
              <a:avLst/>
            </a:prstGeom>
          </p:spPr>
        </p:pic>
        <p:sp>
          <p:nvSpPr>
            <p:cNvPr id="12" name="Заголовок 1"/>
            <p:cNvSpPr txBox="1">
              <a:spLocks/>
            </p:cNvSpPr>
            <p:nvPr/>
          </p:nvSpPr>
          <p:spPr>
            <a:xfrm>
              <a:off x="338437" y="3571932"/>
              <a:ext cx="7806755" cy="1399566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8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Формирование и оценка </a:t>
              </a:r>
              <a:r>
                <a:rPr lang="en-US" sz="28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/>
              </a:r>
              <a:br>
                <a:rPr lang="en-US" sz="28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</a:br>
              <a:r>
                <a:rPr lang="ru-RU" sz="28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критического и креативного мышления </a:t>
              </a:r>
              <a:r>
                <a:rPr lang="en-US" sz="28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/>
              </a:r>
              <a:br>
                <a:rPr lang="en-US" sz="28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</a:br>
              <a:r>
                <a:rPr lang="ru-RU" sz="28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на уроках изобразительного искусства</a:t>
              </a:r>
              <a:endPara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38437" y="2973526"/>
              <a:ext cx="332892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2800" dirty="0"/>
                <a:t>Тема выступления: 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108960" y="4645869"/>
              <a:ext cx="2340597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0" dirty="0" smtClean="0">
                  <a:ln w="10160">
                    <a:solidFill>
                      <a:schemeClr val="accent5"/>
                    </a:solidFill>
                    <a:prstDash val="solid"/>
                  </a:ln>
                  <a:gradFill flip="none" rotWithShape="1">
                    <a:gsLst>
                      <a:gs pos="12000">
                        <a:srgbClr val="FFFF00"/>
                      </a:gs>
                      <a:gs pos="28000">
                        <a:srgbClr val="FF0000"/>
                      </a:gs>
                      <a:gs pos="67000">
                        <a:srgbClr val="0070C0"/>
                      </a:gs>
                      <a:gs pos="40000">
                        <a:schemeClr val="accent4">
                          <a:lumMod val="60000"/>
                          <a:lumOff val="40000"/>
                        </a:schemeClr>
                      </a:gs>
                      <a:gs pos="89000">
                        <a:srgbClr val="FFFF00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2021</a:t>
              </a:r>
              <a:endParaRPr lang="ru-RU" sz="8000" dirty="0">
                <a:ln w="10160">
                  <a:solidFill>
                    <a:schemeClr val="accent5"/>
                  </a:solidFill>
                  <a:prstDash val="solid"/>
                </a:ln>
                <a:gradFill flip="none" rotWithShape="1">
                  <a:gsLst>
                    <a:gs pos="12000">
                      <a:srgbClr val="FFFF00"/>
                    </a:gs>
                    <a:gs pos="28000">
                      <a:srgbClr val="FF0000"/>
                    </a:gs>
                    <a:gs pos="67000">
                      <a:srgbClr val="0070C0"/>
                    </a:gs>
                    <a:gs pos="40000">
                      <a:schemeClr val="accent4">
                        <a:lumMod val="60000"/>
                        <a:lumOff val="40000"/>
                      </a:schemeClr>
                    </a:gs>
                    <a:gs pos="89000">
                      <a:srgbClr val="FFFF0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4750969" y="5872440"/>
            <a:ext cx="436489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 smtClean="0"/>
              <a:t>Учитель изобразительного искусства МОУ «СОШ №19»:           Богачева Т.В.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384072" y="6331482"/>
            <a:ext cx="1847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 smtClean="0"/>
              <a:t>29.12.2020 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056" y="1047033"/>
            <a:ext cx="332892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 smtClean="0"/>
              <a:t>Заседание ГМО учителей ИЗО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2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68" y="232117"/>
            <a:ext cx="6783833" cy="4853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Выдвижение разнообразных идей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42582" y="717452"/>
            <a:ext cx="8704300" cy="1684606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Требуется предложить несколько разных идей</a:t>
            </a:r>
          </a:p>
          <a:p>
            <a:r>
              <a:rPr lang="ru-RU" sz="2000" dirty="0"/>
              <a:t>Все решения должны соответствовать исследуемой проблеме/задаче</a:t>
            </a:r>
          </a:p>
          <a:p>
            <a:r>
              <a:rPr lang="ru-RU" sz="2000" dirty="0"/>
              <a:t>Могут использоваться различные форматы заданий – записать заголовок или рассказ, составить художественную композицию, предложить научные методы или поставить вопросы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7171" y="2334676"/>
            <a:ext cx="5755122" cy="452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5" y="124307"/>
            <a:ext cx="7413674" cy="45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Уточнение и совершенствование идей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46185" y="581509"/>
            <a:ext cx="8797628" cy="1273124"/>
          </a:xfrm>
        </p:spPr>
        <p:txBody>
          <a:bodyPr>
            <a:normAutofit/>
          </a:bodyPr>
          <a:lstStyle/>
          <a:p>
            <a:r>
              <a:rPr lang="ru-RU" sz="2000" dirty="0"/>
              <a:t>Усовершенствовать идею методом последовательных уточнений</a:t>
            </a:r>
          </a:p>
          <a:p>
            <a:r>
              <a:rPr lang="ru-RU" sz="2000" dirty="0"/>
              <a:t>Адаптировать идею с учётом дополнительных требований, дополнительной информации или ограничений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8961" y="1795639"/>
            <a:ext cx="6035040" cy="506236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6185" y="1839012"/>
            <a:ext cx="3168786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dirty="0">
                <a:solidFill>
                  <a:prstClr val="black"/>
                </a:solidFill>
              </a:rPr>
              <a:t>Адаптировать свои идеи с учётом целевой аудитории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dirty="0">
                <a:solidFill>
                  <a:prstClr val="black"/>
                </a:solidFill>
              </a:rPr>
              <a:t>Сопоставить успешные интеграции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dirty="0">
                <a:solidFill>
                  <a:prstClr val="black"/>
                </a:solidFill>
              </a:rPr>
              <a:t>Обосновать производимые уточнения</a:t>
            </a:r>
          </a:p>
        </p:txBody>
      </p:sp>
    </p:spTree>
    <p:extLst>
      <p:ext uri="{BB962C8B-B14F-4D97-AF65-F5344CB8AC3E}">
        <p14:creationId xmlns:p14="http://schemas.microsoft.com/office/powerpoint/2010/main" val="165974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0"/>
            <a:ext cx="6783832" cy="52050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Оценка и отбор идей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48640" y="520505"/>
            <a:ext cx="8271802" cy="2152357"/>
          </a:xfrm>
        </p:spPr>
        <p:txBody>
          <a:bodyPr>
            <a:normAutofit/>
          </a:bodyPr>
          <a:lstStyle/>
          <a:p>
            <a:r>
              <a:rPr lang="ru-RU" sz="2000" dirty="0"/>
              <a:t>Оценить с определенной точки зрения сильные и слабые стороны собственного или чужого продукта/идеи</a:t>
            </a:r>
          </a:p>
          <a:p>
            <a:r>
              <a:rPr lang="ru-RU" sz="2000" dirty="0"/>
              <a:t>Отделить оригинальные идеи, выделить решения, которые действительно эффективны, экономичны и </a:t>
            </a:r>
            <a:r>
              <a:rPr lang="ru-RU" sz="2000" dirty="0" err="1"/>
              <a:t>инновационны</a:t>
            </a:r>
            <a:endParaRPr lang="ru-RU" sz="2000" dirty="0"/>
          </a:p>
          <a:p>
            <a:r>
              <a:rPr lang="ru-RU" sz="2000" dirty="0"/>
              <a:t>Выбрать наиболее креативные продукты/идеи</a:t>
            </a:r>
          </a:p>
          <a:p>
            <a:r>
              <a:rPr lang="ru-RU" sz="2000" dirty="0"/>
              <a:t>Расположить продукты/идеи в порядке убывания креативности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622" y="2593156"/>
            <a:ext cx="6175717" cy="426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23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735" y="833717"/>
            <a:ext cx="2949178" cy="1008529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Письменное самовыражение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87793" y="2420470"/>
            <a:ext cx="3848031" cy="3811588"/>
          </a:xfrm>
        </p:spPr>
        <p:txBody>
          <a:bodyPr>
            <a:normAutofit/>
          </a:bodyPr>
          <a:lstStyle/>
          <a:p>
            <a:r>
              <a:rPr lang="ru-RU" sz="2000" dirty="0"/>
              <a:t>Создание свободных высказываний и текстов (есть ограничение по объему)</a:t>
            </a:r>
          </a:p>
          <a:p>
            <a:r>
              <a:rPr lang="ru-RU" sz="2000" dirty="0"/>
              <a:t>Выдвижение идей для создания текстов на основе рассмотрения различных стимулов</a:t>
            </a:r>
          </a:p>
          <a:p>
            <a:r>
              <a:rPr lang="ru-RU" sz="2000" dirty="0"/>
              <a:t>Оценка креативности приводимых высказываний</a:t>
            </a:r>
          </a:p>
          <a:p>
            <a:r>
              <a:rPr lang="ru-RU" sz="2000" dirty="0"/>
              <a:t>Совершенствование собственных или чужих текстов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2366" y="729799"/>
            <a:ext cx="4437531" cy="516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5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7346" y="-215153"/>
            <a:ext cx="6376077" cy="72614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Визуальное самовыражение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43752" y="510989"/>
            <a:ext cx="8310282" cy="1969341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Выдвижение идей для своих проектов на основе заданного сценария и исходных установок</a:t>
            </a:r>
          </a:p>
          <a:p>
            <a:r>
              <a:rPr lang="ru-RU" sz="2000" dirty="0"/>
              <a:t>Оценка креативности собственных или чужих идей с позиции их ясности, привлекательности или новизны</a:t>
            </a:r>
          </a:p>
          <a:p>
            <a:r>
              <a:rPr lang="ru-RU" sz="2000" dirty="0"/>
              <a:t>Совершенствование изображений в соответствии с данными инструкциями или дополнительной информацией</a:t>
            </a:r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504" y="2303316"/>
            <a:ext cx="7384779" cy="432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1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2030" y="418083"/>
            <a:ext cx="6146815" cy="2233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DE6C56"/>
                </a:solidFill>
              </a:rPr>
              <a:t>Затрагивает:</a:t>
            </a:r>
          </a:p>
          <a:p>
            <a:pPr marL="0" indent="0" algn="r">
              <a:buNone/>
            </a:pPr>
            <a:r>
              <a:rPr lang="ru-RU" sz="3600" dirty="0" smtClean="0">
                <a:solidFill>
                  <a:srgbClr val="DE6C56"/>
                </a:solidFill>
              </a:rPr>
              <a:t>	физическую </a:t>
            </a:r>
            <a:r>
              <a:rPr lang="ru-RU" sz="3600" dirty="0">
                <a:solidFill>
                  <a:srgbClr val="DE6C56"/>
                </a:solidFill>
              </a:rPr>
              <a:t>культуру, ИЗО, технологию, информатику</a:t>
            </a:r>
          </a:p>
        </p:txBody>
      </p:sp>
      <p:pic>
        <p:nvPicPr>
          <p:cNvPr id="7170" name="Picture 2" descr="Креативное мышление. Сборник эталонных заданий. Выпуск 1 - Каталог ..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31" y="665631"/>
            <a:ext cx="2328118" cy="310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Глобальные компетенции. Сборник эталонных заданий. Выпуск 1 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030" y="2341014"/>
            <a:ext cx="2348711" cy="337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Шестерёнка | Чернильная энциклопедия | Fando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683" y="4018520"/>
            <a:ext cx="2449992" cy="251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39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78488"/>
            <a:ext cx="5795682" cy="39447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3718" y="85042"/>
            <a:ext cx="83102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Международная программа по оценке образовательных достижений учащихся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37044" y="4327459"/>
            <a:ext cx="4348724" cy="22532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Читательская грамотность</a:t>
            </a:r>
          </a:p>
          <a:p>
            <a:r>
              <a:rPr lang="ru-RU" sz="2000" dirty="0" smtClean="0"/>
              <a:t>Математическая грамотность</a:t>
            </a:r>
          </a:p>
          <a:p>
            <a:r>
              <a:rPr lang="ru-RU" sz="2000" dirty="0" smtClean="0"/>
              <a:t>Естественнонаучная грамотность</a:t>
            </a:r>
          </a:p>
          <a:p>
            <a:r>
              <a:rPr lang="ru-RU" sz="2000" dirty="0" smtClean="0"/>
              <a:t>Финансовая грамотность</a:t>
            </a:r>
          </a:p>
          <a:p>
            <a:r>
              <a:rPr lang="ru-RU" sz="2000" dirty="0" smtClean="0"/>
              <a:t>Глобальные компетенции</a:t>
            </a:r>
          </a:p>
          <a:p>
            <a:r>
              <a:rPr lang="ru-RU" sz="2000" dirty="0" smtClean="0"/>
              <a:t>Креативное мышление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3413" y="1162260"/>
            <a:ext cx="85823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это международное сопоставительное исследование качества образования, в рамках которого оцениваются знания и навыки учащихся школ в возрасте 15-ти лет.</a:t>
            </a:r>
          </a:p>
        </p:txBody>
      </p:sp>
    </p:spTree>
    <p:extLst>
      <p:ext uri="{BB962C8B-B14F-4D97-AF65-F5344CB8AC3E}">
        <p14:creationId xmlns:p14="http://schemas.microsoft.com/office/powerpoint/2010/main" val="32731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Зачем вам креативное мышление, если вы не творческая личность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45" r="121" b="77730"/>
          <a:stretch/>
        </p:blipFill>
        <p:spPr bwMode="auto">
          <a:xfrm>
            <a:off x="7132320" y="5215064"/>
            <a:ext cx="2010438" cy="164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Зачем вам креативное мышление, если вы не творческая личность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30" r="121" b="77730"/>
          <a:stretch/>
        </p:blipFill>
        <p:spPr bwMode="auto">
          <a:xfrm>
            <a:off x="-28135" y="5199105"/>
            <a:ext cx="7856292" cy="164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Зачем вам креативное мышление, если вы не творческая личность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222" cy="521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3922" y="142835"/>
            <a:ext cx="5114307" cy="771565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Креативное мышление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700" y="830566"/>
            <a:ext cx="3240859" cy="62873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о</a:t>
            </a:r>
            <a:r>
              <a:rPr lang="ru-RU" sz="3200" dirty="0" smtClean="0">
                <a:solidFill>
                  <a:schemeClr val="bg1"/>
                </a:solidFill>
              </a:rPr>
              <a:t>ценка в </a:t>
            </a:r>
            <a:r>
              <a:rPr lang="en-US" sz="3200" dirty="0" smtClean="0">
                <a:solidFill>
                  <a:schemeClr val="bg1"/>
                </a:solidFill>
              </a:rPr>
              <a:t>PISA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3662" y="4774507"/>
            <a:ext cx="801689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способность продуктивно участвовать в процессе выработки, оценки и совершенствования идей, направленных на получение инновационных и эффективных решений, и/или нового знания, и/или эффективного выражения воображения</a:t>
            </a:r>
          </a:p>
        </p:txBody>
      </p:sp>
    </p:spTree>
    <p:extLst>
      <p:ext uri="{BB962C8B-B14F-4D97-AF65-F5344CB8AC3E}">
        <p14:creationId xmlns:p14="http://schemas.microsoft.com/office/powerpoint/2010/main" val="134889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08" y="710967"/>
            <a:ext cx="6968938" cy="5226704"/>
          </a:xfrm>
        </p:spPr>
      </p:pic>
    </p:spTree>
    <p:extLst>
      <p:ext uri="{BB962C8B-B14F-4D97-AF65-F5344CB8AC3E}">
        <p14:creationId xmlns:p14="http://schemas.microsoft.com/office/powerpoint/2010/main" val="3051929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422" y="4"/>
            <a:ext cx="8543315" cy="676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0" y="166255"/>
            <a:ext cx="8964819" cy="64601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20" y="1"/>
            <a:ext cx="706578" cy="11519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1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235" y="0"/>
            <a:ext cx="5089712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Структура заданий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30" y="1325563"/>
            <a:ext cx="7745505" cy="4351339"/>
          </a:xfrm>
        </p:spPr>
        <p:txBody>
          <a:bodyPr/>
          <a:lstStyle/>
          <a:p>
            <a:r>
              <a:rPr lang="ru-RU" dirty="0" smtClean="0"/>
              <a:t>Мотивационная часть</a:t>
            </a:r>
          </a:p>
          <a:p>
            <a:r>
              <a:rPr lang="ru-RU" dirty="0" smtClean="0"/>
              <a:t>Обучающая часть (при необходимости)</a:t>
            </a:r>
          </a:p>
          <a:p>
            <a:r>
              <a:rPr lang="ru-RU" dirty="0" smtClean="0"/>
              <a:t>Вопросы, направленные на проверку различных аспектов </a:t>
            </a:r>
            <a:r>
              <a:rPr lang="ru-RU" dirty="0" err="1" smtClean="0"/>
              <a:t>компетентностной</a:t>
            </a:r>
            <a:r>
              <a:rPr lang="ru-RU" dirty="0" smtClean="0"/>
              <a:t> модели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 descr="Организационная структура — стоковое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5858" y="3325906"/>
            <a:ext cx="5298141" cy="353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48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5670" y="178078"/>
            <a:ext cx="4997333" cy="551329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Решение научных проблем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99536" y="905360"/>
            <a:ext cx="4555344" cy="3811588"/>
          </a:xfrm>
        </p:spPr>
        <p:txBody>
          <a:bodyPr>
            <a:normAutofit/>
          </a:bodyPr>
          <a:lstStyle/>
          <a:p>
            <a:r>
              <a:rPr lang="ru-RU" sz="2000" dirty="0"/>
              <a:t>Замысел новой идеи, приносящий вклад в научное знание</a:t>
            </a:r>
          </a:p>
          <a:p>
            <a:r>
              <a:rPr lang="ru-RU" sz="2000" dirty="0"/>
              <a:t>Замысел эксперимента для проверки гипотезы</a:t>
            </a:r>
          </a:p>
          <a:p>
            <a:r>
              <a:rPr lang="ru-RU" sz="2000" dirty="0"/>
              <a:t>Замысел эксперимента для развития научной идеи</a:t>
            </a:r>
          </a:p>
          <a:p>
            <a:r>
              <a:rPr lang="ru-RU" sz="2000" dirty="0"/>
              <a:t>Изобретение, имеющее прикладную ценность</a:t>
            </a:r>
          </a:p>
          <a:p>
            <a:r>
              <a:rPr lang="ru-RU" sz="2000" dirty="0"/>
              <a:t>Планирование новых областей применения научной/инженерной деятельности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1966" y="1104782"/>
            <a:ext cx="4712034" cy="3258135"/>
          </a:xfrm>
          <a:prstGeom prst="rect">
            <a:avLst/>
          </a:prstGeom>
        </p:spPr>
      </p:pic>
      <p:sp>
        <p:nvSpPr>
          <p:cNvPr id="6" name="Текст 4"/>
          <p:cNvSpPr txBox="1">
            <a:spLocks/>
          </p:cNvSpPr>
          <p:nvPr/>
        </p:nvSpPr>
        <p:spPr>
          <a:xfrm>
            <a:off x="199536" y="4716948"/>
            <a:ext cx="8733449" cy="1865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Процесс выдвижения новых идей, а не применение уже известных знаний</a:t>
            </a:r>
          </a:p>
          <a:p>
            <a:r>
              <a:rPr lang="ru-RU" sz="2000" dirty="0" smtClean="0"/>
              <a:t>Оригинальность предлагаемых подходов и решений</a:t>
            </a:r>
          </a:p>
          <a:p>
            <a:r>
              <a:rPr lang="ru-RU" sz="2000" dirty="0" smtClean="0"/>
              <a:t>Открытые проблемы, допускающие альтернативные решения и потому требующие серии приближений и уточнений</a:t>
            </a:r>
          </a:p>
          <a:p>
            <a:r>
              <a:rPr lang="ru-RU" sz="2000" dirty="0" smtClean="0"/>
              <a:t>Способы и процессы получения решения, а не ответы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0823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0"/>
            <a:ext cx="8151088" cy="645459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Решение социальных проблем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87794" y="645459"/>
            <a:ext cx="8258665" cy="3811588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Погружение в проблему, имеющую социальный фокус</a:t>
            </a:r>
          </a:p>
          <a:p>
            <a:pPr algn="just"/>
            <a:r>
              <a:rPr lang="ru-RU" sz="2000" dirty="0"/>
              <a:t>Выдвижение различных идей для возможных путей решения социальных проблем, отвечающих заданному сценарию</a:t>
            </a:r>
          </a:p>
          <a:p>
            <a:pPr algn="just"/>
            <a:r>
              <a:rPr lang="ru-RU" sz="2000" dirty="0"/>
              <a:t>Оценка оригинальности, эффективности и осуществимости собственных или чужих решений</a:t>
            </a:r>
          </a:p>
          <a:p>
            <a:pPr algn="just"/>
            <a:r>
              <a:rPr lang="ru-RU" sz="2000" dirty="0"/>
              <a:t>Вовлечение в непрерывный процесс построения знания и совершенствования решения</a:t>
            </a:r>
          </a:p>
          <a:p>
            <a:pPr algn="just"/>
            <a:endParaRPr lang="ru-RU" sz="2000" dirty="0"/>
          </a:p>
          <a:p>
            <a:pPr algn="just"/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078" y="3119718"/>
            <a:ext cx="7305037" cy="37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77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</TotalTime>
  <Words>411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 Unicode MS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Креативное мышление</vt:lpstr>
      <vt:lpstr>Презентация PowerPoint</vt:lpstr>
      <vt:lpstr>Презентация PowerPoint</vt:lpstr>
      <vt:lpstr>Презентация PowerPoint</vt:lpstr>
      <vt:lpstr>Структура заданий</vt:lpstr>
      <vt:lpstr>Решение научных проблем</vt:lpstr>
      <vt:lpstr>Решение социальных проблем</vt:lpstr>
      <vt:lpstr>Выдвижение разнообразных идей</vt:lpstr>
      <vt:lpstr>Уточнение и совершенствование идей</vt:lpstr>
      <vt:lpstr>Оценка и отбор идей</vt:lpstr>
      <vt:lpstr>Письменное самовыражение</vt:lpstr>
      <vt:lpstr>Визуальное самовыражение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Креативное мышление</dc:title>
  <dc:creator>Anna</dc:creator>
  <cp:lastModifiedBy>Татьяна Богачева</cp:lastModifiedBy>
  <cp:revision>39</cp:revision>
  <dcterms:created xsi:type="dcterms:W3CDTF">2020-06-03T12:01:25Z</dcterms:created>
  <dcterms:modified xsi:type="dcterms:W3CDTF">2022-10-22T18:22:32Z</dcterms:modified>
</cp:coreProperties>
</file>