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88825" cy="6858000"/>
  <p:notesSz cx="9309100" cy="7023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569F94-0FAE-4672-9C21-8ECEA98D60D8}" v="188" dt="2021-06-12T12:13:53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9309600" cy="702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-360"/>
            <a:ext cx="4033800" cy="351000"/>
          </a:xfrm>
          <a:prstGeom prst="rect">
            <a:avLst/>
          </a:prstGeom>
        </p:spPr>
        <p:txBody>
          <a:bodyPr lIns="93240" tIns="46800" rIns="93240" bIns="46800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273280" y="-360"/>
            <a:ext cx="4033800" cy="351000"/>
          </a:xfrm>
          <a:prstGeom prst="rect">
            <a:avLst/>
          </a:prstGeom>
        </p:spPr>
        <p:txBody>
          <a:bodyPr lIns="93240" tIns="46800" rIns="93240" bIns="46800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mbria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2314440" y="527040"/>
            <a:ext cx="4680000" cy="2633760"/>
          </a:xfrm>
          <a:prstGeom prst="rect">
            <a:avLst/>
          </a:prstGeom>
        </p:spPr>
        <p:txBody>
          <a:bodyPr lIns="93240" tIns="46800" rIns="93240" bIns="46800" anchor="ctr">
            <a:noAutofit/>
          </a:bodyPr>
          <a:lstStyle/>
          <a:p>
            <a:r>
              <a:rPr lang="en-US" sz="3600" b="0" strike="noStrike" spc="-1">
                <a:solidFill>
                  <a:srgbClr val="FFFFFF"/>
                </a:solidFill>
                <a:latin typeface="Cambria"/>
              </a:rPr>
              <a:t>Click to move the slide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93240" tIns="46800" rIns="93240" bIns="46800">
            <a:noAutofit/>
          </a:bodyPr>
          <a:lstStyle/>
          <a:p>
            <a:r>
              <a:rPr lang="en-US" sz="1200" b="0" strike="noStrike" spc="-1">
                <a:solidFill>
                  <a:srgbClr val="000000"/>
                </a:solidFill>
                <a:latin typeface="Cambria"/>
              </a:rPr>
              <a:t>Click to edit the notes format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6670800"/>
            <a:ext cx="4033800" cy="350640"/>
          </a:xfrm>
          <a:prstGeom prst="rect">
            <a:avLst/>
          </a:prstGeom>
        </p:spPr>
        <p:txBody>
          <a:bodyPr lIns="93240" tIns="46800" rIns="93240" bIns="468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5273280" y="6670800"/>
            <a:ext cx="4033800" cy="350640"/>
          </a:xfrm>
          <a:prstGeom prst="rect">
            <a:avLst/>
          </a:prstGeom>
        </p:spPr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5396FA95-0704-40D4-A838-69C312BF5101}" type="slidenum">
              <a:rPr lang="ru-RU" sz="1200" b="0" strike="noStrike" spc="-1">
                <a:solidFill>
                  <a:srgbClr val="000000"/>
                </a:solidFill>
                <a:latin typeface="Cambria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213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099E0A97-017A-4B11-9829-352BA9EEDFC5}" type="slidenum">
              <a:rPr lang="en-US" sz="1200" b="0" strike="noStrike" spc="-1">
                <a:solidFill>
                  <a:srgbClr val="FFFFFF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1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383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0DFBAA0-4F5D-4079-92A6-980D1077DD27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10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604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98A160B-F01F-46C9-AA28-D3AACDCEE844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11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7890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335EC1D-21A5-47A4-A273-3C2F3BECA573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12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985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26D8D893-A2F0-4A5C-B15A-342874032DFD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13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061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2F9627BC-52EB-4D0D-B213-8F8CAEB3F32F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2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896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40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A48403D3-3393-4F02-84E5-A4A8208F5DAB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3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044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3F729AA-BB9A-44F6-A2F9-D3FA6A77806B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4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57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33D4775A-135E-4852-96FA-FE4FB49E8ABA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5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721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916455B7-DB80-4D8E-95C5-8766D27C71E7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6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6098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97AD83A-4E34-4159-A2F5-9BED7683BC74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7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369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EF6ECDE-D82A-4F3B-B158-1B6951C0CE43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8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805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</p:spPr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929880" y="3335400"/>
            <a:ext cx="7448760" cy="3160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5273640" y="6670800"/>
            <a:ext cx="4033800" cy="35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3240" tIns="46800" rIns="9324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5E652ED-097B-4332-A0AC-2AA78915E0EB}" type="slidenum">
              <a:rPr lang="en-US" sz="1200" b="0" strike="noStrike" spc="-1">
                <a:solidFill>
                  <a:srgbClr val="000000"/>
                </a:solidFill>
                <a:latin typeface="Cambria"/>
                <a:ea typeface="Arial"/>
              </a:rPr>
              <a:pPr algn="r">
                <a:lnSpc>
                  <a:spcPct val="100000"/>
                </a:lnSpc>
              </a:pPr>
              <a:t>9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44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91440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522440" y="4137120"/>
            <a:ext cx="91440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0820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522440" y="413712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08200" y="413712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14120" y="182844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705800" y="182844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1522440" y="413712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614120" y="413712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705800" y="4137120"/>
            <a:ext cx="294408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522440" y="1828440"/>
            <a:ext cx="9144000" cy="44197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1800"/>
              </a:spcBef>
            </a:pPr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91440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44622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08200" y="1828440"/>
            <a:ext cx="44622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2440" y="380520"/>
            <a:ext cx="9144000" cy="5653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1800"/>
              </a:spcBef>
            </a:pPr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08200" y="1828440"/>
            <a:ext cx="44622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522440" y="413712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44622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0820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08200" y="413712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sp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08200" y="1828440"/>
            <a:ext cx="44622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522440" y="4137120"/>
            <a:ext cx="9144000" cy="2108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Cambr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4D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2440" y="380520"/>
            <a:ext cx="9144000" cy="1219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r>
              <a:rPr lang="en-US" sz="3600" b="0" strike="noStrike" spc="-1">
                <a:solidFill>
                  <a:srgbClr val="FFFFFF"/>
                </a:solidFill>
                <a:latin typeface="Cambria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1522440" y="1828440"/>
            <a:ext cx="9144000" cy="4419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223560" indent="-223560">
              <a:spcBef>
                <a:spcPts val="1800"/>
              </a:spcBef>
              <a:buClr>
                <a:srgbClr val="FFFFFF"/>
              </a:buClr>
              <a:buSzPct val="80000"/>
              <a:buFont typeface="Wingdings" charset="2"/>
              <a:buChar char="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Click to edit the outline text format</a:t>
            </a:r>
          </a:p>
          <a:p>
            <a:pPr marL="474480" lvl="1" indent="-228600">
              <a:spcBef>
                <a:spcPts val="1800"/>
              </a:spcBef>
              <a:buClr>
                <a:srgbClr val="FFFFFF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Second Outline Level</a:t>
            </a:r>
          </a:p>
          <a:p>
            <a:pPr marL="703080" lvl="2" indent="-228600">
              <a:spcBef>
                <a:spcPts val="1800"/>
              </a:spcBef>
              <a:buClr>
                <a:srgbClr val="FFFFFF"/>
              </a:buClr>
              <a:buSzPct val="80000"/>
              <a:buFont typeface="Wingdings" charset="2"/>
              <a:buChar char="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Third Outline Level</a:t>
            </a:r>
          </a:p>
          <a:p>
            <a:pPr marL="950760" lvl="3" indent="-228600">
              <a:spcBef>
                <a:spcPts val="1800"/>
              </a:spcBef>
              <a:buClr>
                <a:srgbClr val="FFFFFF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Fourth Outline Level</a:t>
            </a:r>
          </a:p>
          <a:p>
            <a:pPr marL="1179360" lvl="4" indent="-228600">
              <a:spcBef>
                <a:spcPts val="1800"/>
              </a:spcBef>
              <a:buClr>
                <a:srgbClr val="FFFFFF"/>
              </a:buClr>
              <a:buSzPct val="80000"/>
              <a:buFont typeface="Wingdings" charset="2"/>
              <a:buChar char="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Fifth Outline Level</a:t>
            </a:r>
          </a:p>
          <a:p>
            <a:pPr marL="1179360" lvl="5" indent="-228600">
              <a:spcBef>
                <a:spcPts val="1800"/>
              </a:spcBef>
              <a:buClr>
                <a:srgbClr val="FFFFFF"/>
              </a:buClr>
              <a:buSzPct val="80000"/>
              <a:buFont typeface="Wingdings" charset="2"/>
              <a:buChar char="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Sixth Outline Level</a:t>
            </a:r>
          </a:p>
          <a:p>
            <a:pPr marL="1179360" lvl="6" indent="-228600">
              <a:spcBef>
                <a:spcPts val="1800"/>
              </a:spcBef>
              <a:buClr>
                <a:srgbClr val="FFFFFF"/>
              </a:buClr>
              <a:buSzPct val="80000"/>
              <a:buFont typeface="Wingdings" charset="2"/>
              <a:buChar char=""/>
            </a:pPr>
            <a:r>
              <a:rPr lang="en-US" sz="2400" b="0" strike="noStrike" spc="-1">
                <a:solidFill>
                  <a:srgbClr val="FFFFFF"/>
                </a:solidFill>
                <a:latin typeface="Cambria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7770600" y="6400440"/>
            <a:ext cx="1549080" cy="276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1000" b="0" strike="noStrike" spc="-1">
                <a:solidFill>
                  <a:srgbClr val="FFFFFF"/>
                </a:solidFill>
                <a:latin typeface="Cambria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1522080" y="6400440"/>
            <a:ext cx="5954760" cy="276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9599400" y="6400440"/>
            <a:ext cx="1066680" cy="276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38AC6F6A-D47F-4849-82ED-14D847E89193}" type="slidenum">
              <a:rPr lang="ru-RU" sz="1000" b="0" strike="noStrike" spc="-1">
                <a:solidFill>
                  <a:srgbClr val="FFFFFF"/>
                </a:solidFill>
                <a:latin typeface="Cambria"/>
              </a:rPr>
              <a:pPr algn="r">
                <a:lnSpc>
                  <a:spcPct val="100000"/>
                </a:lnSpc>
              </a:pPr>
              <a:t>‹#›</a:t>
            </a:fld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1485388" y="941709"/>
            <a:ext cx="8424720" cy="10368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3200" spc="-1" dirty="0">
                <a:solidFill>
                  <a:srgbClr val="FFFFFF"/>
                </a:solidFill>
                <a:latin typeface="Cambria"/>
              </a:rPr>
              <a:t>       </a:t>
            </a:r>
            <a:r>
              <a:rPr lang="ru-RU" sz="3200" spc="-1" dirty="0" smtClean="0">
                <a:solidFill>
                  <a:srgbClr val="FFFFFF"/>
                </a:solidFill>
                <a:latin typeface="Cambria"/>
              </a:rPr>
              <a:t>Старшая группа</a:t>
            </a:r>
            <a:r>
              <a:rPr lang="ru-RU" sz="3200" b="0" strike="noStrike" spc="-1" dirty="0" smtClean="0">
                <a:solidFill>
                  <a:srgbClr val="FFFFFF"/>
                </a:solidFill>
                <a:latin typeface="Cambria"/>
              </a:rPr>
              <a:t>  №1 </a:t>
            </a:r>
            <a:r>
              <a:rPr lang="ru-RU" sz="3200" spc="-1" dirty="0" smtClean="0">
                <a:solidFill>
                  <a:srgbClr val="FFFFFF"/>
                </a:solidFill>
                <a:latin typeface="Cambria"/>
              </a:rPr>
              <a:t>(5-6 </a:t>
            </a:r>
            <a:r>
              <a:rPr lang="ru-RU" sz="3200" spc="-1" dirty="0">
                <a:solidFill>
                  <a:srgbClr val="FFFFFF"/>
                </a:solidFill>
                <a:latin typeface="Cambria"/>
              </a:rPr>
              <a:t>лет)</a:t>
            </a:r>
            <a:r>
              <a:rPr dirty="0"/>
              <a:t/>
            </a:r>
            <a:br>
              <a:rPr dirty="0"/>
            </a:br>
            <a:r>
              <a:rPr lang="ru-RU" sz="3200" spc="-1" dirty="0" smtClean="0">
                <a:solidFill>
                  <a:srgbClr val="FFFFFF"/>
                </a:solidFill>
                <a:latin typeface="Cambria"/>
              </a:rPr>
              <a:t>МКДОУ </a:t>
            </a:r>
            <a:r>
              <a:rPr lang="ru-RU" sz="3200" b="0" strike="noStrike" spc="-1" dirty="0" smtClean="0">
                <a:solidFill>
                  <a:srgbClr val="FFFFFF"/>
                </a:solidFill>
                <a:latin typeface="Cambria"/>
              </a:rPr>
              <a:t> </a:t>
            </a:r>
            <a:r>
              <a:rPr lang="ru-RU" sz="3200" b="0" strike="noStrike" spc="-1" dirty="0">
                <a:solidFill>
                  <a:srgbClr val="FFFFFF"/>
                </a:solidFill>
                <a:latin typeface="Cambria"/>
              </a:rPr>
              <a:t>БГО </a:t>
            </a:r>
            <a:r>
              <a:rPr lang="ru-RU" sz="3200" spc="-1" dirty="0">
                <a:solidFill>
                  <a:srgbClr val="FFFFFF"/>
                </a:solidFill>
                <a:latin typeface="Cambria"/>
              </a:rPr>
              <a:t>Детский</a:t>
            </a:r>
            <a:r>
              <a:rPr lang="ru-RU" sz="3200" b="0" strike="noStrike" spc="-1" dirty="0">
                <a:solidFill>
                  <a:srgbClr val="FFFFFF"/>
                </a:solidFill>
                <a:latin typeface="Cambria"/>
              </a:rPr>
              <a:t> </a:t>
            </a:r>
            <a:r>
              <a:rPr lang="ru-RU" sz="3200" spc="-1" dirty="0">
                <a:solidFill>
                  <a:srgbClr val="FFFFFF"/>
                </a:solidFill>
                <a:latin typeface="Cambria"/>
              </a:rPr>
              <a:t>сад</a:t>
            </a:r>
            <a:r>
              <a:rPr lang="ru-RU" sz="3200" b="0" strike="noStrike" spc="-1" dirty="0">
                <a:solidFill>
                  <a:srgbClr val="FFFFFF"/>
                </a:solidFill>
                <a:latin typeface="Cambria"/>
              </a:rPr>
              <a:t> №12 общеразвивающего вида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1600" spc="-1" dirty="0">
                <a:solidFill>
                  <a:srgbClr val="FFFFFF"/>
                </a:solidFill>
                <a:latin typeface="Cambria"/>
              </a:rPr>
              <a:t>                                                                                     </a:t>
            </a:r>
            <a:r>
              <a:rPr lang="ru-RU" sz="2000" b="0" strike="noStrike" spc="-1" dirty="0" smtClean="0">
                <a:solidFill>
                  <a:srgbClr val="FFFFFF"/>
                </a:solidFill>
                <a:uFillTx/>
                <a:latin typeface="Cambria"/>
              </a:rPr>
              <a:t>__29  человек</a:t>
            </a:r>
            <a:r>
              <a:rPr lang="ru-RU" sz="1600" spc="-1" dirty="0" smtClean="0">
                <a:solidFill>
                  <a:srgbClr val="FFFFFF"/>
                </a:solidFill>
                <a:latin typeface="Cambria"/>
              </a:rPr>
              <a:t>__ </a:t>
            </a:r>
            <a:r>
              <a:rPr lang="ru-RU" sz="1600" spc="-1" dirty="0">
                <a:solidFill>
                  <a:srgbClr val="FFFFFF"/>
                </a:solidFill>
                <a:latin typeface="Cambria"/>
              </a:rPr>
              <a:t>______________</a:t>
            </a:r>
            <a:r>
              <a:rPr dirty="0"/>
              <a:t/>
            </a:r>
            <a:br>
              <a:rPr dirty="0"/>
            </a:br>
            <a:r>
              <a:rPr lang="ru-RU" sz="1600" spc="-1" dirty="0">
                <a:solidFill>
                  <a:srgbClr val="FFFFFF"/>
                </a:solidFill>
                <a:latin typeface="Cambria"/>
              </a:rPr>
              <a:t>                                                                                       </a:t>
            </a:r>
            <a:r>
              <a:rPr lang="ru-RU" sz="1600" b="0" strike="noStrike" spc="-1" dirty="0">
                <a:solidFill>
                  <a:srgbClr val="FFFFFF"/>
                </a:solidFill>
                <a:latin typeface="Cambria"/>
              </a:rPr>
              <a:t> (списочная численность воспитанников)</a:t>
            </a:r>
            <a:endParaRPr lang="en-US" sz="1600" b="0" strike="noStrike" spc="-1" dirty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7462440" y="4005000"/>
            <a:ext cx="4343400" cy="14396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>
            <a:noAutofit/>
          </a:bodyPr>
          <a:lstStyle/>
          <a:p>
            <a:pPr algn="r"/>
            <a:r>
              <a:rPr lang="ru-RU" sz="1500" b="1" spc="-1" dirty="0" smtClean="0">
                <a:solidFill>
                  <a:srgbClr val="FFFFFF"/>
                </a:solidFill>
                <a:latin typeface="Cambria"/>
              </a:rPr>
              <a:t>Двурекова Елена Васильевна,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endParaRPr lang="en-US" sz="1500" spc="-1" dirty="0">
              <a:solidFill>
                <a:srgbClr val="FFFFFF"/>
              </a:solidFill>
              <a:latin typeface="Cambria"/>
            </a:endParaRPr>
          </a:p>
          <a:p>
            <a:pPr algn="r"/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r>
              <a:rPr lang="ru-RU" sz="1500" b="1" strike="noStrike" spc="-1" dirty="0">
                <a:solidFill>
                  <a:srgbClr val="FFFFFF"/>
                </a:solidFill>
                <a:latin typeface="Cambria"/>
              </a:rPr>
              <a:t>воспитатель,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r>
              <a:rPr lang="ru-RU" sz="1500" b="1" strike="noStrike" spc="-1" dirty="0">
                <a:solidFill>
                  <a:srgbClr val="FFFFFF"/>
                </a:solidFill>
                <a:latin typeface="Cambria"/>
              </a:rPr>
              <a:t> </a:t>
            </a:r>
            <a:r>
              <a:rPr lang="ru-RU" sz="1500" b="1" strike="noStrike" spc="-1" dirty="0" smtClean="0">
                <a:solidFill>
                  <a:srgbClr val="FFFFFF"/>
                </a:solidFill>
                <a:latin typeface="Cambria"/>
              </a:rPr>
              <a:t>В</a:t>
            </a:r>
            <a:r>
              <a:rPr lang="ru-RU" sz="1500" b="1" spc="-1" dirty="0" smtClean="0">
                <a:solidFill>
                  <a:srgbClr val="FFFFFF"/>
                </a:solidFill>
                <a:latin typeface="Cambria"/>
              </a:rPr>
              <a:t>КК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endParaRPr lang="en-US" sz="1500" b="0" strike="noStrike" spc="-1" dirty="0">
              <a:solidFill>
                <a:srgbClr val="FFFFFF"/>
              </a:solidFill>
              <a:latin typeface="Cambria"/>
            </a:endParaRPr>
          </a:p>
          <a:p>
            <a:pPr algn="r"/>
            <a:r>
              <a:rPr lang="ru-RU" sz="1500" b="1" strike="noStrike" spc="-1" dirty="0" smtClean="0">
                <a:solidFill>
                  <a:srgbClr val="FFFFFF"/>
                </a:solidFill>
                <a:latin typeface="Cambria"/>
              </a:rPr>
              <a:t>Муниципальное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r>
              <a:rPr lang="ru-RU" sz="1500" b="1" strike="noStrike" spc="-1" dirty="0">
                <a:solidFill>
                  <a:srgbClr val="FFFFFF"/>
                </a:solidFill>
                <a:latin typeface="Cambria"/>
              </a:rPr>
              <a:t> </a:t>
            </a:r>
            <a:r>
              <a:rPr lang="ru-RU" sz="1500" b="1" spc="-1" dirty="0" smtClean="0">
                <a:solidFill>
                  <a:srgbClr val="FFFFFF"/>
                </a:solidFill>
                <a:latin typeface="Cambria"/>
              </a:rPr>
              <a:t>казённое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 </a:t>
            </a:r>
            <a:r>
              <a:rPr lang="ru-RU" sz="1500" b="1" strike="noStrike" spc="-1" dirty="0" smtClean="0">
                <a:solidFill>
                  <a:srgbClr val="FFFFFF"/>
                </a:solidFill>
                <a:latin typeface="Cambria"/>
              </a:rPr>
              <a:t>дошкольное образовательное учреждение </a:t>
            </a:r>
            <a:r>
              <a:rPr lang="ru-RU" sz="1500" b="1" strike="noStrike" spc="-1" dirty="0">
                <a:solidFill>
                  <a:srgbClr val="FFFFFF"/>
                </a:solidFill>
                <a:latin typeface="Cambria"/>
              </a:rPr>
              <a:t>Борисоглебского городского округа</a:t>
            </a:r>
            <a:r>
              <a:rPr lang="ru-RU" sz="1500" b="1" spc="-1" dirty="0">
                <a:solidFill>
                  <a:srgbClr val="FFFFFF"/>
                </a:solidFill>
                <a:latin typeface="Cambria"/>
              </a:rPr>
              <a:t> </a:t>
            </a:r>
            <a:endParaRPr lang="en-US" sz="1500" b="0" strike="noStrike" spc="-1" dirty="0">
              <a:solidFill>
                <a:srgbClr val="FFFFFF"/>
              </a:solidFill>
              <a:latin typeface="Cambria"/>
            </a:endParaRPr>
          </a:p>
          <a:p>
            <a:pPr algn="r"/>
            <a:r>
              <a:rPr lang="ru-RU" sz="1500" b="1" strike="noStrike" spc="-1" dirty="0" smtClean="0">
                <a:solidFill>
                  <a:srgbClr val="FFFFFF"/>
                </a:solidFill>
                <a:latin typeface="Cambria"/>
              </a:rPr>
              <a:t>Детский сад </a:t>
            </a:r>
            <a:r>
              <a:rPr lang="ru-RU" sz="1500" b="1" strike="noStrike" spc="-1" dirty="0">
                <a:solidFill>
                  <a:srgbClr val="FFFFFF"/>
                </a:solidFill>
                <a:latin typeface="Cambria"/>
              </a:rPr>
              <a:t>№12 общеразвивающего вида</a:t>
            </a:r>
            <a:endParaRPr lang="en-US" sz="1500" b="0" strike="noStrike" spc="-1" dirty="0">
              <a:solidFill>
                <a:srgbClr val="FFFFFF"/>
              </a:solidFill>
              <a:latin typeface="Cambria"/>
            </a:endParaRPr>
          </a:p>
          <a:p>
            <a:pPr algn="r"/>
            <a:endParaRPr lang="en-US" sz="1500" b="0" strike="noStrike" spc="-1" dirty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50" name="TextShape 3"/>
          <p:cNvSpPr txBox="1"/>
          <p:nvPr/>
        </p:nvSpPr>
        <p:spPr>
          <a:xfrm>
            <a:off x="3141360" y="189000"/>
            <a:ext cx="6335640" cy="83808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rmAutofit/>
          </a:bodyPr>
          <a:lstStyle/>
          <a:p>
            <a:pPr algn="ctr">
              <a:lnSpc>
                <a:spcPct val="85000"/>
              </a:lnSpc>
              <a:spcBef>
                <a:spcPts val="1800"/>
              </a:spcBef>
            </a:pPr>
            <a:r>
              <a:rPr lang="ru-RU" sz="3600" u="sng" spc="-1" dirty="0" smtClean="0">
                <a:solidFill>
                  <a:srgbClr val="1E83DE"/>
                </a:solidFill>
                <a:latin typeface="Cambria"/>
              </a:rPr>
              <a:t>2022-2023</a:t>
            </a:r>
            <a:r>
              <a:rPr lang="ru-RU" sz="3600" b="0" strike="noStrike" spc="-1" dirty="0" smtClean="0">
                <a:solidFill>
                  <a:srgbClr val="1E83DE"/>
                </a:solidFill>
                <a:latin typeface="Cambria"/>
              </a:rPr>
              <a:t> </a:t>
            </a:r>
            <a:r>
              <a:rPr lang="ru-RU" sz="3600" b="0" strike="noStrike" spc="-1" dirty="0">
                <a:solidFill>
                  <a:srgbClr val="1E83DE"/>
                </a:solidFill>
                <a:latin typeface="Cambria"/>
              </a:rPr>
              <a:t>учебный год</a:t>
            </a:r>
            <a:endParaRPr lang="en-US" sz="3600" b="0" strike="noStrike" spc="-1" dirty="0">
              <a:solidFill>
                <a:srgbClr val="FFFFFF"/>
              </a:solidFill>
              <a:latin typeface="Cambria"/>
            </a:endParaRPr>
          </a:p>
        </p:txBody>
      </p:sp>
      <p:pic>
        <p:nvPicPr>
          <p:cNvPr id="51" name="Picture 8" descr="https://special.govvrn.ru/documents/34650/0/%D0%91%D0%BE%D1%80%D0%B8%D1%81%D0%BE%D0%B3%D0%BB%D0%B5%D0%B1%D1%81%D0%BA.jpg/c979319e-393a-faee-798a-1c134a3c9eee"/>
          <p:cNvPicPr/>
          <p:nvPr/>
        </p:nvPicPr>
        <p:blipFill>
          <a:blip r:embed="rId3" cstate="print"/>
          <a:stretch/>
        </p:blipFill>
        <p:spPr>
          <a:xfrm>
            <a:off x="477720" y="189000"/>
            <a:ext cx="1008360" cy="1152360"/>
          </a:xfrm>
          <a:prstGeom prst="flowChartOffpageConnector">
            <a:avLst/>
          </a:prstGeom>
          <a:ln>
            <a:noFill/>
          </a:ln>
        </p:spPr>
      </p:pic>
      <p:sp>
        <p:nvSpPr>
          <p:cNvPr id="52" name="CustomShape 4"/>
          <p:cNvSpPr/>
          <p:nvPr/>
        </p:nvSpPr>
        <p:spPr>
          <a:xfrm>
            <a:off x="6599160" y="5950080"/>
            <a:ext cx="4343400" cy="476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10000"/>
              </a:lnSpc>
            </a:pPr>
            <a:r>
              <a:rPr lang="ru-RU" sz="2100" b="1" strike="noStrike" spc="-1" dirty="0">
                <a:solidFill>
                  <a:srgbClr val="FFFFFF"/>
                </a:solidFill>
                <a:latin typeface="Cambria"/>
              </a:rPr>
              <a:t>г. Борисоглебск, </a:t>
            </a:r>
            <a:r>
              <a:rPr lang="ru-RU" sz="2100" b="1" spc="-1" dirty="0" smtClean="0">
                <a:solidFill>
                  <a:srgbClr val="FFFFFF"/>
                </a:solidFill>
                <a:latin typeface="Cambria"/>
              </a:rPr>
              <a:t>2022</a:t>
            </a:r>
            <a:r>
              <a:rPr lang="ru-RU" sz="2100" b="1" strike="noStrike" spc="-1" dirty="0" smtClean="0">
                <a:solidFill>
                  <a:srgbClr val="FFFFFF"/>
                </a:solidFill>
                <a:latin typeface="Cambria"/>
              </a:rPr>
              <a:t> </a:t>
            </a:r>
            <a:r>
              <a:rPr lang="ru-RU" sz="2100" b="1" strike="noStrike" spc="-1" dirty="0">
                <a:solidFill>
                  <a:srgbClr val="FFFFFF"/>
                </a:solidFill>
                <a:latin typeface="Cambria"/>
              </a:rPr>
              <a:t>год</a:t>
            </a:r>
            <a:endParaRPr lang="en-US" sz="21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6626" name="Picture 2" descr="https://www.maam.ru/upload/blogs/detsad-264189-1645074180.jpg"/>
          <p:cNvPicPr>
            <a:picLocks noChangeAspect="1" noChangeArrowheads="1"/>
          </p:cNvPicPr>
          <p:nvPr/>
        </p:nvPicPr>
        <p:blipFill>
          <a:blip r:embed="rId4" cstate="print"/>
          <a:srcRect l="3704" t="10564" r="1852" b="11852"/>
          <a:stretch>
            <a:fillRect/>
          </a:stretch>
        </p:blipFill>
        <p:spPr bwMode="auto">
          <a:xfrm>
            <a:off x="836612" y="3581400"/>
            <a:ext cx="3886200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1054080" y="5661000"/>
            <a:ext cx="4672080" cy="827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2.2.4. Музыкально-театральный центр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7894800" y="6093000"/>
            <a:ext cx="3860640" cy="6127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8500"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2.2.5. Центр лего-конструирования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393372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Cambria"/>
              </a:rPr>
              <a:t>2. АКТИВНЫЙ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7" name="Picture 8" descr="C:\Users\User\Pictures\ВАЦАП 2019 октябрь\IMG-20191026-WA0055.jpg"/>
          <p:cNvPicPr/>
          <p:nvPr/>
        </p:nvPicPr>
        <p:blipFill>
          <a:blip r:embed="rId3" cstate="print"/>
          <a:stretch/>
        </p:blipFill>
        <p:spPr>
          <a:xfrm>
            <a:off x="4294080" y="520560"/>
            <a:ext cx="3600720" cy="5399280"/>
          </a:xfrm>
          <a:prstGeom prst="rect">
            <a:avLst/>
          </a:prstGeom>
          <a:ln>
            <a:noFill/>
          </a:ln>
        </p:spPr>
      </p:pic>
      <p:pic>
        <p:nvPicPr>
          <p:cNvPr id="108" name="Picture 9" descr="C:\Users\User\Pictures\ВАЦАП 2019 октябрь\IMG-20191026-WA0018.jpg"/>
          <p:cNvPicPr/>
          <p:nvPr/>
        </p:nvPicPr>
        <p:blipFill>
          <a:blip r:embed="rId4" cstate="print"/>
          <a:stretch/>
        </p:blipFill>
        <p:spPr>
          <a:xfrm>
            <a:off x="247680" y="520560"/>
            <a:ext cx="3527280" cy="5400720"/>
          </a:xfrm>
          <a:prstGeom prst="rect">
            <a:avLst/>
          </a:prstGeom>
          <a:ln>
            <a:noFill/>
          </a:ln>
        </p:spPr>
      </p:pic>
      <p:pic>
        <p:nvPicPr>
          <p:cNvPr id="109" name="Picture 10" descr="C:\Users\User\Pictures\ВАЦАП 2019 октябрь\IMG-20191026-WA0043.jpg"/>
          <p:cNvPicPr/>
          <p:nvPr/>
        </p:nvPicPr>
        <p:blipFill>
          <a:blip r:embed="rId5" cstate="print"/>
          <a:stretch/>
        </p:blipFill>
        <p:spPr>
          <a:xfrm>
            <a:off x="8344080" y="520560"/>
            <a:ext cx="3527280" cy="5400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393372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FFFF00"/>
                </a:solidFill>
                <a:latin typeface="Cambria"/>
              </a:rPr>
              <a:t>3. СПОКОЙНЫЙ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-344520" y="6148440"/>
            <a:ext cx="4672080" cy="82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FFF00"/>
                </a:solidFill>
                <a:latin typeface="Cambria"/>
              </a:rPr>
              <a:t>2.4. Место для отдыха и уединения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4091040" y="6097680"/>
            <a:ext cx="409428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00"/>
                </a:solidFill>
                <a:latin typeface="Cambria"/>
                <a:ea typeface="Arial"/>
              </a:rPr>
              <a:t>2.4.1.  Центр творчества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8686800" y="1165320"/>
            <a:ext cx="3359160" cy="5031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00"/>
                </a:solidFill>
                <a:latin typeface="Cambria"/>
                <a:ea typeface="Arial"/>
              </a:rPr>
              <a:t>Спокойная зона предназначена для отдыха детей и уединения. Созданная среда вызывает у детей чувство радости, эмоционально-положительного отношения к детскому саду, желание посещать его, обогащает новыми впечатлениями и знаниями, побуждает к  творческой деятельности, способствует интеллектуальному развитию детей дошкольного возраста.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4" name="Picture 8" descr="C:\Users\User\Pictures\ВАЦАП 2019 октябрь\IMG-20191026-WA0024.jpg"/>
          <p:cNvPicPr/>
          <p:nvPr/>
        </p:nvPicPr>
        <p:blipFill>
          <a:blip r:embed="rId3" cstate="print"/>
          <a:stretch/>
        </p:blipFill>
        <p:spPr>
          <a:xfrm>
            <a:off x="190440" y="765000"/>
            <a:ext cx="3821040" cy="5324760"/>
          </a:xfrm>
          <a:prstGeom prst="rect">
            <a:avLst/>
          </a:prstGeom>
          <a:ln>
            <a:noFill/>
          </a:ln>
        </p:spPr>
      </p:pic>
      <p:pic>
        <p:nvPicPr>
          <p:cNvPr id="115" name="Picture 9" descr="C:\Users\User\Pictures\ВАЦАП 2019 октябрь\IMG-20191028-WA0006.jpg"/>
          <p:cNvPicPr/>
          <p:nvPr/>
        </p:nvPicPr>
        <p:blipFill>
          <a:blip r:embed="rId4" cstate="print"/>
          <a:stretch/>
        </p:blipFill>
        <p:spPr>
          <a:xfrm>
            <a:off x="4365720" y="765000"/>
            <a:ext cx="4249800" cy="532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3718080" y="-73080"/>
            <a:ext cx="4897440" cy="2854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just">
              <a:lnSpc>
                <a:spcPct val="85000"/>
              </a:lnSpc>
            </a:pPr>
            <a:r>
              <a:rPr lang="ru-RU" sz="1800" b="1" strike="noStrike" spc="-1" dirty="0">
                <a:solidFill>
                  <a:srgbClr val="00B050"/>
                </a:solidFill>
                <a:latin typeface="Cambria"/>
              </a:rPr>
              <a:t>2. Демонстрация практики трансформации среды </a:t>
            </a:r>
            <a:r>
              <a:rPr lang="ru-RU" sz="1800" b="1" strike="noStrike" spc="-1" dirty="0" smtClean="0">
                <a:solidFill>
                  <a:srgbClr val="00B050"/>
                </a:solidFill>
                <a:latin typeface="Cambria"/>
              </a:rPr>
              <a:t>. В </a:t>
            </a:r>
            <a:r>
              <a:rPr lang="ru-RU" sz="1800" b="1" strike="noStrike" spc="-1" dirty="0">
                <a:solidFill>
                  <a:srgbClr val="00B050"/>
                </a:solidFill>
                <a:latin typeface="Cambria"/>
              </a:rPr>
              <a:t>группе  рационально используется каждый метр.   Созданы отдельные модули для разных видов деятельности  детей.  Их оборудования, материалы могут легко трансформироваться, создавать новые условия.     Зоны в группе  время от времени объединяются или   же отделяться. Это позволяет воспитанникам заниматься интересными им делами;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4768920" y="5589720"/>
            <a:ext cx="7419960" cy="12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pc="-1" dirty="0">
                <a:solidFill>
                  <a:srgbClr val="92D050"/>
                </a:solidFill>
                <a:latin typeface="Cambria"/>
              </a:rPr>
              <a:t>   </a:t>
            </a:r>
            <a:r>
              <a:rPr lang="ru-RU" sz="1800" b="0" strike="noStrike" spc="-1" dirty="0">
                <a:solidFill>
                  <a:srgbClr val="92D050"/>
                </a:solidFill>
                <a:latin typeface="Cambria"/>
              </a:rPr>
              <a:t> 2.3.2 Ситуация</a:t>
            </a:r>
            <a:r>
              <a:rPr lang="ru-RU" spc="-1" dirty="0">
                <a:solidFill>
                  <a:srgbClr val="92D050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92D050"/>
                </a:solidFill>
                <a:latin typeface="Cambria"/>
              </a:rPr>
              <a:t> 3,4,5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85000"/>
              </a:lnSpc>
            </a:pPr>
            <a:r>
              <a:rPr lang="ru-RU" sz="1600" spc="-1" dirty="0">
                <a:solidFill>
                  <a:srgbClr val="92D050"/>
                </a:solidFill>
                <a:latin typeface="Cambria"/>
              </a:rPr>
              <a:t>Центры  строительно-конструкторский</a:t>
            </a:r>
            <a:r>
              <a:rPr lang="ru-RU" sz="1600" b="0" strike="noStrike" spc="-1" dirty="0">
                <a:solidFill>
                  <a:srgbClr val="92D050"/>
                </a:solidFill>
                <a:latin typeface="Cambria"/>
              </a:rPr>
              <a:t>, театрализованной деятельности, спортивно-игровой центр , где дети могут самостоятельно обустроить пространство по своему</a:t>
            </a:r>
            <a:r>
              <a:rPr lang="ru-RU" sz="1600" spc="-1" dirty="0">
                <a:solidFill>
                  <a:srgbClr val="92D050"/>
                </a:solidFill>
                <a:latin typeface="Cambria"/>
              </a:rPr>
              <a:t> </a:t>
            </a:r>
            <a:r>
              <a:rPr lang="ru-RU" sz="1600" b="0" strike="noStrike" spc="-1" dirty="0">
                <a:solidFill>
                  <a:srgbClr val="92D050"/>
                </a:solidFill>
                <a:latin typeface="Cambria"/>
              </a:rPr>
              <a:t> желанию, облюбовать, оборудовать или обжить его по своему усмотрению, построить свой маленький мирок.</a:t>
            </a:r>
            <a:endParaRPr lang="en-US" sz="16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85000"/>
              </a:lnSpc>
            </a:pPr>
            <a:endParaRPr lang="en-US" sz="16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85000"/>
              </a:lnSpc>
            </a:pPr>
            <a:endParaRPr lang="en-US" sz="1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-169920" y="5683320"/>
            <a:ext cx="5040360" cy="4111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92D050"/>
                </a:solidFill>
                <a:latin typeface="Cambria"/>
              </a:rPr>
              <a:t>2.3.1. Ситуация 1,2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85000"/>
              </a:lnSpc>
            </a:pPr>
            <a:r>
              <a:rPr lang="ru-RU" sz="1600" b="0" strike="noStrike" spc="-1">
                <a:solidFill>
                  <a:srgbClr val="92D050"/>
                </a:solidFill>
                <a:latin typeface="Cambria"/>
              </a:rPr>
              <a:t>Центры дорожного движения и сюжетно-ролевой игры . Содержание игрового уголка  мобильно, регулярно обновляется.  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0" name="Picture 12" descr="C:\Users\User\Pictures\ВАЦАП 2019 октябрь\IMG-20191028-WA0015.jpg"/>
          <p:cNvPicPr/>
          <p:nvPr/>
        </p:nvPicPr>
        <p:blipFill>
          <a:blip r:embed="rId3" cstate="print"/>
          <a:stretch/>
        </p:blipFill>
        <p:spPr>
          <a:xfrm>
            <a:off x="6094412" y="3505200"/>
            <a:ext cx="2808360" cy="2054160"/>
          </a:xfrm>
          <a:prstGeom prst="rect">
            <a:avLst/>
          </a:prstGeom>
          <a:ln>
            <a:noFill/>
          </a:ln>
        </p:spPr>
      </p:pic>
      <p:pic>
        <p:nvPicPr>
          <p:cNvPr id="121" name="Picture 13" descr="C:\Users\User\Pictures\ВАЦАП 2019 октябрь\IMG-20191026-WA0052.jpg"/>
          <p:cNvPicPr/>
          <p:nvPr/>
        </p:nvPicPr>
        <p:blipFill>
          <a:blip r:embed="rId4" cstate="print"/>
          <a:stretch/>
        </p:blipFill>
        <p:spPr>
          <a:xfrm>
            <a:off x="227012" y="3505200"/>
            <a:ext cx="2754360" cy="2011320"/>
          </a:xfrm>
          <a:prstGeom prst="rect">
            <a:avLst/>
          </a:prstGeom>
          <a:ln>
            <a:noFill/>
          </a:ln>
        </p:spPr>
      </p:pic>
      <p:pic>
        <p:nvPicPr>
          <p:cNvPr id="122" name="Picture 14" descr="C:\Users\User\Pictures\ВАЦАП 2019 октябрь\IMG-20191026-WA0053.jpg"/>
          <p:cNvPicPr/>
          <p:nvPr/>
        </p:nvPicPr>
        <p:blipFill>
          <a:blip r:embed="rId5" cstate="print"/>
          <a:stretch/>
        </p:blipFill>
        <p:spPr>
          <a:xfrm>
            <a:off x="227012" y="152400"/>
            <a:ext cx="2508268" cy="1744440"/>
          </a:xfrm>
          <a:prstGeom prst="rect">
            <a:avLst/>
          </a:prstGeom>
          <a:ln>
            <a:noFill/>
          </a:ln>
        </p:spPr>
      </p:pic>
      <p:pic>
        <p:nvPicPr>
          <p:cNvPr id="123" name="Рисунок 11" descr="IMG-20191028-WA0004.jpg"/>
          <p:cNvPicPr/>
          <p:nvPr/>
        </p:nvPicPr>
        <p:blipFill>
          <a:blip r:embed="rId6" cstate="print"/>
          <a:stretch/>
        </p:blipFill>
        <p:spPr>
          <a:xfrm>
            <a:off x="9523413" y="152400"/>
            <a:ext cx="2514600" cy="1676400"/>
          </a:xfrm>
          <a:prstGeom prst="rect">
            <a:avLst/>
          </a:prstGeom>
          <a:ln>
            <a:noFill/>
          </a:ln>
        </p:spPr>
      </p:pic>
      <p:pic>
        <p:nvPicPr>
          <p:cNvPr id="124" name="Рисунок 3"/>
          <p:cNvPicPr/>
          <p:nvPr/>
        </p:nvPicPr>
        <p:blipFill>
          <a:blip r:embed="rId7" cstate="print"/>
          <a:stretch/>
        </p:blipFill>
        <p:spPr>
          <a:xfrm>
            <a:off x="3198812" y="3505200"/>
            <a:ext cx="2738520" cy="2055960"/>
          </a:xfrm>
          <a:prstGeom prst="rect">
            <a:avLst/>
          </a:prstGeom>
          <a:ln>
            <a:noFill/>
          </a:ln>
        </p:spPr>
      </p:pic>
      <p:pic>
        <p:nvPicPr>
          <p:cNvPr id="5122" name="Picture 2" descr="https://sun9-15.userapi.com/impg/x4NIUQI0V0Ub-O7gGITudJWeKj_qJOe2EYjcEw/ZezLm2NyGkw.jpg?size=1600x1200&amp;quality=96&amp;sign=10d9d0c0f5e89b9299a82f76846eb15b&amp;type=albu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66212" y="3429000"/>
            <a:ext cx="2971800" cy="2133600"/>
          </a:xfrm>
          <a:prstGeom prst="rect">
            <a:avLst/>
          </a:prstGeom>
          <a:noFill/>
        </p:spPr>
      </p:pic>
      <p:pic>
        <p:nvPicPr>
          <p:cNvPr id="3074" name="Picture 2" descr="C:\Users\User\Downloads\IMG-20210326-WA01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74812" y="1828800"/>
            <a:ext cx="2082800" cy="1562100"/>
          </a:xfrm>
          <a:prstGeom prst="rect">
            <a:avLst/>
          </a:prstGeom>
          <a:noFill/>
        </p:spPr>
      </p:pic>
      <p:pic>
        <p:nvPicPr>
          <p:cNvPr id="3075" name="Picture 3" descr="C:\Users\User\Downloads\IMG-20210612-WA0065 (1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609012" y="1752600"/>
            <a:ext cx="2133600" cy="16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s://sun9-14.userapi.com/impg/H0CDYlPei6O9hWeua_MV8BIyLDCkAHUwTeYvOQ/nUILmsCm5dM.jpg?size=604x453&amp;quality=96&amp;sign=3b0f0a6eebc09c0b51091c1d82ae0ac1&amp;type=album"/>
          <p:cNvPicPr>
            <a:picLocks noChangeAspect="1" noChangeArrowheads="1"/>
          </p:cNvPicPr>
          <p:nvPr/>
        </p:nvPicPr>
        <p:blipFill>
          <a:blip r:embed="rId3" cstate="print"/>
          <a:srcRect b="18717"/>
          <a:stretch>
            <a:fillRect/>
          </a:stretch>
        </p:blipFill>
        <p:spPr bwMode="auto">
          <a:xfrm>
            <a:off x="1979612" y="4495800"/>
            <a:ext cx="2133600" cy="1447800"/>
          </a:xfrm>
          <a:prstGeom prst="rect">
            <a:avLst/>
          </a:prstGeom>
          <a:noFill/>
        </p:spPr>
      </p:pic>
      <p:sp>
        <p:nvSpPr>
          <p:cNvPr id="125" name="CustomShape 1"/>
          <p:cNvSpPr/>
          <p:nvPr/>
        </p:nvSpPr>
        <p:spPr>
          <a:xfrm>
            <a:off x="-30240" y="6121440"/>
            <a:ext cx="4060800" cy="641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 dirty="0">
                <a:solidFill>
                  <a:srgbClr val="FF9933"/>
                </a:solidFill>
                <a:latin typeface="Cambria"/>
              </a:rPr>
              <a:t>4.1. Среда для диалога с родителями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85000"/>
              </a:lnSpc>
            </a:pPr>
            <a:r>
              <a:rPr lang="ru-RU" sz="1800" b="0" strike="noStrike" spc="-1" dirty="0">
                <a:solidFill>
                  <a:srgbClr val="FF9933"/>
                </a:solidFill>
                <a:latin typeface="Cambria"/>
              </a:rPr>
              <a:t> ( информационный  центр)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8086680" y="6091200"/>
            <a:ext cx="410544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0" strike="noStrike" spc="-1">
                <a:solidFill>
                  <a:srgbClr val="FF9933"/>
                </a:solidFill>
                <a:latin typeface="Cambria"/>
              </a:rPr>
              <a:t>4.3. Среда для диалога с родителями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ru-RU" sz="1800" b="0" strike="noStrike" spc="-1">
                <a:solidFill>
                  <a:srgbClr val="FF9933"/>
                </a:solidFill>
                <a:latin typeface="Cambria"/>
              </a:rPr>
              <a:t> (практический центр )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4065480" y="6033960"/>
            <a:ext cx="4165560" cy="804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9933"/>
                </a:solidFill>
                <a:latin typeface="Cambria"/>
              </a:rPr>
              <a:t>4.2. Среда для диалога с родителями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9933"/>
                </a:solidFill>
                <a:latin typeface="Cambria"/>
              </a:rPr>
              <a:t> (консультационный  центр)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744480" y="115920"/>
            <a:ext cx="11017440" cy="169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FF9933"/>
                </a:solidFill>
                <a:latin typeface="Cambria"/>
                <a:ea typeface="Arial"/>
              </a:rPr>
              <a:t>4. </a:t>
            </a:r>
            <a:r>
              <a:rPr lang="ru-RU" sz="1800" b="1" strike="noStrike" spc="-1">
                <a:solidFill>
                  <a:srgbClr val="FF9933"/>
                </a:solidFill>
                <a:latin typeface="Times New Roman"/>
                <a:ea typeface="Times New Roman"/>
              </a:rPr>
              <a:t>Организация среды для диалога с родителями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just">
              <a:lnSpc>
                <a:spcPct val="85000"/>
              </a:lnSpc>
            </a:pPr>
            <a:r>
              <a:rPr lang="ru-RU" sz="1800" b="1" strike="noStrike" spc="-1">
                <a:solidFill>
                  <a:srgbClr val="FF9933"/>
                </a:solidFill>
                <a:latin typeface="Times New Roman"/>
                <a:ea typeface="Times New Roman"/>
              </a:rPr>
              <a:t>оформлена красочно,  содержит необходимую, для родителей информацию, которая систематически обновляется. Так, на стендах с детскими работами, родители могут увидеть и оценить творческую деятельность детей.  Используются разные формы сотрудничества с родителями, позволяющие вовлечь их в процесс обучения, развития и познания собственного ребенка. Одна из новых форм взаимодействия - «Родительская почта».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9" name="Picture 9" descr="C:\Users\User\Pictures\ВАЦАП 2019 октябрь\IMG-20191026-WA0013.jpg"/>
          <p:cNvPicPr/>
          <p:nvPr/>
        </p:nvPicPr>
        <p:blipFill>
          <a:blip r:embed="rId4" cstate="print"/>
          <a:stretch/>
        </p:blipFill>
        <p:spPr>
          <a:xfrm>
            <a:off x="1827212" y="2133600"/>
            <a:ext cx="2438400" cy="1668480"/>
          </a:xfrm>
          <a:prstGeom prst="rect">
            <a:avLst/>
          </a:prstGeom>
          <a:ln>
            <a:noFill/>
          </a:ln>
        </p:spPr>
      </p:pic>
      <p:pic>
        <p:nvPicPr>
          <p:cNvPr id="130" name="Picture 10" descr="C:\Users\User\Pictures\ВАЦАП 2019 октябрь\IMG-20191026-WA0015.jpg"/>
          <p:cNvPicPr/>
          <p:nvPr/>
        </p:nvPicPr>
        <p:blipFill>
          <a:blip r:embed="rId5" cstate="print"/>
          <a:stretch/>
        </p:blipFill>
        <p:spPr>
          <a:xfrm>
            <a:off x="4646612" y="1828800"/>
            <a:ext cx="3592348" cy="4264200"/>
          </a:xfrm>
          <a:prstGeom prst="rect">
            <a:avLst/>
          </a:prstGeom>
          <a:ln>
            <a:noFill/>
          </a:ln>
        </p:spPr>
      </p:pic>
      <p:pic>
        <p:nvPicPr>
          <p:cNvPr id="131" name="Picture 11" descr="C:\Users\User\Pictures\ВАЦАП 2019 октябрь\IMG-20191026-WA0008.jpg"/>
          <p:cNvPicPr/>
          <p:nvPr/>
        </p:nvPicPr>
        <p:blipFill>
          <a:blip r:embed="rId6" cstate="print"/>
          <a:stretch/>
        </p:blipFill>
        <p:spPr>
          <a:xfrm>
            <a:off x="8397720" y="1800360"/>
            <a:ext cx="3529080" cy="4292640"/>
          </a:xfrm>
          <a:prstGeom prst="rect">
            <a:avLst/>
          </a:prstGeom>
          <a:ln>
            <a:noFill/>
          </a:ln>
        </p:spPr>
      </p:pic>
      <p:pic>
        <p:nvPicPr>
          <p:cNvPr id="3074" name="Picture 2" descr="https://sun9-42.userapi.com/impg/U8NlZHTzU9YgcEn_nlu4wAnYFV3b4xS7WnU4DQ/FE_S3Atv7Kw.jpg?size=1600x1200&amp;quality=96&amp;sign=6861f498e1dff650a6f1c4e56d7990ca&amp;type=alb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776806">
            <a:off x="343600" y="3892931"/>
            <a:ext cx="2133600" cy="1239825"/>
          </a:xfrm>
          <a:prstGeom prst="rect">
            <a:avLst/>
          </a:prstGeom>
          <a:noFill/>
        </p:spPr>
      </p:pic>
      <p:sp>
        <p:nvSpPr>
          <p:cNvPr id="2056" name="AutoShape 8" descr="https://sun9-14.userapi.com/impg/H0CDYlPei6O9hWeua_MV8BIyLDCkAHUwTeYvOQ/nUILmsCm5dM.jpg?size=604x453&amp;quality=96&amp;sign=3b0f0a6eebc09c0b51091c1d82ae0ac1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sun9-14.userapi.com/impg/H0CDYlPei6O9hWeua_MV8BIyLDCkAHUwTeYvOQ/nUILmsCm5dM.jpg?size=604x453&amp;quality=96&amp;sign=3b0f0a6eebc09c0b51091c1d82ae0ac1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232920" y="6237000"/>
            <a:ext cx="3962520" cy="3934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FFFFFF"/>
                </a:solidFill>
                <a:latin typeface="Cambria"/>
              </a:rPr>
              <a:t>Вход в группу, нижняя левая точка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4892760" y="6313320"/>
            <a:ext cx="3124080" cy="3175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6500" lnSpcReduction="20000"/>
          </a:bodyPr>
          <a:lstStyle/>
          <a:p>
            <a:pPr algn="ctr">
              <a:lnSpc>
                <a:spcPct val="110000"/>
              </a:lnSpc>
              <a:spcBef>
                <a:spcPts val="1199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mbria"/>
              </a:rPr>
              <a:t>Нижняя правая точка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122400" y="2981160"/>
            <a:ext cx="3551040" cy="393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mbria"/>
              </a:rPr>
              <a:t>Верхняя левая точка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4654440" y="2981160"/>
            <a:ext cx="3124440" cy="317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rmAutofit fontScale="85500" lnSpcReduction="20000"/>
          </a:bodyPr>
          <a:lstStyle/>
          <a:p>
            <a:pPr algn="ctr">
              <a:lnSpc>
                <a:spcPct val="110000"/>
              </a:lnSpc>
              <a:spcBef>
                <a:spcPts val="1199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mbria"/>
                <a:ea typeface="Arial"/>
              </a:rPr>
              <a:t>Верхняя правая точка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>
          <a:xfrm>
            <a:off x="8713800" y="333360"/>
            <a:ext cx="3357720" cy="6335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rmAutofit fontScale="95500"/>
          </a:bodyPr>
          <a:lstStyle/>
          <a:p>
            <a:pPr algn="ctr">
              <a:lnSpc>
                <a:spcPct val="110000"/>
              </a:lnSpc>
              <a:spcBef>
                <a:spcPts val="1199"/>
              </a:spcBef>
            </a:pPr>
            <a:r>
              <a:rPr lang="ru-RU" sz="2400" b="0" strike="noStrike" spc="-1">
                <a:solidFill>
                  <a:srgbClr val="FFFFFF"/>
                </a:solidFill>
                <a:latin typeface="Cambria"/>
                <a:ea typeface="Arial"/>
              </a:rPr>
              <a:t>Групповое   помещение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just">
              <a:lnSpc>
                <a:spcPct val="110000"/>
              </a:lnSpc>
              <a:spcBef>
                <a:spcPts val="1199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mbria"/>
                <a:ea typeface="Arial"/>
              </a:rPr>
              <a:t>оборудовано с учетом тематического принципа построения ООД.  РППС группы насыщенная,  содержательная,  полифункциональная,  трансформируемая, вариативная, доступная и безопасная.                           РППС  обеспечивает  максимальную  реализацию  образовательного  потенциала пространства  группы. Все  пространство  группы  распределено  по  5  образовательным  областям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9" name="Picture 11" descr="C:\Users\User\Pictures\ВАЦАП 2019 октябрь\IMG-20191026-WA0030.jpg"/>
          <p:cNvPicPr/>
          <p:nvPr/>
        </p:nvPicPr>
        <p:blipFill>
          <a:blip r:embed="rId3" cstate="print"/>
          <a:stretch/>
        </p:blipFill>
        <p:spPr>
          <a:xfrm>
            <a:off x="262080" y="260280"/>
            <a:ext cx="3976560" cy="2743200"/>
          </a:xfrm>
          <a:prstGeom prst="rect">
            <a:avLst/>
          </a:prstGeom>
          <a:ln>
            <a:noFill/>
          </a:ln>
        </p:spPr>
      </p:pic>
      <p:pic>
        <p:nvPicPr>
          <p:cNvPr id="60" name="Picture 12" descr="C:\Users\User\Pictures\ВАЦАП 2019 октябрь\IMG-20191026-WA0031.jpg"/>
          <p:cNvPicPr/>
          <p:nvPr/>
        </p:nvPicPr>
        <p:blipFill>
          <a:blip r:embed="rId4" cstate="print"/>
          <a:stretch/>
        </p:blipFill>
        <p:spPr>
          <a:xfrm>
            <a:off x="4510080" y="254160"/>
            <a:ext cx="3978360" cy="2743200"/>
          </a:xfrm>
          <a:prstGeom prst="rect">
            <a:avLst/>
          </a:prstGeom>
          <a:ln>
            <a:noFill/>
          </a:ln>
        </p:spPr>
      </p:pic>
      <p:pic>
        <p:nvPicPr>
          <p:cNvPr id="61" name="Picture 13" descr="C:\Users\User\Pictures\ВАЦАП 2019 октябрь\IMG-20191026-WA0029.jpg"/>
          <p:cNvPicPr/>
          <p:nvPr/>
        </p:nvPicPr>
        <p:blipFill>
          <a:blip r:embed="rId5" cstate="print"/>
          <a:stretch/>
        </p:blipFill>
        <p:spPr>
          <a:xfrm>
            <a:off x="262080" y="3429000"/>
            <a:ext cx="3976560" cy="2743200"/>
          </a:xfrm>
          <a:prstGeom prst="rect">
            <a:avLst/>
          </a:prstGeom>
          <a:ln>
            <a:noFill/>
          </a:ln>
        </p:spPr>
      </p:pic>
      <p:pic>
        <p:nvPicPr>
          <p:cNvPr id="62" name="Picture 14" descr="C:\Users\User\Pictures\ВАЦАП 2019 октябрь\IMG-20191026-WA0033.jpg"/>
          <p:cNvPicPr/>
          <p:nvPr/>
        </p:nvPicPr>
        <p:blipFill>
          <a:blip r:embed="rId6" cstate="print"/>
          <a:stretch/>
        </p:blipFill>
        <p:spPr>
          <a:xfrm>
            <a:off x="4510080" y="3429000"/>
            <a:ext cx="4105440" cy="280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765000" y="5876640"/>
            <a:ext cx="4608720" cy="3934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FFFFFF"/>
                </a:solidFill>
                <a:latin typeface="Cambria"/>
              </a:rPr>
              <a:t>Вид из центра группы на  вход в помещение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64" name="TextShape 2"/>
          <p:cNvSpPr txBox="1"/>
          <p:nvPr/>
        </p:nvSpPr>
        <p:spPr>
          <a:xfrm>
            <a:off x="6815160" y="5805360"/>
            <a:ext cx="4464000" cy="68112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rmAutofit fontScale="96000"/>
          </a:bodyPr>
          <a:lstStyle/>
          <a:p>
            <a:pPr algn="ctr">
              <a:lnSpc>
                <a:spcPct val="110000"/>
              </a:lnSpc>
              <a:spcBef>
                <a:spcPts val="1199"/>
              </a:spcBef>
            </a:pPr>
            <a:r>
              <a:rPr lang="ru-RU" spc="-1" dirty="0">
                <a:solidFill>
                  <a:srgbClr val="FFFFFF"/>
                </a:solidFill>
                <a:latin typeface="Cambria"/>
              </a:rPr>
              <a:t>Вид из центра группы в противоположном входу направлении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65" name="CustomShape 3"/>
          <p:cNvSpPr/>
          <p:nvPr/>
        </p:nvSpPr>
        <p:spPr>
          <a:xfrm flipV="1">
            <a:off x="122400" y="3375000"/>
            <a:ext cx="3551040" cy="2070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4"/>
          <p:cNvSpPr/>
          <p:nvPr/>
        </p:nvSpPr>
        <p:spPr>
          <a:xfrm>
            <a:off x="3357720" y="333360"/>
            <a:ext cx="5329080" cy="719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rmAutofit/>
          </a:bodyPr>
          <a:lstStyle/>
          <a:p>
            <a:pPr algn="ctr">
              <a:lnSpc>
                <a:spcPct val="110000"/>
              </a:lnSpc>
              <a:spcBef>
                <a:spcPts val="1199"/>
              </a:spcBef>
            </a:pPr>
            <a:r>
              <a:rPr lang="ru-RU" sz="2400" b="0" strike="noStrike" spc="-1">
                <a:solidFill>
                  <a:srgbClr val="FFFFFF"/>
                </a:solidFill>
                <a:latin typeface="Cambria"/>
                <a:ea typeface="Arial"/>
              </a:rPr>
              <a:t>Групповое помещение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7" name="Picture 8" descr="C:\Users\User\Pictures\ВАЦАП 2019 октябрь\IMG-20191026-WA0034.jpg"/>
          <p:cNvPicPr/>
          <p:nvPr/>
        </p:nvPicPr>
        <p:blipFill>
          <a:blip r:embed="rId3" cstate="print"/>
          <a:stretch/>
        </p:blipFill>
        <p:spPr>
          <a:xfrm>
            <a:off x="477720" y="981000"/>
            <a:ext cx="5040360" cy="4392720"/>
          </a:xfrm>
          <a:prstGeom prst="rect">
            <a:avLst/>
          </a:prstGeom>
          <a:ln>
            <a:noFill/>
          </a:ln>
        </p:spPr>
      </p:pic>
      <p:pic>
        <p:nvPicPr>
          <p:cNvPr id="68" name="Picture 9" descr="C:\Users\User\Pictures\ВАЦАП 2019 октябрь\IMG-20191026-WA0035.jpg"/>
          <p:cNvPicPr/>
          <p:nvPr/>
        </p:nvPicPr>
        <p:blipFill>
          <a:blip r:embed="rId4" cstate="print"/>
          <a:stretch/>
        </p:blipFill>
        <p:spPr>
          <a:xfrm>
            <a:off x="6310440" y="836640"/>
            <a:ext cx="5689440" cy="446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4725720" y="-171720"/>
            <a:ext cx="3441118" cy="691778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>
            <a:noAutofit/>
          </a:bodyPr>
          <a:lstStyle/>
          <a:p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2200" b="0" strike="noStrike" spc="-1" dirty="0">
                <a:solidFill>
                  <a:srgbClr val="F3A447"/>
                </a:solidFill>
                <a:latin typeface="Cambria"/>
              </a:rPr>
              <a:t>1. </a:t>
            </a:r>
            <a:r>
              <a:rPr lang="ru-RU" sz="2400" b="0" strike="noStrike" spc="-1" dirty="0">
                <a:solidFill>
                  <a:srgbClr val="F3A447"/>
                </a:solidFill>
                <a:latin typeface="Cambria"/>
              </a:rPr>
              <a:t>Рабочий сектор </a:t>
            </a:r>
            <a:r>
              <a:rPr lang="ru-RU" sz="1600" b="0" strike="noStrike" spc="-1" dirty="0">
                <a:solidFill>
                  <a:srgbClr val="F3A447"/>
                </a:solidFill>
                <a:latin typeface="Cambria"/>
              </a:rPr>
              <a:t>- 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место,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используемое для осуществления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организованной образовательная деятельности и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самостоятельной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деятельности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детей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(по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интересам). Образовательная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деятельность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осуществляется в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процессе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организации различных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видов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детской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деятельности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(игровой,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коммуникативной, познавательно–исследовательской,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двигательной,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 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продуктивной, восприятие художественной литературы и др.</a:t>
            </a:r>
            <a:r>
              <a:rPr dirty="0"/>
              <a:t/>
            </a:r>
            <a:br>
              <a:rPr dirty="0"/>
            </a:b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 «Экспериментирование – исследовательская деятельность», «</a:t>
            </a:r>
            <a:r>
              <a:rPr lang="ru-RU" spc="-1" dirty="0">
                <a:solidFill>
                  <a:srgbClr val="F3A447"/>
                </a:solidFill>
                <a:latin typeface="Cambria"/>
              </a:rPr>
              <a:t>Центр Экологии</a:t>
            </a:r>
            <a:r>
              <a:rPr lang="ru-RU" sz="1800" b="0" strike="noStrike" spc="-1" dirty="0">
                <a:solidFill>
                  <a:srgbClr val="F3A447"/>
                </a:solidFill>
                <a:latin typeface="Cambria"/>
              </a:rPr>
              <a:t>» ,</a:t>
            </a:r>
            <a:r>
              <a:rPr dirty="0"/>
              <a:t/>
            </a:r>
            <a:br>
              <a:rPr dirty="0"/>
            </a:br>
            <a:r>
              <a:rPr lang="ru-RU" spc="-1" dirty="0">
                <a:solidFill>
                  <a:srgbClr val="F3A447"/>
                </a:solidFill>
                <a:latin typeface="Cambria"/>
              </a:rPr>
              <a:t>«Библиотечный центр»</a:t>
            </a:r>
            <a:endParaRPr lang="en-US" sz="1800" b="0" strike="noStrike" spc="-1" dirty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70" name="TextShape 2"/>
          <p:cNvSpPr txBox="1"/>
          <p:nvPr/>
        </p:nvSpPr>
        <p:spPr>
          <a:xfrm rot="10800000">
            <a:off x="11495160" y="5229360"/>
            <a:ext cx="2376720" cy="33192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>
              <a:spcBef>
                <a:spcPts val="1199"/>
              </a:spcBef>
            </a:pPr>
            <a:r>
              <a:rPr lang="ru-RU" sz="1700" b="0" strike="noStrike" spc="-1">
                <a:solidFill>
                  <a:srgbClr val="FFFF00"/>
                </a:solidFill>
                <a:latin typeface="Cambria"/>
              </a:rPr>
              <a:t>=</a:t>
            </a:r>
            <a:endParaRPr lang="en-US" sz="1700" b="0" strike="noStrike" spc="-1">
              <a:solidFill>
                <a:srgbClr val="FFFFFF"/>
              </a:solidFill>
              <a:latin typeface="Cambria"/>
            </a:endParaRPr>
          </a:p>
        </p:txBody>
      </p:sp>
      <p:pic>
        <p:nvPicPr>
          <p:cNvPr id="71" name="Picture 8" descr="C:\Users\User\Pictures\ВАЦАП 2019 октябрь\IMG-20191026-WA0038.jpg"/>
          <p:cNvPicPr/>
          <p:nvPr/>
        </p:nvPicPr>
        <p:blipFill>
          <a:blip r:embed="rId3" cstate="print"/>
          <a:stretch/>
        </p:blipFill>
        <p:spPr>
          <a:xfrm>
            <a:off x="8151812" y="838200"/>
            <a:ext cx="3783148" cy="5397480"/>
          </a:xfrm>
          <a:prstGeom prst="rect">
            <a:avLst/>
          </a:prstGeom>
          <a:ln>
            <a:noFill/>
          </a:ln>
        </p:spPr>
      </p:pic>
      <p:pic>
        <p:nvPicPr>
          <p:cNvPr id="72" name="Picture 9" descr="C:\Users\User\Pictures\ВАЦАП 2019 октябрь\IMG-20191026-WA0040.jpg"/>
          <p:cNvPicPr/>
          <p:nvPr/>
        </p:nvPicPr>
        <p:blipFill>
          <a:blip r:embed="rId4" cstate="print"/>
          <a:stretch/>
        </p:blipFill>
        <p:spPr>
          <a:xfrm>
            <a:off x="189000" y="404640"/>
            <a:ext cx="4317840" cy="2938680"/>
          </a:xfrm>
          <a:prstGeom prst="rect">
            <a:avLst/>
          </a:prstGeom>
          <a:ln>
            <a:noFill/>
          </a:ln>
        </p:spPr>
      </p:pic>
      <p:pic>
        <p:nvPicPr>
          <p:cNvPr id="73" name="Picture 10" descr="C:\Users\User\Pictures\ВАЦАП 2019 октябрь\IMG-20191028-WA0007.jpg"/>
          <p:cNvPicPr/>
          <p:nvPr/>
        </p:nvPicPr>
        <p:blipFill>
          <a:blip r:embed="rId5" cstate="print"/>
          <a:stretch/>
        </p:blipFill>
        <p:spPr>
          <a:xfrm>
            <a:off x="189000" y="3716280"/>
            <a:ext cx="4392360" cy="289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331920" y="6186600"/>
            <a:ext cx="3549600" cy="5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65000"/>
              </a:lnSpc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65000"/>
              </a:lnSpc>
            </a:pP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1.1.1.  Центр экологии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65000"/>
              </a:lnSpc>
            </a:pPr>
            <a:r>
              <a:rPr lang="ru-RU" sz="1200" b="0" strike="noStrike" spc="-1">
                <a:solidFill>
                  <a:srgbClr val="FAF2D4"/>
                </a:solidFill>
                <a:latin typeface="Cambria"/>
              </a:rPr>
              <a:t> </a:t>
            </a:r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4184640" y="5757840"/>
            <a:ext cx="3551400" cy="839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600" b="0" strike="noStrike" spc="-1">
                <a:solidFill>
                  <a:srgbClr val="FAF2D4"/>
                </a:solidFill>
                <a:latin typeface="Cambria"/>
              </a:rPr>
              <a:t>1.1.2</a:t>
            </a: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.  Центр науки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CustomShape 3"/>
          <p:cNvSpPr/>
          <p:nvPr/>
        </p:nvSpPr>
        <p:spPr>
          <a:xfrm>
            <a:off x="7537320" y="6075360"/>
            <a:ext cx="4581720" cy="760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1.1.3. Центр патриотического, гендерного воспитания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CustomShape 4"/>
          <p:cNvSpPr/>
          <p:nvPr/>
        </p:nvSpPr>
        <p:spPr>
          <a:xfrm>
            <a:off x="350208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FAF2D4"/>
                </a:solidFill>
                <a:latin typeface="Cambria"/>
              </a:rPr>
              <a:t>1. РАБОЧИЙ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8" name="Picture 9" descr="C:\Users\User\Pictures\ВАЦАП 2019 октябрь\IMG-20191026-WA0064.jpg"/>
          <p:cNvPicPr/>
          <p:nvPr/>
        </p:nvPicPr>
        <p:blipFill>
          <a:blip r:embed="rId3" cstate="print"/>
          <a:stretch/>
        </p:blipFill>
        <p:spPr>
          <a:xfrm>
            <a:off x="8182080" y="692280"/>
            <a:ext cx="3816360" cy="5473440"/>
          </a:xfrm>
          <a:prstGeom prst="rect">
            <a:avLst/>
          </a:prstGeom>
          <a:ln>
            <a:noFill/>
          </a:ln>
        </p:spPr>
      </p:pic>
      <p:pic>
        <p:nvPicPr>
          <p:cNvPr id="79" name="Picture 11" descr="C:\Users\User\Pictures\ВАЦАП 2019 октябрь\IMG-20191026-WA0028.jpg"/>
          <p:cNvPicPr/>
          <p:nvPr/>
        </p:nvPicPr>
        <p:blipFill>
          <a:blip r:embed="rId4" cstate="print"/>
          <a:stretch/>
        </p:blipFill>
        <p:spPr>
          <a:xfrm>
            <a:off x="4075200" y="708120"/>
            <a:ext cx="3686040" cy="5441760"/>
          </a:xfrm>
          <a:prstGeom prst="rect">
            <a:avLst/>
          </a:prstGeom>
          <a:ln>
            <a:noFill/>
          </a:ln>
        </p:spPr>
      </p:pic>
      <p:pic>
        <p:nvPicPr>
          <p:cNvPr id="80" name="Picture 12" descr="C:\Users\User\Pictures\ВАЦАП 2019 октябрь\IMG-20191026-WA0020.jpg"/>
          <p:cNvPicPr/>
          <p:nvPr/>
        </p:nvPicPr>
        <p:blipFill>
          <a:blip r:embed="rId5" cstate="print"/>
          <a:stretch/>
        </p:blipFill>
        <p:spPr>
          <a:xfrm>
            <a:off x="190440" y="692280"/>
            <a:ext cx="3516480" cy="5432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-88920" y="5711760"/>
            <a:ext cx="4060800" cy="63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1.3. Центр математики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8039160" y="5376960"/>
            <a:ext cx="4105080" cy="1422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1.5. Организация хранения раздаточного и демонстрационного материала для познавательного и речевого развития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CustomShape 3"/>
          <p:cNvSpPr/>
          <p:nvPr/>
        </p:nvSpPr>
        <p:spPr>
          <a:xfrm>
            <a:off x="4003560" y="5711760"/>
            <a:ext cx="4248360" cy="63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FAF2D4"/>
                </a:solidFill>
                <a:latin typeface="Cambria"/>
              </a:rPr>
              <a:t>1.4. Центр речевого развития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CustomShape 4"/>
          <p:cNvSpPr/>
          <p:nvPr/>
        </p:nvSpPr>
        <p:spPr>
          <a:xfrm>
            <a:off x="350208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FAF2D4"/>
                </a:solidFill>
                <a:latin typeface="Cambria"/>
              </a:rPr>
              <a:t>1. РАБОЧИЙ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5" name="Picture 10" descr="C:\Users\User\Pictures\ВАЦАП 2019 октябрь\IMG-20191028-WA0005.jpg"/>
          <p:cNvPicPr/>
          <p:nvPr/>
        </p:nvPicPr>
        <p:blipFill>
          <a:blip r:embed="rId3" cstate="print"/>
          <a:stretch/>
        </p:blipFill>
        <p:spPr>
          <a:xfrm>
            <a:off x="8104320" y="642960"/>
            <a:ext cx="3887640" cy="4824360"/>
          </a:xfrm>
          <a:prstGeom prst="rect">
            <a:avLst/>
          </a:prstGeom>
          <a:ln>
            <a:noFill/>
          </a:ln>
        </p:spPr>
      </p:pic>
      <p:pic>
        <p:nvPicPr>
          <p:cNvPr id="86" name="Picture 11" descr="C:\Users\User\Pictures\ВАЦАП 2019 октябрь\IMG-20191026-WA0021.jpg"/>
          <p:cNvPicPr/>
          <p:nvPr/>
        </p:nvPicPr>
        <p:blipFill>
          <a:blip r:embed="rId4" cstate="print"/>
          <a:stretch/>
        </p:blipFill>
        <p:spPr>
          <a:xfrm>
            <a:off x="266760" y="642960"/>
            <a:ext cx="3711600" cy="4802040"/>
          </a:xfrm>
          <a:prstGeom prst="rect">
            <a:avLst/>
          </a:prstGeom>
          <a:ln>
            <a:noFill/>
          </a:ln>
        </p:spPr>
      </p:pic>
      <p:pic>
        <p:nvPicPr>
          <p:cNvPr id="87" name="Picture 12" descr="C:\Users\User\Pictures\ВАЦАП 2019 октябрь\IMG-20191028-WA0003.jpg"/>
          <p:cNvPicPr/>
          <p:nvPr/>
        </p:nvPicPr>
        <p:blipFill>
          <a:blip r:embed="rId5" cstate="print"/>
          <a:stretch/>
        </p:blipFill>
        <p:spPr>
          <a:xfrm>
            <a:off x="4260960" y="623880"/>
            <a:ext cx="3560760" cy="4843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961560" y="6092640"/>
            <a:ext cx="4537080" cy="6094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2.1.  Спортивно-игровой центр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350208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Cambria"/>
              </a:rPr>
              <a:t>2. АКТИВНЫЙ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5280065" y="381000"/>
            <a:ext cx="6908760" cy="37878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B050"/>
                </a:solidFill>
                <a:latin typeface="Cambria"/>
                <a:ea typeface="Arial"/>
              </a:rPr>
              <a:t>Активный сектор предназначен для реализации двигательной активности детей и деятельности, требующей перемещения в пространстве.  В группе выделены центры организации определенного вида деятельности. Они не имеют четкого разграничения, что позволяет соблюдать принцип </a:t>
            </a:r>
            <a:r>
              <a:rPr lang="ru-RU" sz="2000" b="0" strike="noStrike" spc="-1" dirty="0" err="1">
                <a:solidFill>
                  <a:srgbClr val="00B050"/>
                </a:solidFill>
                <a:latin typeface="Cambria"/>
                <a:ea typeface="Arial"/>
              </a:rPr>
              <a:t>полифункциональности</a:t>
            </a:r>
            <a:r>
              <a:rPr lang="ru-RU" sz="2000" b="0" strike="noStrike" spc="-1" dirty="0">
                <a:solidFill>
                  <a:srgbClr val="00B050"/>
                </a:solidFill>
                <a:latin typeface="Cambria"/>
                <a:ea typeface="Arial"/>
              </a:rPr>
              <a:t>, когда один и тот же игровой уголок  по желанию ребенка можно легко и быстро преобразовать в другой.  ППРС организована таким образом, чтобы способствовать развитию детской инициативы и самостоятельности.</a:t>
            </a: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1" name="Picture 7" descr="E:\Аттестация 2019\фото аттестация\IMG_2942.JPG"/>
          <p:cNvPicPr/>
          <p:nvPr/>
        </p:nvPicPr>
        <p:blipFill>
          <a:blip r:embed="rId3" cstate="print"/>
          <a:stretch/>
        </p:blipFill>
        <p:spPr>
          <a:xfrm>
            <a:off x="406440" y="476280"/>
            <a:ext cx="4537080" cy="5638680"/>
          </a:xfrm>
          <a:prstGeom prst="rect">
            <a:avLst/>
          </a:prstGeom>
          <a:ln>
            <a:noFill/>
          </a:ln>
        </p:spPr>
      </p:pic>
      <p:pic>
        <p:nvPicPr>
          <p:cNvPr id="92" name="Picture 8" descr="E:\Аттестация 2019\фото аттестация\IMG_2942.JPG"/>
          <p:cNvPicPr/>
          <p:nvPr/>
        </p:nvPicPr>
        <p:blipFill>
          <a:blip r:embed="rId4" cstate="print"/>
          <a:stretch/>
        </p:blipFill>
        <p:spPr>
          <a:xfrm>
            <a:off x="406440" y="476280"/>
            <a:ext cx="4680000" cy="5689440"/>
          </a:xfrm>
          <a:prstGeom prst="rect">
            <a:avLst/>
          </a:prstGeom>
          <a:ln>
            <a:noFill/>
          </a:ln>
        </p:spPr>
      </p:pic>
      <p:pic>
        <p:nvPicPr>
          <p:cNvPr id="93" name="Picture 8" descr="C:\Users\User\Pictures\ВАЦАП 2019 октябрь\IMG-20191026-WA0022.jpg"/>
          <p:cNvPicPr/>
          <p:nvPr/>
        </p:nvPicPr>
        <p:blipFill>
          <a:blip r:embed="rId5" cstate="print"/>
          <a:stretch/>
        </p:blipFill>
        <p:spPr>
          <a:xfrm>
            <a:off x="333360" y="476280"/>
            <a:ext cx="4824360" cy="5761080"/>
          </a:xfrm>
          <a:prstGeom prst="rect">
            <a:avLst/>
          </a:prstGeom>
          <a:ln>
            <a:noFill/>
          </a:ln>
        </p:spPr>
      </p:pic>
      <p:pic>
        <p:nvPicPr>
          <p:cNvPr id="2050" name="Picture 2" descr="C:\Users\User\Downloads\IMG-20210612-WA00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2612" y="3733800"/>
            <a:ext cx="3429000" cy="2571750"/>
          </a:xfrm>
          <a:prstGeom prst="ellipse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3933720" y="260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Cambria"/>
              </a:rPr>
              <a:t>2. АКТИВНЫЙ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304920" y="5908680"/>
            <a:ext cx="5099040" cy="760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600" b="0" strike="noStrike" spc="-1">
                <a:solidFill>
                  <a:srgbClr val="C4B6D9"/>
                </a:solidFill>
                <a:latin typeface="Cambria"/>
              </a:rPr>
              <a:t>2.2. </a:t>
            </a:r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Центр сюжетно-ролевой игры «Кухня»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5878440" y="5908680"/>
            <a:ext cx="5977080" cy="609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2.2.1. Центр сюжетно-ролевой игры «Парикмахерская», «Больница»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7" name="Picture 7" descr="C:\Users\User\Pictures\ВАЦАП 2019 октябрь\IMG-20191026-WA0041.jpg"/>
          <p:cNvPicPr/>
          <p:nvPr/>
        </p:nvPicPr>
        <p:blipFill>
          <a:blip r:embed="rId3" cstate="print"/>
          <a:stretch/>
        </p:blipFill>
        <p:spPr>
          <a:xfrm>
            <a:off x="6310440" y="731880"/>
            <a:ext cx="5422680" cy="5057640"/>
          </a:xfrm>
          <a:prstGeom prst="rect">
            <a:avLst/>
          </a:prstGeom>
          <a:ln>
            <a:noFill/>
          </a:ln>
        </p:spPr>
      </p:pic>
      <p:pic>
        <p:nvPicPr>
          <p:cNvPr id="98" name="Picture 8" descr="C:\Users\User\Pictures\ВАЦАП 2019 октябрь\IMG-20191026-WA0023.jpg"/>
          <p:cNvPicPr/>
          <p:nvPr/>
        </p:nvPicPr>
        <p:blipFill>
          <a:blip r:embed="rId4" cstate="print"/>
          <a:stretch/>
        </p:blipFill>
        <p:spPr>
          <a:xfrm>
            <a:off x="406440" y="709560"/>
            <a:ext cx="5327640" cy="512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06440" y="6029280"/>
            <a:ext cx="4672080" cy="8287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2.2.2. Центр сюжетно-ролевой игры «Дорожное движение» </a:t>
            </a:r>
            <a:r>
              <a:t/>
            </a:r>
            <a:br/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6238800" y="5877000"/>
            <a:ext cx="4680000" cy="6127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8500"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C4B6D9"/>
                </a:solidFill>
                <a:latin typeface="Cambria"/>
              </a:rPr>
              <a:t>2.2.3. Строительно-конструкторский центр</a:t>
            </a: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3933720" y="44280"/>
            <a:ext cx="4060800" cy="35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Cambria"/>
              </a:rPr>
              <a:t>2. АКТИВНЫЙ СЕКТОР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2" name="Picture 7" descr="C:\Users\User\Pictures\ВАЦАП 2019 октябрь\IMG-20191026-WA0026.jpg"/>
          <p:cNvPicPr/>
          <p:nvPr/>
        </p:nvPicPr>
        <p:blipFill>
          <a:blip r:embed="rId3" cstate="print"/>
          <a:stretch/>
        </p:blipFill>
        <p:spPr>
          <a:xfrm>
            <a:off x="947880" y="558720"/>
            <a:ext cx="4130640" cy="5214960"/>
          </a:xfrm>
          <a:prstGeom prst="rect">
            <a:avLst/>
          </a:prstGeom>
          <a:ln>
            <a:noFill/>
          </a:ln>
        </p:spPr>
      </p:pic>
      <p:pic>
        <p:nvPicPr>
          <p:cNvPr id="103" name="Picture 8" descr="C:\Users\User\Pictures\ВАЦАП 2019 октябрь\IMG-20191026-WA0019.jpg"/>
          <p:cNvPicPr/>
          <p:nvPr/>
        </p:nvPicPr>
        <p:blipFill>
          <a:blip r:embed="rId4" cstate="print"/>
          <a:stretch/>
        </p:blipFill>
        <p:spPr>
          <a:xfrm>
            <a:off x="6742080" y="528480"/>
            <a:ext cx="4314960" cy="521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516</Words>
  <Application>Microsoft Office PowerPoint</Application>
  <PresentationFormat>Произвольный</PresentationFormat>
  <Paragraphs>70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69</cp:revision>
  <dcterms:created xsi:type="dcterms:W3CDTF">2018-04-22T18:15:56Z</dcterms:created>
  <dcterms:modified xsi:type="dcterms:W3CDTF">2022-10-22T14:18:55Z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629476</vt:lpwstr>
  </property>
  <property fmtid="{D5CDD505-2E9C-101B-9397-08002B2CF9AE}" pid="3" name="NXPowerLiteSettings">
    <vt:lpwstr>F5000400038000</vt:lpwstr>
  </property>
  <property fmtid="{D5CDD505-2E9C-101B-9397-08002B2CF9AE}" pid="4" name="NXPowerLiteVersion">
    <vt:lpwstr>D4.3.1</vt:lpwstr>
  </property>
  <property fmtid="{D5CDD505-2E9C-101B-9397-08002B2CF9AE}" pid="5" name="_TemplateID">
    <vt:lpwstr>TC028133329991</vt:lpwstr>
  </property>
</Properties>
</file>