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70" r:id="rId5"/>
    <p:sldId id="268" r:id="rId6"/>
    <p:sldId id="269" r:id="rId7"/>
    <p:sldId id="267" r:id="rId8"/>
    <p:sldId id="266" r:id="rId9"/>
    <p:sldId id="265" r:id="rId10"/>
    <p:sldId id="264" r:id="rId11"/>
  </p:sldIdLst>
  <p:sldSz cx="9144000" cy="6858000" type="screen4x3"/>
  <p:notesSz cx="6735763" cy="98694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1C83AC7-5819-489B-830F-1440EE6BCD25}" type="datetimeFigureOut">
              <a:rPr lang="ru-RU" smtClean="0"/>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C83AC7-5819-489B-830F-1440EE6BCD25}" type="datetimeFigureOut">
              <a:rPr lang="ru-RU" smtClean="0"/>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C83AC7-5819-489B-830F-1440EE6BCD25}" type="datetimeFigureOut">
              <a:rPr lang="ru-RU" smtClean="0"/>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C83AC7-5819-489B-830F-1440EE6BCD25}" type="datetimeFigureOut">
              <a:rPr lang="ru-RU" smtClean="0"/>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1C83AC7-5819-489B-830F-1440EE6BCD25}" type="datetimeFigureOut">
              <a:rPr lang="ru-RU" smtClean="0"/>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1C83AC7-5819-489B-830F-1440EE6BCD25}" type="datetimeFigureOut">
              <a:rPr lang="ru-RU" smtClean="0"/>
              <a:t>01.04.2013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1C83AC7-5819-489B-830F-1440EE6BCD25}" type="datetimeFigureOut">
              <a:rPr lang="ru-RU" smtClean="0"/>
              <a:t>01.04.2013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1C83AC7-5819-489B-830F-1440EE6BCD25}" type="datetimeFigureOut">
              <a:rPr lang="ru-RU" smtClean="0"/>
              <a:t>01.04.2013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C83AC7-5819-489B-830F-1440EE6BCD25}" type="datetimeFigureOut">
              <a:rPr lang="ru-RU" smtClean="0"/>
              <a:t>01.04.2013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C83AC7-5819-489B-830F-1440EE6BCD25}" type="datetimeFigureOut">
              <a:rPr lang="ru-RU" smtClean="0"/>
              <a:t>01.04.2013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C83AC7-5819-489B-830F-1440EE6BCD25}" type="datetimeFigureOut">
              <a:rPr lang="ru-RU" smtClean="0"/>
              <a:t>01.04.2013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9A130E-3E6C-44AE-9CFE-FC577DFD92FC}"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83AC7-5819-489B-830F-1440EE6BCD25}" type="datetimeFigureOut">
              <a:rPr lang="ru-RU" smtClean="0"/>
              <a:t>01.04.2013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A130E-3E6C-44AE-9CFE-FC577DFD92FC}"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25000" lnSpcReduction="20000"/>
          </a:bodyPr>
          <a:lstStyle/>
          <a:p>
            <a:pPr>
              <a:buNone/>
            </a:pPr>
            <a:r>
              <a:rPr lang="ru-RU" b="1" i="1" dirty="0"/>
              <a:t>Игровая образовательная ситуация «Путешествие с куклой Катей». Знакомство с раздевалкой.</a:t>
            </a:r>
            <a:endParaRPr lang="ru-RU" dirty="0"/>
          </a:p>
          <a:p>
            <a:pPr>
              <a:buNone/>
            </a:pPr>
            <a:r>
              <a:rPr lang="ru-RU" b="1" dirty="0"/>
              <a:t>Цель:</a:t>
            </a:r>
            <a:endParaRPr lang="ru-RU" dirty="0"/>
          </a:p>
          <a:p>
            <a:pPr>
              <a:buNone/>
            </a:pPr>
            <a:r>
              <a:rPr lang="ru-RU" dirty="0"/>
              <a:t>обогащение позитивного эмоционального опыта при освоении детьми первых правил поведения и умения ориентироваться в предметном пространстве; </a:t>
            </a:r>
          </a:p>
          <a:p>
            <a:pPr>
              <a:buNone/>
            </a:pPr>
            <a:r>
              <a:rPr lang="ru-RU" dirty="0"/>
              <a:t>знакомство с оборудованием раздевалки (шкафчики для одежды, скамеечка, большое зеркало на стене, полочка для обуви), назначением и способами его использования ребенком; </a:t>
            </a:r>
          </a:p>
          <a:p>
            <a:pPr>
              <a:buNone/>
            </a:pPr>
            <a:r>
              <a:rPr lang="ru-RU" dirty="0"/>
              <a:t>обогащение и активизация словаря за счет слов: раздевалка, одеваться, раздеваться, шкафчик, дверца, полочка, открыть, закрыть, положить, сложить, повесить, скамеечка, длинная, низенькая, удобно, зеркало, посмотреться, большое и др.</a:t>
            </a:r>
          </a:p>
          <a:p>
            <a:pPr>
              <a:buNone/>
            </a:pPr>
            <a:r>
              <a:rPr lang="ru-RU" b="1" dirty="0"/>
              <a:t>Оборудование:</a:t>
            </a:r>
            <a:r>
              <a:rPr lang="ru-RU" dirty="0"/>
              <a:t>  игровой персонаж кукла – </a:t>
            </a:r>
            <a:r>
              <a:rPr lang="ru-RU" dirty="0" err="1"/>
              <a:t>би</a:t>
            </a:r>
            <a:r>
              <a:rPr lang="ru-RU" dirty="0"/>
              <a:t> - ба - </a:t>
            </a:r>
            <a:r>
              <a:rPr lang="ru-RU" dirty="0" err="1"/>
              <a:t>бо</a:t>
            </a:r>
            <a:r>
              <a:rPr lang="ru-RU" dirty="0"/>
              <a:t> Петрушка. Во время утреннего приема Петрушка вместе с воспитателем встречает каждого ребенка, облегчая ему процесс расставания с родителями.</a:t>
            </a:r>
          </a:p>
          <a:p>
            <a:pPr>
              <a:buNone/>
            </a:pPr>
            <a:r>
              <a:rPr lang="ru-RU" b="1" dirty="0"/>
              <a:t>Ход ситуации.</a:t>
            </a:r>
            <a:endParaRPr lang="ru-RU" dirty="0"/>
          </a:p>
          <a:p>
            <a:pPr>
              <a:buNone/>
            </a:pPr>
            <a:r>
              <a:rPr lang="ru-RU" dirty="0"/>
              <a:t>Веселый Петрушка приглашает нескольких детей, называя их по именам, в увлекательное путешествие. «Я буду паровоз, а вы - вагончики. Поехали кататься!» - говорит он.</a:t>
            </a:r>
          </a:p>
          <a:p>
            <a:pPr>
              <a:buNone/>
            </a:pPr>
            <a:r>
              <a:rPr lang="ru-RU" dirty="0"/>
              <a:t>Петрушка: Ой, куда это мы с вами приехали? Как называется эта комната? (Воспитатель подхватывает верные ответы детей и использует прием хорового проговаривания.)</a:t>
            </a:r>
          </a:p>
          <a:p>
            <a:pPr>
              <a:buNone/>
            </a:pPr>
            <a:r>
              <a:rPr lang="ru-RU" dirty="0"/>
              <a:t> Выходите из вагонов, присаживайтесь на скамеечку. На что села Аня? (На скамеечку.) Кто с Аней рядом сел? (Женя.) И ты, Коля, садись рядышком. На что Коля сел? (На скамеечку.) Всем места хватило, потому что скамеечка какая? (Показывает рукой, делая длинное плавное движение в сторону.) Длинная скамеечка. Какая скамеечка? (Побуждает к проговариванию.)</a:t>
            </a:r>
          </a:p>
          <a:p>
            <a:pPr>
              <a:buNone/>
            </a:pPr>
            <a:r>
              <a:rPr lang="ru-RU" dirty="0"/>
              <a:t>Посмотрите, а это что? (Шкафчики.) Сколько здесь шкафчиков? (Много, много.) Почему их так много? Правильно, у каждого свой шкафчик. Вы помните свои шкафчики? Покажите мне свои шкафчики. Молодец, Коля, первый свой шкафчик нашел. Как ты узнал, что это твой шкафчик? (На шкафчике машинка.) Вот какая красивая машина. Как папина машина, на которой папа привозит Колю в детский сад. Теперь, Анечка, покажи нам, где твой шкафчик. Как ты его узнаешь? Какая на нем картинка?</a:t>
            </a:r>
          </a:p>
          <a:p>
            <a:pPr>
              <a:buNone/>
            </a:pPr>
            <a:r>
              <a:rPr lang="ru-RU" dirty="0"/>
              <a:t>Аналогично строится диалог с другими детьми.</a:t>
            </a:r>
          </a:p>
          <a:p>
            <a:pPr>
              <a:buNone/>
            </a:pPr>
            <a:r>
              <a:rPr lang="ru-RU" dirty="0"/>
              <a:t>Петрушка: А что в этих шкафчиках лежит? Откройте дверки. Что открыл Женя? (Дверку.) Заглянем в шкафчик. Что есть в шкафчике наверху? (Полочка.) Для чего нужна эта полочка? Что на ней хранится? </a:t>
            </a:r>
          </a:p>
          <a:p>
            <a:pPr>
              <a:buNone/>
            </a:pPr>
            <a:r>
              <a:rPr lang="ru-RU" dirty="0"/>
              <a:t>(Вынимает по очереди предметы и называют хором: шапочка, шарфик.) </a:t>
            </a:r>
          </a:p>
          <a:p>
            <a:pPr>
              <a:buNone/>
            </a:pPr>
            <a:r>
              <a:rPr lang="ru-RU" dirty="0"/>
              <a:t>А что у шкафчика внизу? (Показывает.) Да, еще одна полочка. Для чего эта полочка? Что на ней лежит? (На ней лежат колготки, штанишки, кофточка.) </a:t>
            </a:r>
          </a:p>
          <a:p>
            <a:pPr>
              <a:buNone/>
            </a:pPr>
            <a:r>
              <a:rPr lang="ru-RU" dirty="0"/>
              <a:t>А это что такое? Правильно, это крючок. Что висит на крючке? (Курточка.)</a:t>
            </a:r>
          </a:p>
          <a:p>
            <a:pPr>
              <a:buNone/>
            </a:pPr>
            <a:r>
              <a:rPr lang="ru-RU" dirty="0"/>
              <a:t> Зачем нужны крючки? (Педагог обобщает: «Чтобы одежду вешать, чтобы она аккуратно висела, чтобы не помялась».) </a:t>
            </a:r>
          </a:p>
          <a:p>
            <a:pPr>
              <a:buNone/>
            </a:pPr>
            <a:r>
              <a:rPr lang="ru-RU" dirty="0"/>
              <a:t>А теперь закройте дверки. Так для чего нам в раздевалке шкафчики?</a:t>
            </a:r>
          </a:p>
          <a:p>
            <a:pPr>
              <a:buNone/>
            </a:pPr>
            <a:r>
              <a:rPr lang="ru-RU" dirty="0"/>
              <a:t>Воспитатель вместе с Петрушкой обобщает детские ответы: «В шкафчиках хранится детская одежда для улицы. А когда дети уходят домой, в шкафчиках остаются их платьица, костюмчики, сандалики. Эта одежда и обувь будут немножко скучать и ждать своих хозяев, когда они снова придут в свой детский сад?!»</a:t>
            </a:r>
          </a:p>
          <a:p>
            <a:pPr>
              <a:buNone/>
            </a:pPr>
            <a:r>
              <a:rPr lang="ru-RU" dirty="0"/>
              <a:t>Петрушка предлагает снова занять места в веселом поезде. Паровоз дает гудок, все отправляются в путь. « Чук, </a:t>
            </a:r>
            <a:r>
              <a:rPr lang="ru-RU" dirty="0" err="1"/>
              <a:t>чук</a:t>
            </a:r>
            <a:r>
              <a:rPr lang="ru-RU" dirty="0"/>
              <a:t>, </a:t>
            </a:r>
            <a:r>
              <a:rPr lang="ru-RU" dirty="0" err="1"/>
              <a:t>чук</a:t>
            </a:r>
            <a:r>
              <a:rPr lang="ru-RU" dirty="0"/>
              <a:t>!» - стучат колеса, а вот и маленькая остановка.</a:t>
            </a:r>
          </a:p>
          <a:p>
            <a:pPr>
              <a:buNone/>
            </a:pPr>
            <a:r>
              <a:rPr lang="ru-RU" dirty="0"/>
              <a:t>Петрушка: Станция Зеркальная. Посмотрите, куда мы приехали? Что здесь висит на стенке? (Зеркало.) Покажите ручками, какое оно большое. Посмотритесь в зеркало. Кто там? Анечка, кого ты увидела в зеркале? А ты, Женя? Улыбнитесь, наше зеркало очень любит, когда улыбаются. Кто догадается, для чего у нас в раздевалке зеркало повешено?</a:t>
            </a:r>
          </a:p>
          <a:p>
            <a:pPr>
              <a:buNone/>
            </a:pPr>
            <a:r>
              <a:rPr lang="ru-RU" dirty="0"/>
              <a:t>Воспитатель вместе с Петрушкой обобщает детские ответы: «Посмотришься в зеркало - и сразу увидишь, все ли у тебя в порядке, не запачкался ли, красивая ли прическа, все ли аккуратно в одежде. Как придете в детский сад, не забывайте заехать на станцию Зеркальную!»</a:t>
            </a:r>
          </a:p>
          <a:p>
            <a:pPr>
              <a:buNone/>
            </a:pPr>
            <a:r>
              <a:rPr lang="ru-RU" dirty="0"/>
              <a:t>Зеркало любит </a:t>
            </a:r>
            <a:r>
              <a:rPr lang="ru-RU" dirty="0" smtClean="0"/>
              <a:t>Чистые </a:t>
            </a:r>
            <a:r>
              <a:rPr lang="ru-RU" dirty="0"/>
              <a:t>лица</a:t>
            </a:r>
            <a:r>
              <a:rPr lang="ru-RU" dirty="0" smtClean="0"/>
              <a:t>.</a:t>
            </a:r>
            <a:endParaRPr lang="ru-RU" dirty="0"/>
          </a:p>
          <a:p>
            <a:pPr>
              <a:buNone/>
            </a:pPr>
            <a:r>
              <a:rPr lang="ru-RU" dirty="0"/>
              <a:t>Зеркало скажет: </a:t>
            </a:r>
            <a:r>
              <a:rPr lang="ru-RU" dirty="0" smtClean="0"/>
              <a:t>- </a:t>
            </a:r>
            <a:r>
              <a:rPr lang="ru-RU" dirty="0"/>
              <a:t>Надо умыться. </a:t>
            </a:r>
          </a:p>
          <a:p>
            <a:pPr>
              <a:buNone/>
            </a:pPr>
            <a:r>
              <a:rPr lang="ru-RU" dirty="0"/>
              <a:t>Зеркало охнет: - </a:t>
            </a:r>
            <a:r>
              <a:rPr lang="ru-RU" dirty="0" smtClean="0"/>
              <a:t>Где </a:t>
            </a:r>
            <a:r>
              <a:rPr lang="ru-RU" dirty="0"/>
              <a:t>же гребенка? </a:t>
            </a:r>
          </a:p>
          <a:p>
            <a:pPr>
              <a:buNone/>
            </a:pPr>
            <a:r>
              <a:rPr lang="ru-RU" dirty="0"/>
              <a:t>Что же она </a:t>
            </a:r>
            <a:r>
              <a:rPr lang="ru-RU" dirty="0" smtClean="0"/>
              <a:t>Не </a:t>
            </a:r>
            <a:r>
              <a:rPr lang="ru-RU" dirty="0"/>
              <a:t>причешет ребенка?! </a:t>
            </a:r>
          </a:p>
          <a:p>
            <a:pPr>
              <a:buNone/>
            </a:pPr>
            <a:r>
              <a:rPr lang="ru-RU" dirty="0"/>
              <a:t>Зеркало </a:t>
            </a:r>
            <a:r>
              <a:rPr lang="ru-RU" dirty="0" smtClean="0"/>
              <a:t>Даже </a:t>
            </a:r>
            <a:endParaRPr lang="ru-RU" dirty="0"/>
          </a:p>
          <a:p>
            <a:pPr>
              <a:buNone/>
            </a:pPr>
            <a:r>
              <a:rPr lang="ru-RU" dirty="0"/>
              <a:t>Темнеет от страха, </a:t>
            </a:r>
          </a:p>
          <a:p>
            <a:pPr>
              <a:buNone/>
            </a:pPr>
            <a:r>
              <a:rPr lang="ru-RU" dirty="0"/>
              <a:t>Если </a:t>
            </a:r>
            <a:r>
              <a:rPr lang="ru-RU" dirty="0" smtClean="0"/>
              <a:t>В </a:t>
            </a:r>
            <a:r>
              <a:rPr lang="ru-RU" dirty="0"/>
              <a:t>него </a:t>
            </a:r>
          </a:p>
          <a:p>
            <a:pPr>
              <a:buNone/>
            </a:pPr>
            <a:r>
              <a:rPr lang="ru-RU" dirty="0"/>
              <a:t>Поглядится </a:t>
            </a:r>
          </a:p>
          <a:p>
            <a:pPr>
              <a:buNone/>
            </a:pPr>
            <a:r>
              <a:rPr lang="ru-RU" dirty="0" err="1"/>
              <a:t>Неряха</a:t>
            </a:r>
            <a:r>
              <a:rPr lang="ru-RU" dirty="0"/>
              <a:t>! (А. </a:t>
            </a:r>
            <a:r>
              <a:rPr lang="ru-RU" dirty="0" smtClean="0"/>
              <a:t>Кондратьев)</a:t>
            </a:r>
          </a:p>
          <a:p>
            <a:pPr>
              <a:buNone/>
            </a:pPr>
            <a:r>
              <a:rPr lang="ru-RU" dirty="0" smtClean="0"/>
              <a:t>Дети </a:t>
            </a:r>
            <a:r>
              <a:rPr lang="ru-RU" dirty="0"/>
              <a:t>возвращаются в групповую комнату. Воспитатель предлагает рассказать, как было весело путешествовать, а Петрушка приглашает в путешествие следующую подгруппу детей.</a:t>
            </a:r>
          </a:p>
          <a:p>
            <a:pPr>
              <a:buNone/>
            </a:pPr>
            <a:r>
              <a:rPr lang="ru-RU" dirty="0"/>
              <a:t> </a:t>
            </a:r>
          </a:p>
          <a:p>
            <a:pPr>
              <a:buNone/>
            </a:pPr>
            <a:endParaRPr lang="ru-RU"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Autofit/>
          </a:bodyPr>
          <a:lstStyle/>
          <a:p>
            <a:r>
              <a:rPr lang="ru-RU" sz="1200" i="1" dirty="0"/>
              <a:t>Дидактическое упражнение «Найди свой шкафчик»</a:t>
            </a:r>
            <a:endParaRPr lang="ru-RU" sz="1200" dirty="0"/>
          </a:p>
          <a:p>
            <a:pPr>
              <a:buNone/>
            </a:pPr>
            <a:r>
              <a:rPr lang="ru-RU" sz="1200" dirty="0"/>
              <a:t>Цель: </a:t>
            </a:r>
          </a:p>
          <a:p>
            <a:pPr>
              <a:buNone/>
            </a:pPr>
            <a:r>
              <a:rPr lang="ru-RU" sz="1200" dirty="0"/>
              <a:t>знакомить с назначением и способами использования шкафчика для одежды;</a:t>
            </a:r>
          </a:p>
          <a:p>
            <a:pPr>
              <a:buNone/>
            </a:pPr>
            <a:r>
              <a:rPr lang="ru-RU" sz="1200" dirty="0"/>
              <a:t>формировать умение ориентироваться в предметном пространстве;</a:t>
            </a:r>
          </a:p>
          <a:p>
            <a:pPr>
              <a:buNone/>
            </a:pPr>
            <a:r>
              <a:rPr lang="ru-RU" sz="1200" dirty="0"/>
              <a:t>обогащать и активизировать словарь детей за счет слов: шкафчик, дверца, полочка, открыть, закрыть, положить, сложить, повесить.</a:t>
            </a:r>
          </a:p>
          <a:p>
            <a:pPr>
              <a:buNone/>
            </a:pPr>
            <a:r>
              <a:rPr lang="ru-RU" sz="1200" dirty="0"/>
              <a:t>Ход.</a:t>
            </a:r>
          </a:p>
          <a:p>
            <a:pPr>
              <a:buNone/>
            </a:pPr>
            <a:r>
              <a:rPr lang="ru-RU" sz="1200" dirty="0"/>
              <a:t>В раздевалке воспитатель просит детей показать свои шкафчики</a:t>
            </a:r>
          </a:p>
          <a:p>
            <a:pPr>
              <a:buNone/>
            </a:pPr>
            <a:r>
              <a:rPr lang="ru-RU" sz="1200" dirty="0"/>
              <a:t>«Молодец, Анечка, первой свой шкафчик нашла. Как ты узнала, что это твой шкафчик? Да, твой шкафчик в уголке. А какая картинка на твоем шкафчике? (Лисичка…).</a:t>
            </a:r>
          </a:p>
          <a:p>
            <a:pPr>
              <a:buNone/>
            </a:pPr>
            <a:r>
              <a:rPr lang="ru-RU" sz="1200" dirty="0"/>
              <a:t> Теперь, Кирилл, покажи нам, где твой шкафчик. Как ты его узнаешь? Какая на нем картинка?»</a:t>
            </a:r>
          </a:p>
          <a:p>
            <a:pPr>
              <a:buNone/>
            </a:pPr>
            <a:r>
              <a:rPr lang="ru-RU" sz="1200" dirty="0"/>
              <a:t>Аналогично строится диалог с другими детьми.</a:t>
            </a:r>
          </a:p>
          <a:p>
            <a:pPr>
              <a:buNone/>
            </a:pPr>
            <a:r>
              <a:rPr lang="ru-RU" sz="1200" dirty="0"/>
              <a:t>Воспитатель рассказывает детям (и показывает), где в шкафчике лежит (висит) каждая вещь, учит детей как ее надо складывать (вешать).</a:t>
            </a:r>
          </a:p>
          <a:p>
            <a:pPr>
              <a:buNone/>
            </a:pPr>
            <a:r>
              <a:rPr lang="ru-RU" sz="1200" dirty="0"/>
              <a:t>Усложнения. Помогая детям запомнить, где какая вещь «живет» в шкафчике, воспитатель вместе с детьми наклеивает на внутреннюю сторону дверцы предметные картинки («шапка и шарфик», «пальто, брюки, колготки, кофта или свитер», «носки, сандалики или туфельки»), расположение которых должно соответствовать тому месту, где хранятся данные вещи.</a:t>
            </a:r>
          </a:p>
          <a:p>
            <a:endParaRPr lang="ru-RU"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40000" lnSpcReduction="20000"/>
          </a:bodyPr>
          <a:lstStyle/>
          <a:p>
            <a:pPr>
              <a:buNone/>
            </a:pPr>
            <a:r>
              <a:rPr lang="ru-RU" i="1" dirty="0"/>
              <a:t>«Разложи пуговицы»</a:t>
            </a:r>
            <a:endParaRPr lang="ru-RU" dirty="0"/>
          </a:p>
          <a:p>
            <a:pPr>
              <a:buNone/>
            </a:pPr>
            <a:r>
              <a:rPr lang="ru-RU" dirty="0"/>
              <a:t>Цель: </a:t>
            </a:r>
          </a:p>
          <a:p>
            <a:pPr>
              <a:buNone/>
            </a:pPr>
            <a:r>
              <a:rPr lang="ru-RU" dirty="0"/>
              <a:t>продолжает совершенствовать соотносящие движения; </a:t>
            </a:r>
          </a:p>
          <a:p>
            <a:pPr>
              <a:buNone/>
            </a:pPr>
            <a:r>
              <a:rPr lang="ru-RU" dirty="0"/>
              <a:t>умение брать предметы « пинцетным захватыванием » (двумя пальцами - большим и указательным); </a:t>
            </a:r>
          </a:p>
          <a:p>
            <a:pPr>
              <a:buNone/>
            </a:pPr>
            <a:r>
              <a:rPr lang="ru-RU" dirty="0"/>
              <a:t>различать и обозначать словом величину предмета (большая, маленькая пуговица).</a:t>
            </a:r>
          </a:p>
          <a:p>
            <a:pPr>
              <a:buNone/>
            </a:pPr>
            <a:r>
              <a:rPr lang="ru-RU" dirty="0"/>
              <a:t>Словарь: понимать и употреблять уменьшительно - ласкательные формы существительных «пуговица - пуговка »; глаголы настоящего и прошедшего времени « взял », « опустил », « упала ».</a:t>
            </a:r>
          </a:p>
          <a:p>
            <a:pPr>
              <a:buNone/>
            </a:pPr>
            <a:r>
              <a:rPr lang="ru-RU" dirty="0"/>
              <a:t>Оснащение: четыре большие и четыре маленькие пуговки одного цвета; две воронки, сделанные из пластиковых бутылок для питьевой воды (пятилитровой и полулитровой).</a:t>
            </a:r>
          </a:p>
          <a:p>
            <a:pPr>
              <a:buNone/>
            </a:pPr>
            <a:r>
              <a:rPr lang="ru-RU" dirty="0"/>
              <a:t>Расположение предметов: поднос, справа пиала (или маленькая миска) с пуговицами ; слева две воронки.</a:t>
            </a:r>
          </a:p>
          <a:p>
            <a:pPr>
              <a:buNone/>
            </a:pPr>
            <a:r>
              <a:rPr lang="ru-RU" dirty="0"/>
              <a:t>Ход игры: поставьте поднос на стол и предложите ребёнку поиграть.</a:t>
            </a:r>
          </a:p>
          <a:p>
            <a:pPr>
              <a:buNone/>
            </a:pPr>
            <a:r>
              <a:rPr lang="ru-RU" dirty="0"/>
              <a:t>Сядьте справа от ребёнка и покажите ребёнку, как играть: </a:t>
            </a:r>
          </a:p>
          <a:p>
            <a:pPr>
              <a:buNone/>
            </a:pPr>
            <a:r>
              <a:rPr lang="ru-RU" dirty="0"/>
              <a:t>возьмите большую </a:t>
            </a:r>
            <a:r>
              <a:rPr lang="ru-RU" dirty="0" err="1"/>
              <a:t>пуговицу,поднесите</a:t>
            </a:r>
            <a:r>
              <a:rPr lang="ru-RU" dirty="0"/>
              <a:t> её к воронке с маленьким отверстием;</a:t>
            </a:r>
          </a:p>
          <a:p>
            <a:pPr>
              <a:buNone/>
            </a:pPr>
            <a:r>
              <a:rPr lang="ru-RU" dirty="0"/>
              <a:t>постарайтесь протолкнуть в маленькое отверстие большую пуговицу - пуговица не проходит;</a:t>
            </a:r>
          </a:p>
          <a:p>
            <a:pPr>
              <a:buNone/>
            </a:pPr>
            <a:r>
              <a:rPr lang="ru-RU" dirty="0"/>
              <a:t>поднесите большую пуговицу к воронке с большим отверстием вложите в него пуговицу - она провалится в воронку;</a:t>
            </a:r>
          </a:p>
          <a:p>
            <a:pPr>
              <a:buNone/>
            </a:pPr>
            <a:r>
              <a:rPr lang="ru-RU" dirty="0"/>
              <a:t>теперь возьмите маленькую пуговку и вложите в воронку с маленьким отверстием-  она провалится.</a:t>
            </a:r>
          </a:p>
          <a:p>
            <a:pPr>
              <a:buNone/>
            </a:pPr>
            <a:r>
              <a:rPr lang="ru-RU" dirty="0"/>
              <a:t>Предложите ребёнку продолжать игру и разложить оставшиеся пуговки в воронки. Когда все пуговицы будут разложены, обратите внимание ребёнка на то, что пиала пустая.</a:t>
            </a:r>
          </a:p>
          <a:p>
            <a:pPr>
              <a:buNone/>
            </a:pPr>
            <a:r>
              <a:rPr lang="ru-RU" dirty="0"/>
              <a:t>Поднимите воронки по очереди, сложите пуговицы обратно в пиалу. Обратите внимание ребёнка на то, что пиала стала полной.</a:t>
            </a:r>
          </a:p>
          <a:p>
            <a:pPr>
              <a:buNone/>
            </a:pPr>
            <a:r>
              <a:rPr lang="ru-RU" dirty="0"/>
              <a:t>Игру можно повторить по желанию ребёнка.</a:t>
            </a:r>
          </a:p>
          <a:p>
            <a:pPr>
              <a:buNone/>
            </a:pPr>
            <a:r>
              <a:rPr lang="ru-RU" dirty="0"/>
              <a:t>Усложнение: смените воронки (из пластика другого качества, цвета); смените пуговицы (другого цвета).</a:t>
            </a:r>
          </a:p>
          <a:p>
            <a:pPr>
              <a:buNone/>
            </a:pPr>
            <a:r>
              <a:rPr lang="ru-RU" dirty="0"/>
              <a:t> </a:t>
            </a:r>
          </a:p>
          <a:p>
            <a:endParaRPr lang="ru-RU"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rmAutofit fontScale="40000" lnSpcReduction="20000"/>
          </a:bodyPr>
          <a:lstStyle/>
          <a:p>
            <a:pPr>
              <a:buNone/>
            </a:pPr>
            <a:r>
              <a:rPr lang="ru-RU" dirty="0"/>
              <a:t>Формирование умения завязывать первый узел</a:t>
            </a:r>
          </a:p>
          <a:p>
            <a:pPr>
              <a:buNone/>
            </a:pPr>
            <a:r>
              <a:rPr lang="ru-RU" i="1" dirty="0"/>
              <a:t>« Завяжи шнурки на ботинках »</a:t>
            </a:r>
            <a:endParaRPr lang="ru-RU" dirty="0"/>
          </a:p>
          <a:p>
            <a:pPr>
              <a:buNone/>
            </a:pPr>
            <a:r>
              <a:rPr lang="ru-RU" dirty="0"/>
              <a:t>Цель: </a:t>
            </a:r>
          </a:p>
          <a:p>
            <a:pPr>
              <a:buNone/>
            </a:pPr>
            <a:r>
              <a:rPr lang="ru-RU" dirty="0"/>
              <a:t>учить детей завязывать первый узел. </a:t>
            </a:r>
          </a:p>
          <a:p>
            <a:pPr>
              <a:buNone/>
            </a:pPr>
            <a:r>
              <a:rPr lang="ru-RU" dirty="0"/>
              <a:t>Оснащение: кукла в ботинках с развязанными шнурками. </a:t>
            </a:r>
          </a:p>
          <a:p>
            <a:pPr>
              <a:buNone/>
            </a:pPr>
            <a:r>
              <a:rPr lang="ru-RU" dirty="0"/>
              <a:t>Ход игры: покажите ребёнку куклу. Прочтите рифмовку:</a:t>
            </a:r>
          </a:p>
          <a:p>
            <a:pPr>
              <a:buNone/>
            </a:pPr>
            <a:r>
              <a:rPr lang="ru-RU" dirty="0"/>
              <a:t>Как у куклы - крошки</a:t>
            </a:r>
          </a:p>
          <a:p>
            <a:pPr>
              <a:buNone/>
            </a:pPr>
            <a:r>
              <a:rPr lang="ru-RU" dirty="0"/>
              <a:t>На ногах сапожки,</a:t>
            </a:r>
          </a:p>
          <a:p>
            <a:pPr>
              <a:buNone/>
            </a:pPr>
            <a:r>
              <a:rPr lang="ru-RU" dirty="0"/>
              <a:t>В сапожках </a:t>
            </a:r>
            <a:r>
              <a:rPr lang="ru-RU" dirty="0" err="1"/>
              <a:t>шнурочки</a:t>
            </a:r>
            <a:r>
              <a:rPr lang="ru-RU" dirty="0"/>
              <a:t>.</a:t>
            </a:r>
          </a:p>
          <a:p>
            <a:pPr>
              <a:buNone/>
            </a:pPr>
            <a:r>
              <a:rPr lang="ru-RU" dirty="0"/>
              <a:t>Кто завяжет дочке</a:t>
            </a:r>
          </a:p>
          <a:p>
            <a:pPr>
              <a:buNone/>
            </a:pPr>
            <a:r>
              <a:rPr lang="ru-RU" dirty="0"/>
              <a:t>Эти вот </a:t>
            </a:r>
            <a:r>
              <a:rPr lang="ru-RU" dirty="0" err="1"/>
              <a:t>шнурочки</a:t>
            </a:r>
            <a:r>
              <a:rPr lang="ru-RU" dirty="0"/>
              <a:t>?</a:t>
            </a:r>
          </a:p>
          <a:p>
            <a:pPr>
              <a:buNone/>
            </a:pPr>
            <a:r>
              <a:rPr lang="ru-RU" dirty="0"/>
              <a:t>Может, мама?</a:t>
            </a:r>
          </a:p>
          <a:p>
            <a:pPr>
              <a:buNone/>
            </a:pPr>
            <a:r>
              <a:rPr lang="ru-RU" dirty="0"/>
              <a:t>Нет, нет, я!</a:t>
            </a:r>
          </a:p>
          <a:p>
            <a:pPr>
              <a:buNone/>
            </a:pPr>
            <a:r>
              <a:rPr lang="ru-RU" dirty="0"/>
              <a:t>Это ж доченька моя!</a:t>
            </a:r>
          </a:p>
          <a:p>
            <a:pPr>
              <a:buNone/>
            </a:pPr>
            <a:r>
              <a:rPr lang="ru-RU" dirty="0"/>
              <a:t>Ах, </a:t>
            </a:r>
            <a:r>
              <a:rPr lang="ru-RU" dirty="0" err="1"/>
              <a:t>шнурочки</a:t>
            </a:r>
            <a:r>
              <a:rPr lang="ru-RU" dirty="0"/>
              <a:t>! Ох, </a:t>
            </a:r>
            <a:r>
              <a:rPr lang="ru-RU" dirty="0" err="1"/>
              <a:t>шнурочки</a:t>
            </a:r>
            <a:r>
              <a:rPr lang="ru-RU" dirty="0"/>
              <a:t>!</a:t>
            </a:r>
          </a:p>
          <a:p>
            <a:pPr>
              <a:buNone/>
            </a:pPr>
            <a:r>
              <a:rPr lang="ru-RU" dirty="0"/>
              <a:t>Завязать бы узелочки!</a:t>
            </a:r>
          </a:p>
          <a:p>
            <a:pPr>
              <a:buNone/>
            </a:pPr>
            <a:r>
              <a:rPr lang="ru-RU" dirty="0"/>
              <a:t>Предложите ребёнку завязать шнурки на ботинках у куклы. Вспомните вместе с ребёнком, как нужно завязывать первый узелок на шнурке. Продолжите начатую ребёнком работу и завяжите бантики на шнурках.</a:t>
            </a:r>
          </a:p>
          <a:p>
            <a:pPr>
              <a:buNone/>
            </a:pPr>
            <a:r>
              <a:rPr lang="ru-RU" dirty="0"/>
              <a:t>Когда шнурки будут завязаны, возьмите куклу с собой на прогулку. Не забывайте хвалить и поощрять ребёнка.</a:t>
            </a:r>
          </a:p>
          <a:p>
            <a:pPr>
              <a:buNone/>
            </a:pPr>
            <a:r>
              <a:rPr lang="ru-RU" dirty="0"/>
              <a:t>Подчеркните значимость выполненного ребёнком действия (если бы он не завязал шнурок на ботинке куклы, она могла бы на него наступить и упасть. А падать всегда больно.) Навык считается сформированным тогда, когда ребёнок легко сможет завязывать узел на любом шнурке: на дидактическом пособии; на любом виде обуви; без помощи взрослого.</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40000" lnSpcReduction="20000"/>
          </a:bodyPr>
          <a:lstStyle/>
          <a:p>
            <a:pPr>
              <a:buNone/>
            </a:pPr>
            <a:r>
              <a:rPr lang="ru-RU" b="1" i="1" dirty="0"/>
              <a:t>Дидактическая игра «Подберем куклам одежду»</a:t>
            </a:r>
            <a:endParaRPr lang="ru-RU" dirty="0"/>
          </a:p>
          <a:p>
            <a:pPr>
              <a:buNone/>
            </a:pPr>
            <a:r>
              <a:rPr lang="ru-RU" b="1" dirty="0"/>
              <a:t>Цель:</a:t>
            </a:r>
            <a:endParaRPr lang="ru-RU" dirty="0"/>
          </a:p>
          <a:p>
            <a:pPr>
              <a:buNone/>
            </a:pPr>
            <a:r>
              <a:rPr lang="ru-RU" dirty="0"/>
              <a:t>Учить называть предметы одежды, дифференцировать одежду для мальчиков и девочек, последовательно одевать куклу.</a:t>
            </a:r>
          </a:p>
          <a:p>
            <a:pPr>
              <a:buNone/>
            </a:pPr>
            <a:r>
              <a:rPr lang="ru-RU" dirty="0"/>
              <a:t>Материал:  две куклы - кукла Катя и кукла Коля, наборы одежды для Кати и для Коли: платье, кофта, юбка; рубашка, брюки, свитер.</a:t>
            </a:r>
          </a:p>
          <a:p>
            <a:pPr>
              <a:buNone/>
            </a:pPr>
            <a:r>
              <a:rPr lang="ru-RU" b="1" dirty="0"/>
              <a:t>Ход игры.</a:t>
            </a:r>
            <a:endParaRPr lang="ru-RU" dirty="0"/>
          </a:p>
          <a:p>
            <a:pPr>
              <a:buNone/>
            </a:pPr>
            <a:r>
              <a:rPr lang="ru-RU" dirty="0"/>
              <a:t>Педагог. Ребята, куклы Коля и Катя собирались прийти к нам в гости, но они никак не могут одеться, так как перепутали свою одежду и не могут найти свои вещи. Давайте поможем им разобраться, где  чьи вещи.</a:t>
            </a:r>
          </a:p>
          <a:p>
            <a:pPr>
              <a:buNone/>
            </a:pPr>
            <a:r>
              <a:rPr lang="ru-RU" dirty="0"/>
              <a:t>Далее педагог предлагает детям выделить заранее подготовленную одежду для мальчика Коли и для девочки Кати.</a:t>
            </a:r>
          </a:p>
          <a:p>
            <a:pPr>
              <a:buNone/>
            </a:pPr>
            <a:r>
              <a:rPr lang="ru-RU" dirty="0"/>
              <a:t>Педагог. Что носят девочки, а что мальчики?</a:t>
            </a:r>
          </a:p>
          <a:p>
            <a:pPr>
              <a:buNone/>
            </a:pPr>
            <a:r>
              <a:rPr lang="ru-RU" dirty="0"/>
              <a:t>После того как дети выберут одежду для кукол, один ребенок начинает одевать Колю, а другой - Катю.</a:t>
            </a:r>
          </a:p>
          <a:p>
            <a:pPr>
              <a:buNone/>
            </a:pPr>
            <a:r>
              <a:rPr lang="ru-RU" dirty="0"/>
              <a:t>Педагог в это время акцентирует внимание детей на последовательности одевания.</a:t>
            </a:r>
          </a:p>
          <a:p>
            <a:pPr>
              <a:buNone/>
            </a:pPr>
            <a:r>
              <a:rPr lang="ru-RU" dirty="0"/>
              <a:t>Если ребенок самостоятельно не справляется, взрослый помогает ему совместными действиями.</a:t>
            </a:r>
          </a:p>
          <a:p>
            <a:pPr>
              <a:buNone/>
            </a:pPr>
            <a:r>
              <a:rPr lang="ru-RU" dirty="0"/>
              <a:t>Педагог обязательно хвалит детей за то, что куклы одеты правильно и красиво.</a:t>
            </a:r>
          </a:p>
          <a:p>
            <a:pPr>
              <a:buNone/>
            </a:pPr>
            <a:r>
              <a:rPr lang="ru-RU" dirty="0"/>
              <a:t> Педагог. Приглашайте, дети, кукол за стол, будем чай пить.</a:t>
            </a:r>
          </a:p>
          <a:p>
            <a:pPr>
              <a:buNone/>
            </a:pPr>
            <a:r>
              <a:rPr lang="ru-RU" dirty="0"/>
              <a:t>Организуется игра «Угостим гостей чаем» (закрепляем умение сервировать стол к чаепитию, формируем навык адекватного поведения: за столом вести себя спокойно, уметь угостить друг друга и не забывать поблагодарить).</a:t>
            </a:r>
          </a:p>
          <a:p>
            <a:pPr>
              <a:buNone/>
            </a:pPr>
            <a:r>
              <a:rPr lang="ru-RU" dirty="0"/>
              <a:t>В последующих вариантах игра проводится со сменой кукол и одежды и помогает закрепить выбор одежды для мальчиков и девочек.</a:t>
            </a:r>
          </a:p>
          <a:p>
            <a:endParaRPr lang="ru-RU"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rmAutofit fontScale="40000" lnSpcReduction="20000"/>
          </a:bodyPr>
          <a:lstStyle/>
          <a:p>
            <a:pPr>
              <a:buNone/>
            </a:pPr>
            <a:r>
              <a:rPr lang="ru-RU" b="1" i="1" dirty="0"/>
              <a:t>Образовательная ситуация «Каждая ножка - в свой домик»</a:t>
            </a:r>
            <a:endParaRPr lang="ru-RU" dirty="0"/>
          </a:p>
          <a:p>
            <a:pPr>
              <a:buNone/>
            </a:pPr>
            <a:r>
              <a:rPr lang="ru-RU" b="1" dirty="0"/>
              <a:t>Цель:</a:t>
            </a:r>
            <a:endParaRPr lang="ru-RU" dirty="0"/>
          </a:p>
          <a:p>
            <a:pPr>
              <a:buNone/>
            </a:pPr>
            <a:r>
              <a:rPr lang="ru-RU" dirty="0"/>
              <a:t>учить ребенка самостоятельно надевать колготки, видеть части одежды и правильно действовать в соответствии с целью (брать колготки за резинку, ориентируясь на метку - кусочек ярко окрашенной ткани или вышивку;</a:t>
            </a:r>
          </a:p>
          <a:p>
            <a:pPr>
              <a:buNone/>
            </a:pPr>
            <a:r>
              <a:rPr lang="ru-RU" dirty="0"/>
              <a:t>отыскивать отверстия для каждой ноги; просовывать поочередно ноги в отверстия; надевать колготки с носка, предварительно собрав их в «гармошку», чтобы пятка оказалась на месте; подтягивать колготки так, чтобы резинка оказалась на поясе).</a:t>
            </a:r>
          </a:p>
          <a:p>
            <a:pPr>
              <a:buNone/>
            </a:pPr>
            <a:r>
              <a:rPr lang="ru-RU" dirty="0"/>
              <a:t>фиксировать внимание ребенка на последовательности действий и способах контроля. Вызвать у малыша положительные эмоции, связанные с достижением успеха в деятельности по самообслуживанию.</a:t>
            </a:r>
          </a:p>
          <a:p>
            <a:pPr>
              <a:buNone/>
            </a:pPr>
            <a:r>
              <a:rPr lang="ru-RU" dirty="0"/>
              <a:t>Материал: оборудование раздевальной комнаты; детские колготки с меткой, обозначающей «перед». </a:t>
            </a:r>
          </a:p>
          <a:p>
            <a:pPr>
              <a:buNone/>
            </a:pPr>
            <a:r>
              <a:rPr lang="ru-RU" b="1" dirty="0"/>
              <a:t>Ход ситуации.</a:t>
            </a:r>
            <a:endParaRPr lang="ru-RU" dirty="0"/>
          </a:p>
          <a:p>
            <a:pPr>
              <a:buNone/>
            </a:pPr>
            <a:r>
              <a:rPr lang="ru-RU" dirty="0"/>
              <a:t>Воспитатель предлагает ребенку достать из шкафчика колготки, сесть на скамеечку, приложить колготки к себе и найти метку:</a:t>
            </a:r>
          </a:p>
          <a:p>
            <a:pPr>
              <a:buNone/>
            </a:pPr>
            <a:r>
              <a:rPr lang="ru-RU" dirty="0"/>
              <a:t>«Сделай так, чтобы буковки были впереди. Нашел? Молодец. Теперь надевай: каждую ножку - в свой домик, а чтобы пяточка сразу попала на свое место, давай сделаем с тобой «гармошку».</a:t>
            </a:r>
          </a:p>
          <a:p>
            <a:pPr>
              <a:buNone/>
            </a:pPr>
            <a:r>
              <a:rPr lang="ru-RU" dirty="0"/>
              <a:t>Оказывает помощь в случае затруднения, используя прием совместного выполнения действий с ребенком, чтобы он получил необходимое мышечное ощущение.</a:t>
            </a:r>
          </a:p>
          <a:p>
            <a:pPr>
              <a:buNone/>
            </a:pPr>
            <a:r>
              <a:rPr lang="ru-RU" dirty="0"/>
              <a:t>«Спрятал правую ножку в домик? А теперь сделай «гармошку» для левой ножки. Каждую ножку - в свой... (побуждает ребенка к завершению фразы) домик. Проверь: обе ножки в своих домиках?</a:t>
            </a:r>
          </a:p>
          <a:p>
            <a:pPr>
              <a:buNone/>
            </a:pPr>
            <a:r>
              <a:rPr lang="ru-RU" dirty="0"/>
              <a:t>Теперь прячь свои ножки в домики, подтягивай колготки до </a:t>
            </a:r>
            <a:r>
              <a:rPr lang="ru-RU" dirty="0" err="1"/>
              <a:t>коленочек</a:t>
            </a:r>
            <a:r>
              <a:rPr lang="ru-RU" dirty="0"/>
              <a:t>. Хорошо, а теперь вставай и берись за </a:t>
            </a:r>
            <a:r>
              <a:rPr lang="ru-RU" dirty="0" err="1"/>
              <a:t>резиночку</a:t>
            </a:r>
            <a:r>
              <a:rPr lang="ru-RU" dirty="0"/>
              <a:t>. Подтягивай колготки вверх.</a:t>
            </a:r>
          </a:p>
          <a:p>
            <a:pPr>
              <a:buNone/>
            </a:pPr>
            <a:r>
              <a:rPr lang="ru-RU" dirty="0"/>
              <a:t>Проверь: оказалась резинка на поясе? Ай да Максим! Ай да молодец, сам колготки надел!»</a:t>
            </a:r>
          </a:p>
          <a:p>
            <a:pPr>
              <a:buNone/>
            </a:pPr>
            <a:r>
              <a:rPr lang="ru-RU" dirty="0"/>
              <a:t>Усложнения. Дидактические игры с картинками, предполагающие задания: разложить их в последовательности одевания (картинки изображают предметы одежды, соответствуют сезону).</a:t>
            </a:r>
          </a:p>
          <a:p>
            <a:pPr>
              <a:buNone/>
            </a:pPr>
            <a:r>
              <a:rPr lang="ru-RU" dirty="0"/>
              <a:t>Игры - упражнения на развитие мелкой моторики для упражнения в застегивании, шнуровке, завязывании.</a:t>
            </a:r>
          </a:p>
          <a:p>
            <a:pPr>
              <a:buNone/>
            </a:pPr>
            <a:r>
              <a:rPr lang="ru-RU" dirty="0"/>
              <a:t>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40000" lnSpcReduction="20000"/>
          </a:bodyPr>
          <a:lstStyle/>
          <a:p>
            <a:pPr>
              <a:buNone/>
            </a:pPr>
            <a:r>
              <a:rPr lang="ru-RU" b="1" i="1" dirty="0"/>
              <a:t>Игра - занятие «Оденем куклу на прогулку»</a:t>
            </a:r>
            <a:endParaRPr lang="ru-RU" dirty="0"/>
          </a:p>
          <a:p>
            <a:pPr>
              <a:buNone/>
            </a:pPr>
            <a:r>
              <a:rPr lang="ru-RU" b="1" dirty="0"/>
              <a:t>Цель. </a:t>
            </a:r>
            <a:endParaRPr lang="ru-RU" dirty="0"/>
          </a:p>
          <a:p>
            <a:pPr>
              <a:buNone/>
            </a:pPr>
            <a:r>
              <a:rPr lang="ru-RU" dirty="0"/>
              <a:t>Формировать навык последовательных действий одевания на прогулку. </a:t>
            </a:r>
          </a:p>
          <a:p>
            <a:pPr>
              <a:buNone/>
            </a:pPr>
            <a:r>
              <a:rPr lang="ru-RU" dirty="0"/>
              <a:t>Продолжать учить детей запоминать и называть предметы зимней (демисезонной) одежды, знать ее назначение.</a:t>
            </a:r>
          </a:p>
          <a:p>
            <a:pPr>
              <a:buNone/>
            </a:pPr>
            <a:r>
              <a:rPr lang="ru-RU" dirty="0"/>
              <a:t>Воспитывать аккуратность, бережное отношение к одежде; желание заботиться о кукле.</a:t>
            </a:r>
          </a:p>
          <a:p>
            <a:pPr>
              <a:buNone/>
            </a:pPr>
            <a:r>
              <a:rPr lang="ru-RU" dirty="0"/>
              <a:t> Материал: набор кукольной одежды; кукла.</a:t>
            </a:r>
          </a:p>
          <a:p>
            <a:pPr>
              <a:buNone/>
            </a:pPr>
            <a:r>
              <a:rPr lang="ru-RU" b="1" dirty="0"/>
              <a:t>Ход занятия.</a:t>
            </a:r>
            <a:endParaRPr lang="ru-RU" dirty="0"/>
          </a:p>
          <a:p>
            <a:pPr>
              <a:buNone/>
            </a:pPr>
            <a:r>
              <a:rPr lang="ru-RU" dirty="0"/>
              <a:t>1.Воспитатель сообщает детям о том, что кукла Катя уже позавтракала и хочет гулять. Подводит детей к выводу: «Надо куклу одеть на прогулку».</a:t>
            </a:r>
          </a:p>
          <a:p>
            <a:pPr>
              <a:buNone/>
            </a:pPr>
            <a:r>
              <a:rPr lang="ru-RU" dirty="0"/>
              <a:t>Воспитатель. Сейчас зима. На улице холодно. Куклу Катю надо одеть тепло. Какую одежду надо надеть на куклу? (Теплую, зимнюю.)</a:t>
            </a:r>
          </a:p>
          <a:p>
            <a:pPr>
              <a:buNone/>
            </a:pPr>
            <a:r>
              <a:rPr lang="ru-RU" dirty="0"/>
              <a:t>2.	Показ и рассматривание одежды.</a:t>
            </a:r>
          </a:p>
          <a:p>
            <a:pPr>
              <a:buNone/>
            </a:pPr>
            <a:r>
              <a:rPr lang="ru-RU" dirty="0"/>
              <a:t>Педагог показывает детям предметы зимней одежды, называет их, рассказывает о цвете, материале, из которого сшита одежда, обращает внимание на детали одежды (карманы, рукава, воротник, отделку). Подчеркивает, что зимняя одежда очень теплая, потому что зимой холодно.</a:t>
            </a:r>
          </a:p>
          <a:p>
            <a:pPr>
              <a:buNone/>
            </a:pPr>
            <a:r>
              <a:rPr lang="ru-RU" dirty="0"/>
              <a:t>3.	Совместная деятельность: последовательное одевание куклы на прогулку.</a:t>
            </a:r>
          </a:p>
          <a:p>
            <a:pPr>
              <a:buNone/>
            </a:pPr>
            <a:r>
              <a:rPr lang="ru-RU" dirty="0"/>
              <a:t>Воспитатель. Коля одевает кукле штаны. Что Коля надел на Катю? Теперь надо надеть теплую кофту, застегнуть все пуговицы. Где пуговица на кофте? А это петля. Маша, Женя, Алина, покажи, где петля? Вот пуговица на кофте, а это петля. Надо пуговицу застегнуть в петлю. Вот так (показывает и объясняет несколько раз). Что Маша надела?</a:t>
            </a:r>
          </a:p>
          <a:p>
            <a:pPr>
              <a:buNone/>
            </a:pPr>
            <a:r>
              <a:rPr lang="ru-RU" dirty="0"/>
              <a:t>В заключение воспитатель читает детям </a:t>
            </a:r>
            <a:r>
              <a:rPr lang="ru-RU" dirty="0" err="1"/>
              <a:t>потешку</a:t>
            </a:r>
            <a:r>
              <a:rPr lang="ru-RU" dirty="0"/>
              <a:t>:</a:t>
            </a:r>
          </a:p>
          <a:p>
            <a:pPr>
              <a:buNone/>
            </a:pPr>
            <a:r>
              <a:rPr lang="ru-RU" dirty="0"/>
              <a:t>Наша Катя </a:t>
            </a:r>
            <a:r>
              <a:rPr lang="ru-RU" dirty="0" err="1"/>
              <a:t>маленька</a:t>
            </a:r>
            <a:r>
              <a:rPr lang="ru-RU" dirty="0"/>
              <a:t>, </a:t>
            </a:r>
          </a:p>
          <a:p>
            <a:pPr>
              <a:buNone/>
            </a:pPr>
            <a:r>
              <a:rPr lang="ru-RU" dirty="0"/>
              <a:t>На ней шубка аленька, </a:t>
            </a:r>
          </a:p>
          <a:p>
            <a:pPr>
              <a:buNone/>
            </a:pPr>
            <a:r>
              <a:rPr lang="ru-RU" dirty="0"/>
              <a:t>Опушка бобровая,</a:t>
            </a:r>
          </a:p>
          <a:p>
            <a:pPr>
              <a:buNone/>
            </a:pPr>
            <a:r>
              <a:rPr lang="ru-RU" dirty="0"/>
              <a:t>Катя чернобровая.</a:t>
            </a:r>
          </a:p>
          <a:p>
            <a:pPr>
              <a:buNone/>
            </a:pPr>
            <a:endParaRPr lang="ru-RU"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Autofit/>
          </a:bodyPr>
          <a:lstStyle/>
          <a:p>
            <a:pPr>
              <a:buNone/>
            </a:pPr>
            <a:r>
              <a:rPr lang="ru-RU" sz="1400" i="1" dirty="0"/>
              <a:t>Дидактическая игра «Научим куклу Катю раздеваться»</a:t>
            </a:r>
            <a:endParaRPr lang="ru-RU" sz="1400" dirty="0"/>
          </a:p>
          <a:p>
            <a:pPr>
              <a:buNone/>
            </a:pPr>
            <a:r>
              <a:rPr lang="ru-RU" sz="1400" dirty="0"/>
              <a:t>Цель. </a:t>
            </a:r>
          </a:p>
          <a:p>
            <a:pPr>
              <a:buNone/>
            </a:pPr>
            <a:r>
              <a:rPr lang="ru-RU" sz="1400" dirty="0"/>
              <a:t>Помочь детям запомнить последовательность раздевания. </a:t>
            </a:r>
          </a:p>
          <a:p>
            <a:pPr>
              <a:buNone/>
            </a:pPr>
            <a:r>
              <a:rPr lang="ru-RU" sz="1400" dirty="0"/>
              <a:t>Учить аккуратно вешать и складывать одежду. </a:t>
            </a:r>
          </a:p>
          <a:p>
            <a:pPr>
              <a:buNone/>
            </a:pPr>
            <a:r>
              <a:rPr lang="ru-RU" sz="1400" dirty="0"/>
              <a:t>Продолжать воспитывать бережное отношение к кукле.</a:t>
            </a:r>
          </a:p>
          <a:p>
            <a:pPr>
              <a:buNone/>
            </a:pPr>
            <a:r>
              <a:rPr lang="ru-RU" sz="1400" dirty="0"/>
              <a:t> </a:t>
            </a:r>
          </a:p>
          <a:p>
            <a:pPr>
              <a:buNone/>
            </a:pPr>
            <a:r>
              <a:rPr lang="ru-RU" sz="1400" dirty="0"/>
              <a:t>Материал: набор кукольной одежды; кукла Катя.</a:t>
            </a:r>
          </a:p>
          <a:p>
            <a:pPr>
              <a:buNone/>
            </a:pPr>
            <a:r>
              <a:rPr lang="ru-RU" sz="1400" dirty="0"/>
              <a:t>Ход игры.</a:t>
            </a:r>
          </a:p>
          <a:p>
            <a:pPr>
              <a:buNone/>
            </a:pPr>
            <a:r>
              <a:rPr lang="ru-RU" sz="1400" dirty="0"/>
              <a:t>1.	Дети возвращаются с прогулки вместе с куклой Катей.</a:t>
            </a:r>
          </a:p>
          <a:p>
            <a:pPr>
              <a:buNone/>
            </a:pPr>
            <a:r>
              <a:rPr lang="ru-RU" sz="1400" dirty="0"/>
              <a:t>Когда дети разделись, воспитатель обращает их внимание на то, что кукле жарко в теплой одежде. Она еще мала и сама раздеваться не может.</a:t>
            </a:r>
          </a:p>
          <a:p>
            <a:pPr>
              <a:buNone/>
            </a:pPr>
            <a:r>
              <a:rPr lang="ru-RU" sz="1400" dirty="0"/>
              <a:t>Подводит детей к выводу: «Кукле Кате надо помочь раздеться».</a:t>
            </a:r>
          </a:p>
          <a:p>
            <a:pPr>
              <a:buNone/>
            </a:pPr>
            <a:r>
              <a:rPr lang="ru-RU" sz="1400" dirty="0"/>
              <a:t>2.	Побудить детей рассказать кукле, в каком порядке надо раздеваться, складывать вещи в шкаф.</a:t>
            </a:r>
          </a:p>
          <a:p>
            <a:pPr>
              <a:buNone/>
            </a:pPr>
            <a:r>
              <a:rPr lang="ru-RU" sz="1400" dirty="0"/>
              <a:t>Дети помогают раздевать куклу.</a:t>
            </a:r>
          </a:p>
          <a:p>
            <a:pPr>
              <a:buNone/>
            </a:pPr>
            <a:r>
              <a:rPr lang="ru-RU" sz="1400" dirty="0"/>
              <a:t>Раздевание воспитатель сопровождает чтением стихотворения А. </a:t>
            </a:r>
            <a:r>
              <a:rPr lang="ru-RU" sz="1400" dirty="0" err="1"/>
              <a:t>Барто</a:t>
            </a:r>
            <a:r>
              <a:rPr lang="ru-RU" sz="1400" dirty="0"/>
              <a:t> «Маша - растеряша».</a:t>
            </a:r>
          </a:p>
          <a:p>
            <a:pPr>
              <a:buNone/>
            </a:pPr>
            <a:endParaRPr lang="ru-RU"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32500" lnSpcReduction="20000"/>
          </a:bodyPr>
          <a:lstStyle/>
          <a:p>
            <a:pPr>
              <a:buNone/>
            </a:pPr>
            <a:r>
              <a:rPr lang="ru-RU" i="1" dirty="0"/>
              <a:t>Образовательная ситуация «Мы теперь умеем сами на прогулку одеваться»</a:t>
            </a:r>
            <a:endParaRPr lang="ru-RU" dirty="0"/>
          </a:p>
          <a:p>
            <a:pPr>
              <a:buNone/>
            </a:pPr>
            <a:r>
              <a:rPr lang="ru-RU" sz="3200" dirty="0"/>
              <a:t>Цель. </a:t>
            </a:r>
          </a:p>
          <a:p>
            <a:pPr>
              <a:buNone/>
            </a:pPr>
            <a:r>
              <a:rPr lang="ru-RU" sz="3200" dirty="0"/>
              <a:t>Закрепление последовательности и способов рационального выполнения действий одевания.</a:t>
            </a:r>
          </a:p>
          <a:p>
            <a:pPr>
              <a:buNone/>
            </a:pPr>
            <a:r>
              <a:rPr lang="ru-RU" sz="3200" dirty="0"/>
              <a:t>Обучение элементарному самоконтролю по предметно - схематической модели последовательности одевания на прогулку.</a:t>
            </a:r>
          </a:p>
          <a:p>
            <a:pPr>
              <a:buNone/>
            </a:pPr>
            <a:r>
              <a:rPr lang="ru-RU" sz="3200" dirty="0"/>
              <a:t>Формирование гуманных способов поведения в совместной со сверстниками деятельности (умение предложить помощь, поблагодарить).</a:t>
            </a:r>
          </a:p>
          <a:p>
            <a:pPr>
              <a:buNone/>
            </a:pPr>
            <a:r>
              <a:rPr lang="ru-RU" sz="3200" dirty="0"/>
              <a:t>Материал: оборудование раздевальной комнаты; предметно - схематическая модель последовательности одевания на прогулку (предметные картинки с изображением предметов одежды: 1) колготки, 2) носочки и сапожки, 3) свитер, 4) шапочка, 5) куртка и шарфик); игровой персонаж Петрушка.</a:t>
            </a:r>
          </a:p>
          <a:p>
            <a:pPr>
              <a:buNone/>
            </a:pPr>
            <a:r>
              <a:rPr lang="ru-RU" sz="3200" dirty="0"/>
              <a:t>Организация. Образовательная ситуация конструируется во время сбора детей на прогулку.</a:t>
            </a:r>
          </a:p>
          <a:p>
            <a:pPr>
              <a:buNone/>
            </a:pPr>
            <a:r>
              <a:rPr lang="ru-RU" sz="3200" dirty="0"/>
              <a:t>Ход ситуации.</a:t>
            </a:r>
          </a:p>
          <a:p>
            <a:pPr>
              <a:buNone/>
            </a:pPr>
            <a:r>
              <a:rPr lang="ru-RU" sz="3200" dirty="0"/>
              <a:t>Дети выходят в раздевалку, садятся возле своих шкафчиков. Появляется игровой персонаж Петрушка.</a:t>
            </a:r>
          </a:p>
          <a:p>
            <a:pPr>
              <a:buNone/>
            </a:pPr>
            <a:r>
              <a:rPr lang="ru-RU" sz="3200" dirty="0"/>
              <a:t>Петрушка. Привет, ребята! Куда вы собираетесь? На прогулку? Это хорошо. Сегодня замечательная погода. Скажите, а кто из вас одевается на прогулку сам?</a:t>
            </a:r>
          </a:p>
          <a:p>
            <a:pPr>
              <a:buNone/>
            </a:pPr>
            <a:r>
              <a:rPr lang="ru-RU" sz="3200" dirty="0"/>
              <a:t>Воспитатель. Петрушка, у нас уже все ребята умеют одеваться сами. А если, вдруг, кто-то забудет, что надо одевать дальше, то посмотрит на картинки, которые ему помогут вспомнить последовательность одевания.</a:t>
            </a:r>
          </a:p>
          <a:p>
            <a:pPr>
              <a:buNone/>
            </a:pPr>
            <a:r>
              <a:rPr lang="ru-RU" sz="3200" dirty="0"/>
              <a:t>Педагог обращает внимание Петрушки и детей на предметно-схематическую модель последовательности одевания на прогулку.</a:t>
            </a:r>
          </a:p>
          <a:p>
            <a:pPr>
              <a:buNone/>
            </a:pPr>
            <a:r>
              <a:rPr lang="ru-RU" sz="3200" dirty="0"/>
              <a:t>Руководя детской деятельностью, воспитатель использует игровой персонаж, который активно сопереживает ребенку, но, как правило, только замечает ошибки, не зная, как их исправить: «У тебя ботиночки поссорились, носочки в разные стороны смотрят. Как же их помирить? (Ребенок одел правый ботинок на левую, а левый - на правую ногу). «Свитер надел, а дальше что надевать? Ой, не помню! Как узнать?»</a:t>
            </a:r>
          </a:p>
          <a:p>
            <a:pPr>
              <a:buNone/>
            </a:pPr>
            <a:r>
              <a:rPr lang="ru-RU" sz="3200" dirty="0"/>
              <a:t>Конструируя возникшую образовательную ситуацию, воспитатель от лица куклы задает вопросы, активизирующие ребенка и позволяющие ему осознать способы самоконтроля.</a:t>
            </a:r>
          </a:p>
          <a:p>
            <a:pPr>
              <a:buNone/>
            </a:pPr>
            <a:r>
              <a:rPr lang="ru-RU" sz="3200" dirty="0"/>
              <a:t>Петрушка побуждает детей помогать друг другу, стимулирует их эмоциональную отзывчивость, обращая внимание на проявление внимания к товарищу, отзывчивость, желание помочь, умение поблагодарить. При этом похвала должна быть заслуженной, вызывать желание преодолевать трудности, добиваться результата.</a:t>
            </a:r>
          </a:p>
          <a:p>
            <a:pPr>
              <a:buNone/>
            </a:pPr>
            <a:endParaRPr lang="ru-RU" sz="3200"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Autofit/>
          </a:bodyPr>
          <a:lstStyle/>
          <a:p>
            <a:pPr>
              <a:buNone/>
            </a:pPr>
            <a:r>
              <a:rPr lang="ru-RU" sz="900" i="1" dirty="0"/>
              <a:t>Игра - занятие «Уложим куклу Катю спать»</a:t>
            </a:r>
            <a:endParaRPr lang="ru-RU" sz="900" dirty="0"/>
          </a:p>
          <a:p>
            <a:pPr>
              <a:buNone/>
            </a:pPr>
            <a:r>
              <a:rPr lang="ru-RU" sz="900" dirty="0"/>
              <a:t>Цель:</a:t>
            </a:r>
          </a:p>
          <a:p>
            <a:pPr>
              <a:buNone/>
            </a:pPr>
            <a:r>
              <a:rPr lang="ru-RU" sz="900" dirty="0"/>
              <a:t>познакомить детей с новой игровой цепочкой действий: положить матрац на кровать, застелить простынкой, положить подушку, уложить куклу головой на подушку, накрыть одеялом;</a:t>
            </a:r>
          </a:p>
          <a:p>
            <a:pPr>
              <a:buNone/>
            </a:pPr>
            <a:r>
              <a:rPr lang="ru-RU" sz="900" dirty="0"/>
              <a:t>учить ласково обращаться с куклой.</a:t>
            </a:r>
          </a:p>
          <a:p>
            <a:pPr>
              <a:buNone/>
            </a:pPr>
            <a:r>
              <a:rPr lang="ru-RU" sz="900" dirty="0"/>
              <a:t>Материал: кроватки, одеяла, пододеяльники, подушки, наволочки, простынки, матрасики, куклы по числу детей, стулья. Сначала кукол легче давать раздетыми: «как будто они уже разделись», позже раздевание можно включить в цепочку игровых действий.</a:t>
            </a:r>
          </a:p>
          <a:p>
            <a:pPr>
              <a:buNone/>
            </a:pPr>
            <a:r>
              <a:rPr lang="ru-RU" sz="900" dirty="0"/>
              <a:t>Содержание игры:</a:t>
            </a:r>
          </a:p>
          <a:p>
            <a:pPr>
              <a:buNone/>
            </a:pPr>
            <a:r>
              <a:rPr lang="ru-RU" sz="900" dirty="0"/>
              <a:t>На столах - «квартирах», а лучше на ковре, но так, чтобы у каждого участника была своя «спальня», располагаются кроватки и кукольные стулья. </a:t>
            </a:r>
          </a:p>
          <a:p>
            <a:pPr>
              <a:buNone/>
            </a:pPr>
            <a:r>
              <a:rPr lang="ru-RU" sz="900" dirty="0"/>
              <a:t>Педагог обращается к детям: «Мы сегодня будем... (дети подсказывают)... правильно, укладывать спать нашу Катю. Куда положим Катю? Правильно, на кровать. Сиди, Катюша, пока на стуле, мы тебе все приготовим».</a:t>
            </a:r>
          </a:p>
          <a:p>
            <a:pPr>
              <a:buNone/>
            </a:pPr>
            <a:r>
              <a:rPr lang="ru-RU" sz="900" dirty="0"/>
              <a:t>Взрослый достает по очереди (по логике последовательности действий) необходимые предметы, медленно и четко действует, комментируя короткой фразой: «Это... матрац. Что это? Зачем матрац? Правильно, чтобы было мягко спать. На матрац положим... правильно, простынку. Простынки для того, чтобы матрац не пачкался. Зачем простынка? </a:t>
            </a:r>
          </a:p>
          <a:p>
            <a:pPr>
              <a:buNone/>
            </a:pPr>
            <a:r>
              <a:rPr lang="ru-RU" sz="900" dirty="0"/>
              <a:t>Под голову положим... подушку. Зачем подушка? </a:t>
            </a:r>
          </a:p>
          <a:p>
            <a:pPr>
              <a:buNone/>
            </a:pPr>
            <a:r>
              <a:rPr lang="ru-RU" sz="900" dirty="0"/>
              <a:t>А чем накроем Катю? Правильно, одеялом. Зачем одеяло?»</a:t>
            </a:r>
          </a:p>
          <a:p>
            <a:pPr>
              <a:buNone/>
            </a:pPr>
            <a:r>
              <a:rPr lang="ru-RU" sz="900" dirty="0"/>
              <a:t>Если дети могут назвать наволочку и пододеяльник, то педагог называет и эти предметы. Позже дети учатся самостоятельно надевать их.</a:t>
            </a:r>
          </a:p>
          <a:p>
            <a:pPr>
              <a:buNone/>
            </a:pPr>
            <a:r>
              <a:rPr lang="ru-RU" sz="900" dirty="0"/>
              <a:t>Педагог продолжает: «Ложись, Катя, голову клади на подушку. Я тебя накрою одеялом, чтобы было тепло. Спи. Я тебе песенку спою». Взрослый поет колыбельную, привлекая детей подпевать: «</a:t>
            </a:r>
            <a:r>
              <a:rPr lang="ru-RU" sz="900" dirty="0" err="1"/>
              <a:t>Баю-баю-бай</a:t>
            </a:r>
            <a:r>
              <a:rPr lang="ru-RU" sz="900" dirty="0"/>
              <a:t>!» Может использоваться текст «Колыбельной» Ю. Гарей.</a:t>
            </a:r>
          </a:p>
          <a:p>
            <a:pPr>
              <a:buNone/>
            </a:pPr>
            <a:r>
              <a:rPr lang="ru-RU" sz="900" dirty="0"/>
              <a:t>Спи, моя хорошая,</a:t>
            </a:r>
          </a:p>
          <a:p>
            <a:pPr>
              <a:buNone/>
            </a:pPr>
            <a:r>
              <a:rPr lang="ru-RU" sz="900" dirty="0"/>
              <a:t> Баю – </a:t>
            </a:r>
            <a:r>
              <a:rPr lang="ru-RU" sz="900" dirty="0" err="1"/>
              <a:t>баю</a:t>
            </a:r>
            <a:r>
              <a:rPr lang="ru-RU" sz="900" dirty="0"/>
              <a:t> - бай!</a:t>
            </a:r>
          </a:p>
          <a:p>
            <a:pPr>
              <a:buNone/>
            </a:pPr>
            <a:r>
              <a:rPr lang="ru-RU" sz="900" dirty="0"/>
              <a:t>Куколка любимая,</a:t>
            </a:r>
          </a:p>
          <a:p>
            <a:pPr>
              <a:buNone/>
            </a:pPr>
            <a:r>
              <a:rPr lang="ru-RU" sz="900" dirty="0"/>
              <a:t>Глазки закрывай.</a:t>
            </a:r>
          </a:p>
          <a:p>
            <a:pPr>
              <a:buNone/>
            </a:pPr>
            <a:r>
              <a:rPr lang="ru-RU" sz="900" dirty="0"/>
              <a:t>Я тебя раздену, </a:t>
            </a:r>
          </a:p>
          <a:p>
            <a:pPr>
              <a:buNone/>
            </a:pPr>
            <a:r>
              <a:rPr lang="ru-RU" sz="900" dirty="0"/>
              <a:t>Застелю кровать.</a:t>
            </a:r>
          </a:p>
          <a:p>
            <a:pPr>
              <a:buNone/>
            </a:pPr>
            <a:r>
              <a:rPr lang="ru-RU" sz="900" dirty="0"/>
              <a:t> Завтра встанем вместе,</a:t>
            </a:r>
          </a:p>
          <a:p>
            <a:pPr>
              <a:buNone/>
            </a:pPr>
            <a:r>
              <a:rPr lang="ru-RU" sz="900" dirty="0"/>
              <a:t> Будем вновь играть.</a:t>
            </a:r>
          </a:p>
          <a:p>
            <a:pPr>
              <a:buNone/>
            </a:pPr>
            <a:r>
              <a:rPr lang="ru-RU" sz="900"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47500" lnSpcReduction="20000"/>
          </a:bodyPr>
          <a:lstStyle/>
          <a:p>
            <a:pPr>
              <a:buNone/>
            </a:pPr>
            <a:r>
              <a:rPr lang="ru-RU" b="1" dirty="0"/>
              <a:t>Игры и упражнения, направленные на развитие мелкой моторики рук, способствующие успешному освоению навыков самообслуживания и культурно-гигиенических навыков.</a:t>
            </a:r>
          </a:p>
          <a:p>
            <a:pPr>
              <a:buNone/>
            </a:pPr>
            <a:r>
              <a:rPr lang="ru-RU" dirty="0"/>
              <a:t>Формирование навыка самостоятельно одеваться</a:t>
            </a:r>
          </a:p>
          <a:p>
            <a:pPr>
              <a:buNone/>
            </a:pPr>
            <a:r>
              <a:rPr lang="ru-RU" i="1" dirty="0"/>
              <a:t>«Нанизывание крупных шаров на шнурок с деревянным наконечником»</a:t>
            </a:r>
            <a:endParaRPr lang="ru-RU" dirty="0"/>
          </a:p>
          <a:p>
            <a:pPr>
              <a:buNone/>
            </a:pPr>
            <a:r>
              <a:rPr lang="ru-RU" dirty="0"/>
              <a:t>Цель:  </a:t>
            </a:r>
          </a:p>
          <a:p>
            <a:pPr>
              <a:buNone/>
            </a:pPr>
            <a:r>
              <a:rPr lang="ru-RU" dirty="0"/>
              <a:t>продолжать  развивать умение  хватать  предметы  щепотью,  продолжать  развивать</a:t>
            </a:r>
          </a:p>
          <a:p>
            <a:pPr>
              <a:buNone/>
            </a:pPr>
            <a:r>
              <a:rPr lang="ru-RU" dirty="0"/>
              <a:t>согласованность работы обеих рук.</a:t>
            </a:r>
          </a:p>
          <a:p>
            <a:pPr>
              <a:buNone/>
            </a:pPr>
            <a:r>
              <a:rPr lang="ru-RU" dirty="0"/>
              <a:t>Словарь: бусы, шнурки; нанизываю, протягиваю.</a:t>
            </a:r>
          </a:p>
          <a:p>
            <a:pPr>
              <a:buNone/>
            </a:pPr>
            <a:r>
              <a:rPr lang="ru-RU" dirty="0"/>
              <a:t>Оснащение: белый поднос, белая салатница с крупными деревянными бусинами, имеющими сквозные отверстия, пластмассовый шнурок, прикрепленный на деревянную иголку.</a:t>
            </a:r>
          </a:p>
          <a:p>
            <a:pPr>
              <a:buNone/>
            </a:pPr>
            <a:r>
              <a:rPr lang="ru-RU" dirty="0"/>
              <a:t>Ход игры: предложите ребенку сделать бусы для... </a:t>
            </a:r>
          </a:p>
          <a:p>
            <a:pPr>
              <a:buNone/>
            </a:pPr>
            <a:r>
              <a:rPr lang="ru-RU" dirty="0"/>
              <a:t>Покажите, как правильно нужно нанизывать бусы на шнурок:</a:t>
            </a:r>
          </a:p>
          <a:p>
            <a:pPr>
              <a:buNone/>
            </a:pPr>
            <a:r>
              <a:rPr lang="ru-RU" dirty="0"/>
              <a:t/>
            </a:r>
            <a:br>
              <a:rPr lang="ru-RU" dirty="0"/>
            </a:br>
            <a:r>
              <a:rPr lang="ru-RU" dirty="0"/>
              <a:t>возьмите крупную бусину тремя пальцами; </a:t>
            </a:r>
          </a:p>
          <a:p>
            <a:pPr>
              <a:buNone/>
            </a:pPr>
            <a:r>
              <a:rPr lang="ru-RU" dirty="0"/>
              <a:t>проденьте шнурок в отверстие;</a:t>
            </a:r>
          </a:p>
          <a:p>
            <a:pPr>
              <a:buNone/>
            </a:pPr>
            <a:r>
              <a:rPr lang="ru-RU" dirty="0"/>
              <a:t>протяните его тремя пальцами левой руки;</a:t>
            </a:r>
          </a:p>
          <a:p>
            <a:pPr>
              <a:buNone/>
            </a:pPr>
            <a:r>
              <a:rPr lang="ru-RU" dirty="0"/>
              <a:t>правой  протяните их до узелка на конце шнурка.</a:t>
            </a:r>
          </a:p>
          <a:p>
            <a:pPr>
              <a:buNone/>
            </a:pPr>
            <a:r>
              <a:rPr lang="ru-RU" dirty="0"/>
              <a:t/>
            </a:r>
            <a:br>
              <a:rPr lang="ru-RU" dirty="0"/>
            </a:br>
            <a:r>
              <a:rPr lang="ru-RU" dirty="0"/>
              <a:t>Предложите ребенку собрать остальные бусины на шнурок. Когда работа будет завершена, свяжите концы шнурка, наденьте бусы на себя или ребенка. Полюбуйтесь в зеркало на себя в бусах, снимите бусы, развяжите шнурок. Снимите бусины по одной, складывая их в салатницу.</a:t>
            </a:r>
          </a:p>
          <a:p>
            <a:pPr>
              <a:buNone/>
            </a:pPr>
            <a:r>
              <a:rPr lang="ru-RU" dirty="0"/>
              <a:t>Предложите ребенку собрать бусы еще раз и надеть их (Оле, Коле...)</a:t>
            </a:r>
          </a:p>
          <a:p>
            <a:endParaRPr lang="ru-RU"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rmAutofit fontScale="47500" lnSpcReduction="20000"/>
          </a:bodyPr>
          <a:lstStyle/>
          <a:p>
            <a:pPr>
              <a:buNone/>
            </a:pPr>
            <a:r>
              <a:rPr lang="ru-RU" i="1" dirty="0"/>
              <a:t>«Подбери к шнурку бусину»</a:t>
            </a:r>
            <a:endParaRPr lang="ru-RU" dirty="0"/>
          </a:p>
          <a:p>
            <a:pPr>
              <a:buNone/>
            </a:pPr>
            <a:r>
              <a:rPr lang="ru-RU" dirty="0"/>
              <a:t>Цель: </a:t>
            </a:r>
          </a:p>
          <a:p>
            <a:pPr>
              <a:buNone/>
            </a:pPr>
            <a:r>
              <a:rPr lang="ru-RU" dirty="0"/>
              <a:t>продолжать развивать умение действовать пальцами - хватать щепотью; </a:t>
            </a:r>
          </a:p>
          <a:p>
            <a:pPr>
              <a:buNone/>
            </a:pPr>
            <a:r>
              <a:rPr lang="ru-RU" dirty="0"/>
              <a:t>нанизывать бусины на шнурок; соотносить цвет бусины и шнурка.</a:t>
            </a:r>
          </a:p>
          <a:p>
            <a:pPr>
              <a:buNone/>
            </a:pPr>
            <a:r>
              <a:rPr lang="ru-RU" dirty="0"/>
              <a:t>Оснащение: прозрачный поднос, прозрачная </a:t>
            </a:r>
            <a:r>
              <a:rPr lang="ru-RU" dirty="0" err="1"/>
              <a:t>креманка</a:t>
            </a:r>
            <a:r>
              <a:rPr lang="ru-RU" dirty="0"/>
              <a:t> с бусинами основных цветов (синий, красный, желтый), изготовленные из старых фломастеров цилиндров, не больше 1 см; шнурки этих же цветов.</a:t>
            </a:r>
          </a:p>
          <a:p>
            <a:pPr>
              <a:buNone/>
            </a:pPr>
            <a:r>
              <a:rPr lang="ru-RU" dirty="0"/>
              <a:t> Ход игры: предложите ребенку поиграть с бусинами. </a:t>
            </a:r>
          </a:p>
          <a:p>
            <a:pPr>
              <a:buNone/>
            </a:pPr>
            <a:r>
              <a:rPr lang="ru-RU" dirty="0"/>
              <a:t>Покажите как надо надевать бусины на шнурок: </a:t>
            </a:r>
          </a:p>
          <a:p>
            <a:pPr>
              <a:buNone/>
            </a:pPr>
            <a:r>
              <a:rPr lang="ru-RU" dirty="0"/>
              <a:t>возьмите шнурок двумя пальцами ведущей руки; </a:t>
            </a:r>
          </a:p>
          <a:p>
            <a:pPr>
              <a:buNone/>
            </a:pPr>
            <a:r>
              <a:rPr lang="ru-RU" dirty="0"/>
              <a:t>бусины возьмите двумя пальцами левой руки; </a:t>
            </a:r>
          </a:p>
          <a:p>
            <a:pPr>
              <a:buNone/>
            </a:pPr>
            <a:r>
              <a:rPr lang="ru-RU" dirty="0"/>
              <a:t>вставьте наконечник шнурка в отверстие бусины; </a:t>
            </a:r>
          </a:p>
          <a:p>
            <a:pPr>
              <a:buNone/>
            </a:pPr>
            <a:r>
              <a:rPr lang="ru-RU" dirty="0"/>
              <a:t>протолкните наконечник в отверстие: возьмите его указательным и большим пальцами; </a:t>
            </a:r>
          </a:p>
          <a:p>
            <a:pPr>
              <a:buNone/>
            </a:pPr>
            <a:r>
              <a:rPr lang="ru-RU" dirty="0"/>
              <a:t>протяните кончик шнурка вперед, через бусину. </a:t>
            </a:r>
          </a:p>
          <a:p>
            <a:pPr>
              <a:buNone/>
            </a:pPr>
            <a:r>
              <a:rPr lang="ru-RU" dirty="0"/>
              <a:t>Предложите ребенку продолжить игру самостоятельно.</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47500" lnSpcReduction="20000"/>
          </a:bodyPr>
          <a:lstStyle/>
          <a:p>
            <a:pPr>
              <a:buNone/>
            </a:pPr>
            <a:r>
              <a:rPr lang="ru-RU" dirty="0"/>
              <a:t>Формирование умения надевать штанишки</a:t>
            </a:r>
          </a:p>
          <a:p>
            <a:pPr>
              <a:buNone/>
            </a:pPr>
            <a:r>
              <a:rPr lang="ru-RU" i="1" dirty="0"/>
              <a:t>«Копилка»</a:t>
            </a:r>
            <a:endParaRPr lang="ru-RU" dirty="0"/>
          </a:p>
          <a:p>
            <a:pPr>
              <a:buNone/>
            </a:pPr>
            <a:r>
              <a:rPr lang="ru-RU" dirty="0"/>
              <a:t>Цель: </a:t>
            </a:r>
          </a:p>
          <a:p>
            <a:pPr>
              <a:buNone/>
            </a:pPr>
            <a:r>
              <a:rPr lang="ru-RU" dirty="0"/>
              <a:t>совершенствует «пинцетный (щипковый) захват»;</a:t>
            </a:r>
          </a:p>
          <a:p>
            <a:pPr>
              <a:buNone/>
            </a:pPr>
            <a:r>
              <a:rPr lang="ru-RU" dirty="0"/>
              <a:t>продолжает развивать зрительно-двигательную координацию; </a:t>
            </a:r>
          </a:p>
          <a:p>
            <a:pPr>
              <a:buNone/>
            </a:pPr>
            <a:r>
              <a:rPr lang="ru-RU" dirty="0"/>
              <a:t>складывать мелкие монетки в узкое отверстие копилки. </a:t>
            </a:r>
          </a:p>
          <a:p>
            <a:pPr>
              <a:buNone/>
            </a:pPr>
            <a:r>
              <a:rPr lang="ru-RU" dirty="0"/>
              <a:t>Оснащение: поднос, копилка, маленькая салатница с набором мелких монет.</a:t>
            </a:r>
          </a:p>
          <a:p>
            <a:pPr>
              <a:buNone/>
            </a:pPr>
            <a:r>
              <a:rPr lang="ru-RU" dirty="0"/>
              <a:t> Ход игры.</a:t>
            </a:r>
          </a:p>
          <a:p>
            <a:pPr>
              <a:buNone/>
            </a:pPr>
            <a:r>
              <a:rPr lang="ru-RU" dirty="0"/>
              <a:t> Покажите ребенку, как нужно взять монетку:</a:t>
            </a:r>
          </a:p>
          <a:p>
            <a:pPr>
              <a:buNone/>
            </a:pPr>
            <a:r>
              <a:rPr lang="ru-RU" dirty="0"/>
              <a:t>опустите монетку в копилку, предложите послушать как она гремит, опускаясь на дно;</a:t>
            </a:r>
          </a:p>
          <a:p>
            <a:pPr>
              <a:buNone/>
            </a:pPr>
            <a:r>
              <a:rPr lang="ru-RU" dirty="0"/>
              <a:t>предложите ребенку собрать все монетки в копилку.</a:t>
            </a:r>
          </a:p>
          <a:p>
            <a:pPr>
              <a:buNone/>
            </a:pPr>
            <a:r>
              <a:rPr lang="ru-RU" dirty="0"/>
              <a:t>Когда все монетки будут собраны, предложите ребенку потрясти ее и послушать, как гремят в ней монетки.</a:t>
            </a:r>
          </a:p>
          <a:p>
            <a:pPr>
              <a:buNone/>
            </a:pPr>
            <a:r>
              <a:rPr lang="ru-RU" dirty="0"/>
              <a:t> </a:t>
            </a:r>
          </a:p>
          <a:p>
            <a:endParaRPr lang="ru-RU"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rmAutofit fontScale="47500" lnSpcReduction="20000"/>
          </a:bodyPr>
          <a:lstStyle/>
          <a:p>
            <a:pPr>
              <a:buNone/>
            </a:pPr>
            <a:r>
              <a:rPr lang="ru-RU" dirty="0"/>
              <a:t>Формирование умения застегивать «молнию»</a:t>
            </a:r>
          </a:p>
          <a:p>
            <a:pPr>
              <a:buNone/>
            </a:pPr>
            <a:r>
              <a:rPr lang="ru-RU" i="1" dirty="0"/>
              <a:t>«Что лежит в кошельке?»</a:t>
            </a:r>
            <a:endParaRPr lang="ru-RU" dirty="0"/>
          </a:p>
          <a:p>
            <a:pPr>
              <a:buNone/>
            </a:pPr>
            <a:r>
              <a:rPr lang="ru-RU" dirty="0"/>
              <a:t>Цель:</a:t>
            </a:r>
          </a:p>
          <a:p>
            <a:pPr>
              <a:buNone/>
            </a:pPr>
            <a:r>
              <a:rPr lang="ru-RU" dirty="0"/>
              <a:t>складывать пальцы определенным образом, удобным для захватывания язычка «молнии»; </a:t>
            </a:r>
          </a:p>
          <a:p>
            <a:pPr>
              <a:buNone/>
            </a:pPr>
            <a:r>
              <a:rPr lang="ru-RU" dirty="0"/>
              <a:t>расстегивать и застегивать застежки «молния», кнопка; </a:t>
            </a:r>
          </a:p>
          <a:p>
            <a:pPr>
              <a:buNone/>
            </a:pPr>
            <a:r>
              <a:rPr lang="ru-RU" dirty="0"/>
              <a:t>развивать память (класть вещи на свои места).</a:t>
            </a:r>
          </a:p>
          <a:p>
            <a:pPr>
              <a:buNone/>
            </a:pPr>
            <a:r>
              <a:rPr lang="ru-RU" dirty="0"/>
              <a:t>Оснащение: прозрачная косметичка, два кошелька с разными видами застежек («молния», кнопка); в каждом кошельке лежит мелкий предмет.</a:t>
            </a:r>
          </a:p>
          <a:p>
            <a:pPr>
              <a:buNone/>
            </a:pPr>
            <a:r>
              <a:rPr lang="ru-RU" dirty="0"/>
              <a:t>Расположение предметов: два кошелька с мелкими предметами , лежащими в них; кошельки лежат в косметичке.</a:t>
            </a:r>
          </a:p>
          <a:p>
            <a:pPr>
              <a:buNone/>
            </a:pPr>
            <a:r>
              <a:rPr lang="ru-RU" dirty="0"/>
              <a:t>Ход игры: </a:t>
            </a:r>
          </a:p>
          <a:p>
            <a:pPr>
              <a:buNone/>
            </a:pPr>
            <a:r>
              <a:rPr lang="ru-RU" dirty="0"/>
              <a:t>Предложите ребенку поиграть. </a:t>
            </a:r>
          </a:p>
          <a:p>
            <a:pPr>
              <a:buNone/>
            </a:pPr>
            <a:r>
              <a:rPr lang="ru-RU" dirty="0"/>
              <a:t>Покажите, как играть с кошельками:</a:t>
            </a:r>
          </a:p>
          <a:p>
            <a:pPr>
              <a:buNone/>
            </a:pPr>
            <a:r>
              <a:rPr lang="ru-RU" dirty="0"/>
              <a:t>возьми косметичку за верхний угол;</a:t>
            </a:r>
          </a:p>
          <a:p>
            <a:pPr>
              <a:buNone/>
            </a:pPr>
            <a:r>
              <a:rPr lang="ru-RU" dirty="0"/>
              <a:t>потяни язычок влево до упора;</a:t>
            </a:r>
          </a:p>
          <a:p>
            <a:pPr>
              <a:buNone/>
            </a:pPr>
            <a:r>
              <a:rPr lang="ru-RU" dirty="0"/>
              <a:t>достаньте из косметички кошелек с застежкой кнопкой;</a:t>
            </a:r>
          </a:p>
          <a:p>
            <a:pPr>
              <a:buNone/>
            </a:pPr>
            <a:r>
              <a:rPr lang="ru-RU" dirty="0"/>
              <a:t>возьмите пальцами ремешок с кнопкой;</a:t>
            </a:r>
          </a:p>
          <a:p>
            <a:pPr>
              <a:buNone/>
            </a:pPr>
            <a:r>
              <a:rPr lang="ru-RU" dirty="0"/>
              <a:t>сожмите пальцы и потяните ремешок вверх;</a:t>
            </a:r>
          </a:p>
          <a:p>
            <a:pPr>
              <a:buNone/>
            </a:pPr>
            <a:r>
              <a:rPr lang="ru-RU" dirty="0"/>
              <a:t>откройте кошелек;</a:t>
            </a:r>
          </a:p>
          <a:p>
            <a:pPr>
              <a:buNone/>
            </a:pPr>
            <a:r>
              <a:rPr lang="ru-RU" dirty="0"/>
              <a:t>достаньте находящийся в нем предмет;</a:t>
            </a:r>
          </a:p>
          <a:p>
            <a:pPr>
              <a:buNone/>
            </a:pPr>
            <a:r>
              <a:rPr lang="ru-RU" dirty="0"/>
              <a:t>попросите ребенка назвать его, положите предмет перед ребенком;</a:t>
            </a:r>
          </a:p>
          <a:p>
            <a:pPr>
              <a:buNone/>
            </a:pPr>
            <a:r>
              <a:rPr lang="ru-RU" dirty="0"/>
              <a:t>застегните кошелек;</a:t>
            </a:r>
          </a:p>
          <a:p>
            <a:pPr>
              <a:buNone/>
            </a:pPr>
            <a:r>
              <a:rPr lang="ru-RU" dirty="0"/>
              <a:t>положите кошелек справа от себя;</a:t>
            </a:r>
          </a:p>
          <a:p>
            <a:pPr>
              <a:buNone/>
            </a:pPr>
            <a:r>
              <a:rPr lang="ru-RU" dirty="0"/>
              <a:t>правой рукой вытащите из косметички второй кошелек - с застежкой «молния».</a:t>
            </a:r>
          </a:p>
          <a:p>
            <a:pPr>
              <a:buNone/>
            </a:pPr>
            <a:r>
              <a:rPr lang="ru-RU" dirty="0"/>
              <a:t>Откройте его так же, как открывали косметичку,</a:t>
            </a:r>
          </a:p>
          <a:p>
            <a:pPr>
              <a:buNone/>
            </a:pPr>
            <a:r>
              <a:rPr lang="ru-RU" dirty="0"/>
              <a:t>Когда ребенок справится с заданием, предложите положить оба кошелька в косметичку и закрыть ее.</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47500" lnSpcReduction="20000"/>
          </a:bodyPr>
          <a:lstStyle/>
          <a:p>
            <a:pPr>
              <a:buNone/>
            </a:pPr>
            <a:r>
              <a:rPr lang="ru-RU" dirty="0"/>
              <a:t>Формирование умения застегивать «молнию»</a:t>
            </a:r>
          </a:p>
          <a:p>
            <a:pPr>
              <a:buNone/>
            </a:pPr>
            <a:r>
              <a:rPr lang="ru-RU" i="1" dirty="0"/>
              <a:t>«Что забыла надеть Маня?»</a:t>
            </a:r>
            <a:endParaRPr lang="ru-RU" dirty="0"/>
          </a:p>
          <a:p>
            <a:pPr>
              <a:buNone/>
            </a:pPr>
            <a:r>
              <a:rPr lang="ru-RU" dirty="0"/>
              <a:t>Цель:</a:t>
            </a:r>
          </a:p>
          <a:p>
            <a:pPr>
              <a:buNone/>
            </a:pPr>
            <a:r>
              <a:rPr lang="ru-RU" dirty="0"/>
              <a:t>застёгивать « молнию »на кофточке куклы, закрепить алгоритм одевания, развивать память и воображение, совершенствует мыслительные процессы - анализ и синтез. </a:t>
            </a:r>
          </a:p>
          <a:p>
            <a:pPr>
              <a:buNone/>
            </a:pPr>
            <a:r>
              <a:rPr lang="ru-RU" dirty="0"/>
              <a:t>Оснащение: одетая кукла, кофта с застёжкой « молнией ». </a:t>
            </a:r>
          </a:p>
          <a:p>
            <a:pPr>
              <a:buNone/>
            </a:pPr>
            <a:r>
              <a:rPr lang="ru-RU" dirty="0"/>
              <a:t>Ход игры: </a:t>
            </a:r>
          </a:p>
          <a:p>
            <a:pPr>
              <a:buNone/>
            </a:pPr>
            <a:r>
              <a:rPr lang="ru-RU" dirty="0"/>
              <a:t>Прочитайте рифмовку:</a:t>
            </a:r>
          </a:p>
          <a:p>
            <a:pPr>
              <a:buNone/>
            </a:pPr>
            <a:r>
              <a:rPr lang="ru-RU" dirty="0"/>
              <a:t>Куколка замёрзла!</a:t>
            </a:r>
          </a:p>
          <a:p>
            <a:pPr>
              <a:buNone/>
            </a:pPr>
            <a:r>
              <a:rPr lang="ru-RU" dirty="0"/>
              <a:t> Холодно играть.</a:t>
            </a:r>
          </a:p>
          <a:p>
            <a:pPr>
              <a:buNone/>
            </a:pPr>
            <a:r>
              <a:rPr lang="ru-RU" dirty="0"/>
              <a:t> Надо нашей Мане </a:t>
            </a:r>
          </a:p>
          <a:p>
            <a:pPr>
              <a:buNone/>
            </a:pPr>
            <a:r>
              <a:rPr lang="ru-RU" dirty="0"/>
              <a:t>Кофту быстро дать.</a:t>
            </a:r>
          </a:p>
          <a:p>
            <a:pPr>
              <a:buNone/>
            </a:pPr>
            <a:r>
              <a:rPr lang="ru-RU" dirty="0"/>
              <a:t>Предложите ребёнку помочь кукле. </a:t>
            </a:r>
          </a:p>
          <a:p>
            <a:pPr>
              <a:buNone/>
            </a:pPr>
            <a:r>
              <a:rPr lang="ru-RU" dirty="0"/>
              <a:t>Спросите, что нужно сделать, чтобы Маня согрелась? Выслушайте ответ ребёнка. </a:t>
            </a:r>
          </a:p>
          <a:p>
            <a:pPr>
              <a:buNone/>
            </a:pPr>
            <a:r>
              <a:rPr lang="ru-RU" dirty="0"/>
              <a:t>Предложите надеть кукле тёплую вязаную кофточку. </a:t>
            </a:r>
          </a:p>
          <a:p>
            <a:pPr>
              <a:buNone/>
            </a:pPr>
            <a:r>
              <a:rPr lang="ru-RU" dirty="0"/>
              <a:t>Когда ребёнок наденет кукле кофту, обратите его внимание на то, что « молния » не застёгнута. Попросите ребёнка застегнуть застёжку « молнию».</a:t>
            </a:r>
          </a:p>
          <a:p>
            <a:pPr>
              <a:buNone/>
            </a:pPr>
            <a:r>
              <a:rPr lang="ru-RU" dirty="0"/>
              <a:t>Если у ребёнка не получится, вспомните вместе с ним, как застёгивать «молнию ».</a:t>
            </a:r>
          </a:p>
          <a:p>
            <a:pPr>
              <a:buNone/>
            </a:pPr>
            <a:r>
              <a:rPr lang="ru-RU" dirty="0"/>
              <a:t>Давайте ребёнку поручения, которые будут пошаговыми ( маленькими, поэтапными ), как описано во 2 - м этапе.</a:t>
            </a:r>
          </a:p>
          <a:p>
            <a:r>
              <a:rPr lang="ru-RU" dirty="0"/>
              <a:t> </a:t>
            </a:r>
          </a:p>
          <a:p>
            <a:endParaRPr lang="ru-RU"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rmAutofit fontScale="47500" lnSpcReduction="20000"/>
          </a:bodyPr>
          <a:lstStyle/>
          <a:p>
            <a:pPr>
              <a:buNone/>
            </a:pPr>
            <a:r>
              <a:rPr lang="ru-RU" i="1" dirty="0"/>
              <a:t>«Двери закрываются»</a:t>
            </a:r>
            <a:endParaRPr lang="ru-RU" dirty="0"/>
          </a:p>
          <a:p>
            <a:pPr>
              <a:buNone/>
            </a:pPr>
            <a:r>
              <a:rPr lang="ru-RU" dirty="0"/>
              <a:t>Цель:</a:t>
            </a:r>
          </a:p>
          <a:p>
            <a:pPr>
              <a:buNone/>
            </a:pPr>
            <a:r>
              <a:rPr lang="ru-RU" dirty="0"/>
              <a:t>совершенствовать навык застегивания и расстёгивания застёжки « молнии»; </a:t>
            </a:r>
          </a:p>
          <a:p>
            <a:pPr>
              <a:buNone/>
            </a:pPr>
            <a:r>
              <a:rPr lang="ru-RU" dirty="0"/>
              <a:t>совершенствует координацию мелкой моторики пальцев обеих рук.</a:t>
            </a:r>
          </a:p>
          <a:p>
            <a:pPr>
              <a:buNone/>
            </a:pPr>
            <a:r>
              <a:rPr lang="ru-RU" dirty="0"/>
              <a:t>Словарь: понимать и называть части машины: «двери », « кабина »; использовать в активном словаре глаголы настоящего и прошедшего времени « расстёгиваю - расстегнул », « открываю - открыл ».</a:t>
            </a:r>
          </a:p>
          <a:p>
            <a:pPr>
              <a:buNone/>
            </a:pPr>
            <a:r>
              <a:rPr lang="ru-RU" dirty="0"/>
              <a:t>Оснащение: автобус, сделанный из плотной ткани, в автобусе три двери, состоящие из двух половинок, соединяющихся между собой застёжкой «молнией».</a:t>
            </a:r>
          </a:p>
          <a:p>
            <a:pPr>
              <a:buNone/>
            </a:pPr>
            <a:r>
              <a:rPr lang="ru-RU" dirty="0"/>
              <a:t>Ход игры: покажите ребёнку автобус. Рассмотрите и назовите все его части.</a:t>
            </a:r>
          </a:p>
          <a:p>
            <a:pPr>
              <a:buNone/>
            </a:pPr>
            <a:r>
              <a:rPr lang="ru-RU" dirty="0"/>
              <a:t> Прочитайте рифмовку, выполняя действия по её содержанию. </a:t>
            </a:r>
          </a:p>
          <a:p>
            <a:pPr>
              <a:buNone/>
            </a:pPr>
            <a:r>
              <a:rPr lang="ru-RU" dirty="0"/>
              <a:t>На слово « закрываются » застегните « молнии » пришитые к дверям автобуса. </a:t>
            </a:r>
          </a:p>
          <a:p>
            <a:pPr>
              <a:buNone/>
            </a:pPr>
            <a:r>
              <a:rPr lang="ru-RU" dirty="0"/>
              <a:t>Расстегните « молнии » на слова: « Он на остановке стоит».</a:t>
            </a:r>
          </a:p>
          <a:p>
            <a:pPr>
              <a:buNone/>
            </a:pPr>
            <a:r>
              <a:rPr lang="ru-RU" dirty="0"/>
              <a:t>Прочитайте рифмовку:</a:t>
            </a:r>
          </a:p>
          <a:p>
            <a:pPr>
              <a:buNone/>
            </a:pPr>
            <a:r>
              <a:rPr lang="ru-RU" dirty="0"/>
              <a:t>Автобус отправляется </a:t>
            </a:r>
          </a:p>
          <a:p>
            <a:pPr>
              <a:buNone/>
            </a:pPr>
            <a:r>
              <a:rPr lang="ru-RU" dirty="0"/>
              <a:t>-Двери закрываются. </a:t>
            </a:r>
          </a:p>
          <a:p>
            <a:pPr>
              <a:buNone/>
            </a:pPr>
            <a:r>
              <a:rPr lang="ru-RU" dirty="0"/>
              <a:t>На остановке он стоит, </a:t>
            </a:r>
          </a:p>
          <a:p>
            <a:pPr>
              <a:buNone/>
            </a:pPr>
            <a:r>
              <a:rPr lang="ru-RU" dirty="0"/>
              <a:t>Входите все –</a:t>
            </a:r>
          </a:p>
          <a:p>
            <a:pPr>
              <a:buNone/>
            </a:pPr>
            <a:r>
              <a:rPr lang="ru-RU" dirty="0"/>
              <a:t>Проход открыт.</a:t>
            </a:r>
          </a:p>
          <a:p>
            <a:pPr>
              <a:buNone/>
            </a:pPr>
            <a:r>
              <a:rPr lang="ru-RU" dirty="0"/>
              <a:t>Если у вас есть желание, а у ребёнка - потребность, сшейте другие виды транспорта - легковой автомобиль, грузовую машину. Мы надеемся, что ваши фантазия и желание научить ребёнка всё делать самому, безграничны.</a:t>
            </a:r>
          </a:p>
          <a:p>
            <a:pPr>
              <a:buNone/>
            </a:pPr>
            <a:r>
              <a:rPr lang="ru-RU" dirty="0"/>
              <a:t> </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47500" lnSpcReduction="20000"/>
          </a:bodyPr>
          <a:lstStyle/>
          <a:p>
            <a:pPr>
              <a:buNone/>
            </a:pPr>
            <a:r>
              <a:rPr lang="ru-RU" i="1" dirty="0"/>
              <a:t>«Бабочки»</a:t>
            </a:r>
            <a:endParaRPr lang="ru-RU" dirty="0"/>
          </a:p>
          <a:p>
            <a:pPr>
              <a:buNone/>
            </a:pPr>
            <a:r>
              <a:rPr lang="ru-RU" dirty="0"/>
              <a:t>Цель: </a:t>
            </a:r>
          </a:p>
          <a:p>
            <a:pPr>
              <a:buNone/>
            </a:pPr>
            <a:r>
              <a:rPr lang="ru-RU" dirty="0"/>
              <a:t>совершенствовать умение застёгивать различные виды застёжек: «молния», пуговицы, липучка; подбирать по цвету насекомое к пуговице.</a:t>
            </a:r>
          </a:p>
          <a:p>
            <a:pPr>
              <a:buNone/>
            </a:pPr>
            <a:r>
              <a:rPr lang="ru-RU" dirty="0"/>
              <a:t>Словарь: понимать, знать, называть насекомых, обозначать их существительными « бабочка», «стрекоза», «гусеница».</a:t>
            </a:r>
          </a:p>
          <a:p>
            <a:pPr>
              <a:buNone/>
            </a:pPr>
            <a:r>
              <a:rPr lang="ru-RU" dirty="0"/>
              <a:t>Оснащение: коврик с пришитыми к нему пуговицами основных цветов, липучкой, половинкой разъёмной «молнии»; бабочки, сделанные из ткани основных цветов, с прорезанными в них петлями; стрекоза с пришитой второй частью «молнии»; гусеница с пришитой к ней второй частью липучки.</a:t>
            </a:r>
          </a:p>
          <a:p>
            <a:pPr>
              <a:buNone/>
            </a:pPr>
            <a:r>
              <a:rPr lang="ru-RU" dirty="0"/>
              <a:t>Ход игры: рассмотрите с ребёнком насекомых. Назовите их.</a:t>
            </a:r>
          </a:p>
          <a:p>
            <a:pPr>
              <a:buNone/>
            </a:pPr>
            <a:r>
              <a:rPr lang="ru-RU" dirty="0"/>
              <a:t>Прочитайте рифмовку:</a:t>
            </a:r>
          </a:p>
          <a:p>
            <a:pPr>
              <a:buNone/>
            </a:pPr>
            <a:r>
              <a:rPr lang="ru-RU" dirty="0"/>
              <a:t>На полянке </a:t>
            </a:r>
          </a:p>
          <a:p>
            <a:pPr>
              <a:buNone/>
            </a:pPr>
            <a:r>
              <a:rPr lang="ru-RU" dirty="0"/>
              <a:t>В жаркий день </a:t>
            </a:r>
          </a:p>
          <a:p>
            <a:pPr>
              <a:buNone/>
            </a:pPr>
            <a:r>
              <a:rPr lang="ru-RU" dirty="0"/>
              <a:t>Ползали букашки, </a:t>
            </a:r>
          </a:p>
          <a:p>
            <a:pPr>
              <a:buNone/>
            </a:pPr>
            <a:r>
              <a:rPr lang="ru-RU" dirty="0"/>
              <a:t>На солнышке лежали, </a:t>
            </a:r>
          </a:p>
          <a:p>
            <a:pPr>
              <a:buNone/>
            </a:pPr>
            <a:r>
              <a:rPr lang="ru-RU" dirty="0"/>
              <a:t>В шезлонге загорали!</a:t>
            </a:r>
          </a:p>
          <a:p>
            <a:pPr>
              <a:buNone/>
            </a:pPr>
            <a:r>
              <a:rPr lang="ru-RU" dirty="0"/>
              <a:t>Расскажите ребёнку небольшую историю: «насекомые ползали по полянке, загорали на солнышке, но вдруг начался дождь. Все быстро улетели, уползли, убежали с полянки, спрятались кто куда. Но вот дождь закончился, и снова выглянуло солнышко. Оно позвало насекомых снова на полянку, но они забыли к ней дорогу».</a:t>
            </a:r>
          </a:p>
          <a:p>
            <a:pPr>
              <a:buNone/>
            </a:pPr>
            <a:r>
              <a:rPr lang="ru-RU" dirty="0"/>
              <a:t>Предложите «насекомым» помочь вернутся на «полянку» и найти на ней своё место.</a:t>
            </a:r>
          </a:p>
          <a:p>
            <a:pPr>
              <a:buNone/>
            </a:pPr>
            <a:r>
              <a:rPr lang="ru-RU" dirty="0"/>
              <a:t> </a:t>
            </a:r>
          </a:p>
          <a:p>
            <a:pPr>
              <a:buNone/>
            </a:pPr>
            <a:endParaRPr lang="ru-RU"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rmAutofit fontScale="47500" lnSpcReduction="20000"/>
          </a:bodyPr>
          <a:lstStyle/>
          <a:p>
            <a:pPr>
              <a:buNone/>
            </a:pPr>
            <a:r>
              <a:rPr lang="ru-RU" dirty="0"/>
              <a:t>Формирование умения застегивать липучки на ботинках</a:t>
            </a:r>
          </a:p>
          <a:p>
            <a:pPr>
              <a:buNone/>
            </a:pPr>
            <a:r>
              <a:rPr lang="ru-RU" i="1" dirty="0"/>
              <a:t>«Пристегни лисе хвостик»</a:t>
            </a:r>
            <a:endParaRPr lang="ru-RU" dirty="0"/>
          </a:p>
          <a:p>
            <a:pPr>
              <a:buNone/>
            </a:pPr>
            <a:r>
              <a:rPr lang="ru-RU" dirty="0"/>
              <a:t>Цель: </a:t>
            </a:r>
          </a:p>
          <a:p>
            <a:pPr>
              <a:buNone/>
            </a:pPr>
            <a:r>
              <a:rPr lang="ru-RU" dirty="0"/>
              <a:t>совершенствование умения застегивать липучку; </a:t>
            </a:r>
          </a:p>
          <a:p>
            <a:pPr>
              <a:buNone/>
            </a:pPr>
            <a:r>
              <a:rPr lang="ru-RU" dirty="0"/>
              <a:t>закреплять знание частей тела лисы; </a:t>
            </a:r>
          </a:p>
          <a:p>
            <a:pPr>
              <a:buNone/>
            </a:pPr>
            <a:r>
              <a:rPr lang="ru-RU" dirty="0"/>
              <a:t>продолжать развивать ориентировку в пространстве (сзади).</a:t>
            </a:r>
          </a:p>
          <a:p>
            <a:pPr>
              <a:buNone/>
            </a:pPr>
            <a:r>
              <a:rPr lang="ru-RU" dirty="0"/>
              <a:t>Оснащение: лиса, вырезанная из плотной ткани, с пришитой сзади первой половины липучки; хвост с пришитой второй половиной липучки. </a:t>
            </a:r>
          </a:p>
          <a:p>
            <a:pPr>
              <a:buNone/>
            </a:pPr>
            <a:r>
              <a:rPr lang="ru-RU" dirty="0"/>
              <a:t>Ход игры: прочтите рифмовку:</a:t>
            </a:r>
          </a:p>
          <a:p>
            <a:pPr>
              <a:buNone/>
            </a:pPr>
            <a:r>
              <a:rPr lang="ru-RU" dirty="0"/>
              <a:t>Лисонька-плутовка</a:t>
            </a:r>
          </a:p>
          <a:p>
            <a:pPr>
              <a:buNone/>
            </a:pPr>
            <a:r>
              <a:rPr lang="ru-RU" dirty="0"/>
              <a:t>Зайку догоняла!</a:t>
            </a:r>
          </a:p>
          <a:p>
            <a:pPr>
              <a:buNone/>
            </a:pPr>
            <a:r>
              <a:rPr lang="ru-RU" dirty="0"/>
              <a:t>Зайку догоняла -</a:t>
            </a:r>
          </a:p>
          <a:p>
            <a:pPr>
              <a:buNone/>
            </a:pPr>
            <a:r>
              <a:rPr lang="ru-RU" dirty="0"/>
              <a:t>Хвостик потеряла!</a:t>
            </a:r>
          </a:p>
          <a:p>
            <a:pPr>
              <a:buNone/>
            </a:pPr>
            <a:r>
              <a:rPr lang="ru-RU" dirty="0"/>
              <a:t>Хвост пушистый , рыжий,</a:t>
            </a:r>
          </a:p>
          <a:p>
            <a:pPr>
              <a:buNone/>
            </a:pPr>
            <a:r>
              <a:rPr lang="ru-RU" dirty="0"/>
              <a:t>Посмотри, какой!</a:t>
            </a:r>
          </a:p>
          <a:p>
            <a:pPr>
              <a:buNone/>
            </a:pPr>
            <a:r>
              <a:rPr lang="ru-RU" dirty="0"/>
              <a:t>А лисичка плачет:</a:t>
            </a:r>
          </a:p>
          <a:p>
            <a:pPr>
              <a:buNone/>
            </a:pPr>
            <a:r>
              <a:rPr lang="ru-RU" dirty="0"/>
              <a:t>Ой, ой, ой!</a:t>
            </a:r>
          </a:p>
          <a:p>
            <a:pPr>
              <a:buNone/>
            </a:pPr>
            <a:r>
              <a:rPr lang="ru-RU" dirty="0"/>
              <a:t>Как же без хвоста я</a:t>
            </a:r>
          </a:p>
          <a:p>
            <a:pPr>
              <a:buNone/>
            </a:pPr>
            <a:r>
              <a:rPr lang="ru-RU" dirty="0"/>
              <a:t>Прибегу домой!</a:t>
            </a:r>
          </a:p>
          <a:p>
            <a:pPr>
              <a:buNone/>
            </a:pPr>
            <a:r>
              <a:rPr lang="ru-RU" dirty="0"/>
              <a:t>Предложите ребенку рассмотреть лису без хвоста и назвать все части тела лисы, сказать и показать чего же у лисы не хватает?</a:t>
            </a:r>
          </a:p>
          <a:p>
            <a:pPr>
              <a:buNone/>
            </a:pPr>
            <a:r>
              <a:rPr lang="ru-RU" dirty="0"/>
              <a:t>Предложите помочь горю лисы - вернуть ее замечательный пушистый, рыжий хвост. </a:t>
            </a:r>
          </a:p>
          <a:p>
            <a:pPr>
              <a:buNone/>
            </a:pPr>
            <a:r>
              <a:rPr lang="ru-RU" dirty="0"/>
              <a:t>Попросите ребенка прикрепить хвост при помощи застежки-липучки.</a:t>
            </a:r>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188640"/>
            <a:ext cx="4316288" cy="6480720"/>
          </a:xfrm>
          <a:ln w="38100">
            <a:solidFill>
              <a:srgbClr val="00B050"/>
            </a:solidFill>
          </a:ln>
        </p:spPr>
        <p:txBody>
          <a:bodyPr>
            <a:normAutofit fontScale="40000" lnSpcReduction="20000"/>
          </a:bodyPr>
          <a:lstStyle/>
          <a:p>
            <a:pPr>
              <a:buNone/>
            </a:pPr>
            <a:r>
              <a:rPr lang="ru-RU" i="1" dirty="0"/>
              <a:t>«Ежик с фруктами»</a:t>
            </a:r>
            <a:endParaRPr lang="ru-RU" dirty="0"/>
          </a:p>
          <a:p>
            <a:pPr>
              <a:buNone/>
            </a:pPr>
            <a:r>
              <a:rPr lang="ru-RU" dirty="0"/>
              <a:t>Цель: </a:t>
            </a:r>
          </a:p>
          <a:p>
            <a:pPr>
              <a:buNone/>
            </a:pPr>
            <a:r>
              <a:rPr lang="ru-RU" dirty="0"/>
              <a:t>закреплять умение застегивать застежки липучки, прикреплять фрукты на спину ежику;</a:t>
            </a:r>
          </a:p>
          <a:p>
            <a:pPr>
              <a:buNone/>
            </a:pPr>
            <a:r>
              <a:rPr lang="ru-RU" dirty="0"/>
              <a:t>ориентироваться в пространстве - сверху; </a:t>
            </a:r>
          </a:p>
          <a:p>
            <a:pPr>
              <a:buNone/>
            </a:pPr>
            <a:r>
              <a:rPr lang="ru-RU" dirty="0"/>
              <a:t>закреплять название фруктов; сочувствовать и помогать нуждающимся в помощи.</a:t>
            </a:r>
          </a:p>
          <a:p>
            <a:pPr>
              <a:buNone/>
            </a:pPr>
            <a:r>
              <a:rPr lang="ru-RU" dirty="0"/>
              <a:t>Оснащение: вырезанный из плотной ткани еж с пришитыми на спине липучками (две сверху, одна внизу); игрушечная корзина с фруктами, также вырезанными из плотной ткани соответствующего цвета, и с пришитыми к ним вторыми половинками липучки. </a:t>
            </a:r>
          </a:p>
          <a:p>
            <a:pPr>
              <a:buNone/>
            </a:pPr>
            <a:r>
              <a:rPr lang="ru-RU" dirty="0"/>
              <a:t>Ход игры: рифмовка:</a:t>
            </a:r>
          </a:p>
          <a:p>
            <a:pPr>
              <a:buNone/>
            </a:pPr>
            <a:r>
              <a:rPr lang="ru-RU" dirty="0"/>
              <a:t>Быстро, быстро</a:t>
            </a:r>
          </a:p>
          <a:p>
            <a:pPr>
              <a:buNone/>
            </a:pPr>
            <a:r>
              <a:rPr lang="ru-RU" dirty="0"/>
              <a:t>Ой, ой!</a:t>
            </a:r>
          </a:p>
          <a:p>
            <a:pPr>
              <a:buNone/>
            </a:pPr>
            <a:r>
              <a:rPr lang="ru-RU" dirty="0"/>
              <a:t>Колючий еж спешил домой. </a:t>
            </a:r>
          </a:p>
          <a:p>
            <a:pPr>
              <a:buNone/>
            </a:pPr>
            <a:r>
              <a:rPr lang="ru-RU" dirty="0"/>
              <a:t>Топал он, пыхтел, бежал,</a:t>
            </a:r>
          </a:p>
          <a:p>
            <a:pPr>
              <a:buNone/>
            </a:pPr>
            <a:r>
              <a:rPr lang="ru-RU" dirty="0"/>
              <a:t>Фрукты где-то потерял.</a:t>
            </a:r>
          </a:p>
          <a:p>
            <a:pPr>
              <a:buNone/>
            </a:pPr>
            <a:r>
              <a:rPr lang="ru-RU" dirty="0"/>
              <a:t>На пеньке наш еж сидит,</a:t>
            </a:r>
          </a:p>
          <a:p>
            <a:pPr>
              <a:buNone/>
            </a:pPr>
            <a:r>
              <a:rPr lang="ru-RU" dirty="0"/>
              <a:t>Призадумался, грустит:</a:t>
            </a:r>
          </a:p>
          <a:p>
            <a:pPr>
              <a:buNone/>
            </a:pPr>
            <a:r>
              <a:rPr lang="ru-RU" dirty="0"/>
              <a:t>Что я деткам принесу?</a:t>
            </a:r>
          </a:p>
          <a:p>
            <a:pPr>
              <a:buNone/>
            </a:pPr>
            <a:r>
              <a:rPr lang="ru-RU" dirty="0"/>
              <a:t>Потерял я все в лесу!</a:t>
            </a:r>
          </a:p>
          <a:p>
            <a:pPr>
              <a:buNone/>
            </a:pPr>
            <a:r>
              <a:rPr lang="ru-RU" dirty="0"/>
              <a:t>Предложите помочь ежику и дать ему фрукты для его малышей. </a:t>
            </a:r>
          </a:p>
          <a:p>
            <a:pPr>
              <a:buNone/>
            </a:pPr>
            <a:r>
              <a:rPr lang="ru-RU" dirty="0"/>
              <a:t>Ребенок должен назвать каждый фрукт, определить и назвать то место, на которое он будет его прикреплять. Не забывайте хвалить ребенка и восхищаться его добротой!</a:t>
            </a:r>
          </a:p>
          <a:p>
            <a:pPr>
              <a:buNone/>
            </a:pPr>
            <a:r>
              <a:rPr lang="ru-RU" dirty="0"/>
              <a:t> </a:t>
            </a:r>
          </a:p>
          <a:p>
            <a:pPr>
              <a:buNone/>
            </a:pPr>
            <a:endParaRPr lang="ru-RU" dirty="0"/>
          </a:p>
        </p:txBody>
      </p:sp>
      <p:sp>
        <p:nvSpPr>
          <p:cNvPr id="6" name="Содержимое 5"/>
          <p:cNvSpPr>
            <a:spLocks noGrp="1"/>
          </p:cNvSpPr>
          <p:nvPr>
            <p:ph sz="half" idx="2"/>
          </p:nvPr>
        </p:nvSpPr>
        <p:spPr>
          <a:xfrm>
            <a:off x="4648200" y="188640"/>
            <a:ext cx="4316288" cy="6480720"/>
          </a:xfrm>
          <a:ln w="38100">
            <a:solidFill>
              <a:srgbClr val="00B050"/>
            </a:solidFill>
          </a:ln>
        </p:spPr>
        <p:txBody>
          <a:bodyPr>
            <a:normAutofit fontScale="40000" lnSpcReduction="20000"/>
          </a:bodyPr>
          <a:lstStyle/>
          <a:p>
            <a:pPr>
              <a:buNone/>
            </a:pPr>
            <a:r>
              <a:rPr lang="ru-RU" dirty="0"/>
              <a:t>Формирование умения застегивать пуговицы</a:t>
            </a:r>
          </a:p>
          <a:p>
            <a:pPr>
              <a:buNone/>
            </a:pPr>
            <a:r>
              <a:rPr lang="ru-RU" i="1" dirty="0"/>
              <a:t>«Сушим белье»</a:t>
            </a:r>
            <a:endParaRPr lang="ru-RU" dirty="0"/>
          </a:p>
          <a:p>
            <a:pPr>
              <a:buNone/>
            </a:pPr>
            <a:r>
              <a:rPr lang="ru-RU" dirty="0"/>
              <a:t>Цель: </a:t>
            </a:r>
          </a:p>
          <a:p>
            <a:pPr>
              <a:buNone/>
            </a:pPr>
            <a:r>
              <a:rPr lang="ru-RU" dirty="0"/>
              <a:t>брать предмет «</a:t>
            </a:r>
            <a:r>
              <a:rPr lang="ru-RU" dirty="0" err="1"/>
              <a:t>пинцентным</a:t>
            </a:r>
            <a:r>
              <a:rPr lang="ru-RU" dirty="0"/>
              <a:t> захватыванием»; </a:t>
            </a:r>
          </a:p>
          <a:p>
            <a:pPr>
              <a:buNone/>
            </a:pPr>
            <a:r>
              <a:rPr lang="ru-RU" dirty="0"/>
              <a:t>продолжает развивать силу пальцев; </a:t>
            </a:r>
          </a:p>
          <a:p>
            <a:pPr>
              <a:buNone/>
            </a:pPr>
            <a:r>
              <a:rPr lang="ru-RU" dirty="0"/>
              <a:t>открывать прищепку, прикреплять с её помощью «бельё к верёвке».</a:t>
            </a:r>
          </a:p>
          <a:p>
            <a:pPr>
              <a:buNone/>
            </a:pPr>
            <a:r>
              <a:rPr lang="ru-RU" dirty="0"/>
              <a:t>Словарь: понимать и употреблять существительные единственного и множественного числа «прищепка - прищепки»; глаголы настоящего времени изъявительного наклонения: «открываю», «закрываю», «развешиваю», «сушу».</a:t>
            </a:r>
          </a:p>
          <a:p>
            <a:pPr>
              <a:buNone/>
            </a:pPr>
            <a:r>
              <a:rPr lang="ru-RU" dirty="0"/>
              <a:t>Оснащение: три верёвки, подставка для прищепок, 10 прищепок, корзина для кукольного белья, кукольное бельё, носовые платки.</a:t>
            </a:r>
          </a:p>
          <a:p>
            <a:pPr>
              <a:buNone/>
            </a:pPr>
            <a:r>
              <a:rPr lang="ru-RU" dirty="0"/>
              <a:t>Расположение предметов: прикрепите три верёвки на разной высоте ( в три уровня для детей разного роста). верёвка должна находится на уровне глаз ребёнка. Прищепки висят на подставке.</a:t>
            </a:r>
          </a:p>
          <a:p>
            <a:pPr>
              <a:buNone/>
            </a:pPr>
            <a:r>
              <a:rPr lang="ru-RU" dirty="0"/>
              <a:t>Ход игры: предложите ребёнку поиграть. Прочтите рифмовку и попросите ребёнка выполнять действия в соответствии с текстом.</a:t>
            </a:r>
          </a:p>
          <a:p>
            <a:pPr>
              <a:buNone/>
            </a:pPr>
            <a:r>
              <a:rPr lang="ru-RU" dirty="0"/>
              <a:t>Мамочку я обожаю</a:t>
            </a:r>
          </a:p>
          <a:p>
            <a:pPr>
              <a:buNone/>
            </a:pPr>
            <a:r>
              <a:rPr lang="ru-RU" dirty="0"/>
              <a:t>И всегда ей помогаю.</a:t>
            </a:r>
          </a:p>
          <a:p>
            <a:pPr>
              <a:buNone/>
            </a:pPr>
            <a:r>
              <a:rPr lang="ru-RU" dirty="0"/>
              <a:t>Вот бельё я постираю,</a:t>
            </a:r>
          </a:p>
          <a:p>
            <a:pPr>
              <a:buNone/>
            </a:pPr>
            <a:r>
              <a:rPr lang="ru-RU" dirty="0"/>
              <a:t>А потом прополощу.</a:t>
            </a:r>
          </a:p>
          <a:p>
            <a:pPr>
              <a:buNone/>
            </a:pPr>
            <a:r>
              <a:rPr lang="ru-RU" dirty="0"/>
              <a:t>На верёвочку повешу </a:t>
            </a:r>
          </a:p>
          <a:p>
            <a:pPr>
              <a:buNone/>
            </a:pPr>
            <a:r>
              <a:rPr lang="ru-RU" dirty="0"/>
              <a:t>И прищепкой прикреплю! </a:t>
            </a:r>
          </a:p>
          <a:p>
            <a:pPr>
              <a:buNone/>
            </a:pPr>
            <a:r>
              <a:rPr lang="ru-RU" dirty="0"/>
              <a:t>Возьмите из бельевой корзины носовой платок. Перекиньте его через верёвку. Покажите ребёнку, как нужно держать прищепку: </a:t>
            </a:r>
          </a:p>
          <a:p>
            <a:pPr>
              <a:buNone/>
            </a:pPr>
            <a:r>
              <a:rPr lang="ru-RU" dirty="0"/>
              <a:t>возьмите прищепку большим и указательным пальцами; </a:t>
            </a:r>
          </a:p>
          <a:p>
            <a:pPr>
              <a:buNone/>
            </a:pPr>
            <a:r>
              <a:rPr lang="ru-RU" dirty="0"/>
              <a:t>сожмите пальцы и скажите, что прищепка «открыта»; </a:t>
            </a:r>
          </a:p>
          <a:p>
            <a:pPr>
              <a:buNone/>
            </a:pPr>
            <a:r>
              <a:rPr lang="ru-RU" dirty="0"/>
              <a:t>поднесите открытую прищепку к платочку, наденьте её на него; </a:t>
            </a:r>
          </a:p>
          <a:p>
            <a:pPr>
              <a:buNone/>
            </a:pPr>
            <a:r>
              <a:rPr lang="ru-RU" dirty="0"/>
              <a:t>разожмите пальцы и скажите, что прищепка «закрыта».</a:t>
            </a:r>
          </a:p>
          <a:p>
            <a:pPr>
              <a:buNone/>
            </a:pP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4527</Words>
  <Application>Microsoft Office PowerPoint</Application>
  <PresentationFormat>Экран (4:3)</PresentationFormat>
  <Paragraphs>361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Company>DG Win&amp;Soft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2</cp:revision>
  <dcterms:created xsi:type="dcterms:W3CDTF">2013-04-01T17:35:54Z</dcterms:created>
  <dcterms:modified xsi:type="dcterms:W3CDTF">2013-04-01T17:50:08Z</dcterms:modified>
</cp:coreProperties>
</file>