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7" d="100"/>
          <a:sy n="57" d="100"/>
        </p:scale>
        <p:origin x="6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10/22/2022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10/22/2022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10/22/2022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7067" y="182879"/>
            <a:ext cx="7766936" cy="3867954"/>
          </a:xfrm>
        </p:spPr>
        <p:txBody>
          <a:bodyPr/>
          <a:lstStyle/>
          <a:p>
            <a:r>
              <a:rPr lang="ru-RU" sz="3600" b="1" dirty="0">
                <a:solidFill>
                  <a:schemeClr val="accent1">
                    <a:lumMod val="50000"/>
                  </a:schemeClr>
                </a:solidFill>
                <a:latin typeface="Times New Roman" panose="02020603050405020304" pitchFamily="18" charset="0"/>
                <a:cs typeface="Times New Roman" panose="02020603050405020304" pitchFamily="18" charset="0"/>
              </a:rPr>
              <a:t>Исследование методов гирлянд случайностей и ассоциаций, функционально-стоимостного анализа, алгоритмов</a:t>
            </a:r>
            <a:br>
              <a:rPr lang="ru-RU" sz="3600" b="1" dirty="0">
                <a:solidFill>
                  <a:schemeClr val="accent1">
                    <a:lumMod val="50000"/>
                  </a:schemeClr>
                </a:solidFill>
                <a:latin typeface="Times New Roman" panose="02020603050405020304" pitchFamily="18" charset="0"/>
                <a:cs typeface="Times New Roman" panose="02020603050405020304" pitchFamily="18" charset="0"/>
              </a:rPr>
            </a:br>
            <a:r>
              <a:rPr lang="ru-RU" sz="3600" b="1" dirty="0">
                <a:solidFill>
                  <a:schemeClr val="accent1">
                    <a:lumMod val="50000"/>
                  </a:schemeClr>
                </a:solidFill>
                <a:latin typeface="Times New Roman" panose="02020603050405020304" pitchFamily="18" charset="0"/>
                <a:cs typeface="Times New Roman" panose="02020603050405020304" pitchFamily="18" charset="0"/>
              </a:rPr>
              <a:t>решения изобретательских задач</a:t>
            </a:r>
            <a:r>
              <a:rPr lang="ru-RU" sz="3600" dirty="0">
                <a:solidFill>
                  <a:schemeClr val="accent1">
                    <a:lumMod val="50000"/>
                  </a:schemeClr>
                </a:solidFill>
                <a:latin typeface="Times New Roman" panose="02020603050405020304" pitchFamily="18" charset="0"/>
                <a:cs typeface="Times New Roman" panose="02020603050405020304" pitchFamily="18" charset="0"/>
              </a:rPr>
              <a:t/>
            </a:r>
            <a:br>
              <a:rPr lang="ru-RU" sz="3600" dirty="0">
                <a:solidFill>
                  <a:schemeClr val="accent1">
                    <a:lumMod val="50000"/>
                  </a:schemeClr>
                </a:solidFill>
                <a:latin typeface="Times New Roman" panose="02020603050405020304" pitchFamily="18" charset="0"/>
                <a:cs typeface="Times New Roman" panose="02020603050405020304" pitchFamily="18" charset="0"/>
              </a:rPr>
            </a:br>
            <a:endParaRPr lang="ru-RU" sz="3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07067" y="4572000"/>
            <a:ext cx="8168948" cy="1255221"/>
          </a:xfrm>
        </p:spPr>
        <p:txBody>
          <a:bodyPr>
            <a:normAutofit fontScale="32500" lnSpcReduction="20000"/>
          </a:bodyPr>
          <a:lstStyle/>
          <a:p>
            <a:r>
              <a:rPr lang="ru-RU" sz="5600" dirty="0">
                <a:latin typeface="Times New Roman" panose="02020603050405020304" pitchFamily="18" charset="0"/>
                <a:cs typeface="Times New Roman" panose="02020603050405020304" pitchFamily="18" charset="0"/>
              </a:rPr>
              <a:t>ВЫПОЛНИЛА: </a:t>
            </a:r>
          </a:p>
          <a:p>
            <a:r>
              <a:rPr lang="ru-RU" sz="5600" dirty="0" smtClean="0">
                <a:latin typeface="Times New Roman" panose="02020603050405020304" pitchFamily="18" charset="0"/>
                <a:cs typeface="Times New Roman" panose="02020603050405020304" pitchFamily="18" charset="0"/>
              </a:rPr>
              <a:t>Мастер п/о</a:t>
            </a:r>
            <a:endParaRPr lang="ru-RU" sz="5600" dirty="0">
              <a:latin typeface="Times New Roman" panose="02020603050405020304" pitchFamily="18" charset="0"/>
              <a:cs typeface="Times New Roman" panose="02020603050405020304" pitchFamily="18" charset="0"/>
            </a:endParaRPr>
          </a:p>
          <a:p>
            <a:r>
              <a:rPr lang="ru-RU" sz="5600" dirty="0">
                <a:latin typeface="Times New Roman" panose="02020603050405020304" pitchFamily="18" charset="0"/>
                <a:cs typeface="Times New Roman" panose="02020603050405020304" pitchFamily="18" charset="0"/>
              </a:rPr>
              <a:t>Куликова </a:t>
            </a:r>
            <a:r>
              <a:rPr lang="ru-RU" sz="5600" dirty="0" smtClean="0">
                <a:latin typeface="Times New Roman" panose="02020603050405020304" pitchFamily="18" charset="0"/>
                <a:cs typeface="Times New Roman" panose="02020603050405020304" pitchFamily="18" charset="0"/>
              </a:rPr>
              <a:t>М.Н.</a:t>
            </a:r>
            <a:endParaRPr lang="ru-RU" sz="5600" dirty="0">
              <a:latin typeface="Times New Roman" panose="02020603050405020304" pitchFamily="18" charset="0"/>
              <a:cs typeface="Times New Roman" panose="02020603050405020304" pitchFamily="18" charset="0"/>
            </a:endParaRPr>
          </a:p>
          <a:p>
            <a:r>
              <a:rPr lang="ru-RU" smtClean="0"/>
              <a:t>.</a:t>
            </a:r>
            <a:endParaRPr lang="ru-RU" dirty="0"/>
          </a:p>
        </p:txBody>
      </p:sp>
    </p:spTree>
    <p:extLst>
      <p:ext uri="{BB962C8B-B14F-4D97-AF65-F5344CB8AC3E}">
        <p14:creationId xmlns:p14="http://schemas.microsoft.com/office/powerpoint/2010/main" val="2166129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solidFill>
                  <a:schemeClr val="accent1">
                    <a:lumMod val="50000"/>
                  </a:schemeClr>
                </a:solidFill>
                <a:latin typeface="Times New Roman" panose="02020603050405020304" pitchFamily="18" charset="0"/>
                <a:cs typeface="Times New Roman" panose="02020603050405020304" pitchFamily="18" charset="0"/>
              </a:rPr>
              <a:t>Алгоритм решения изобретательских задач (АРИЗ)</a:t>
            </a:r>
            <a:br>
              <a:rPr lang="ru-RU" b="1" dirty="0">
                <a:solidFill>
                  <a:schemeClr val="accent1">
                    <a:lumMod val="50000"/>
                  </a:schemeClr>
                </a:solidFill>
                <a:latin typeface="Times New Roman" panose="02020603050405020304" pitchFamily="18" charset="0"/>
                <a:cs typeface="Times New Roman" panose="02020603050405020304" pitchFamily="18" charset="0"/>
              </a:rPr>
            </a:br>
            <a:endParaRPr lang="ru-RU" dirty="0">
              <a:solidFill>
                <a:schemeClr val="accent1">
                  <a:lumMod val="50000"/>
                </a:schemeClr>
              </a:solidFill>
            </a:endParaRPr>
          </a:p>
        </p:txBody>
      </p:sp>
      <p:sp>
        <p:nvSpPr>
          <p:cNvPr id="3" name="Объект 2"/>
          <p:cNvSpPr>
            <a:spLocks noGrp="1"/>
          </p:cNvSpPr>
          <p:nvPr>
            <p:ph idx="1"/>
          </p:nvPr>
        </p:nvSpPr>
        <p:spPr/>
        <p:txBody>
          <a:bodyPr/>
          <a:lstStyle/>
          <a:p>
            <a:r>
              <a:rPr lang="ru-RU" dirty="0">
                <a:latin typeface="Times New Roman" panose="02020603050405020304" pitchFamily="18" charset="0"/>
                <a:cs typeface="Times New Roman" panose="02020603050405020304" pitchFamily="18" charset="0"/>
              </a:rPr>
              <a:t>Суть метода АРИЗ и состоит в том, чтобы, сравнив идеальное и реальное состояния объекта, выявить техническое противоречие или его причину — физическое противоречие и устранить (разрешить) их с помощью алгоритма уже существующей последовательности действий при решении подобных поисковых задач.</a:t>
            </a:r>
          </a:p>
          <a:p>
            <a:endParaRPr lang="ru-RU" dirty="0"/>
          </a:p>
        </p:txBody>
      </p:sp>
      <p:pic>
        <p:nvPicPr>
          <p:cNvPr id="5" name="Рисунок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13007" y="3470563"/>
            <a:ext cx="1585614" cy="2389910"/>
          </a:xfrm>
          <a:prstGeom prst="rect">
            <a:avLst/>
          </a:prstGeom>
          <a:effectLst>
            <a:softEdge rad="127000"/>
          </a:effectLst>
        </p:spPr>
      </p:pic>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53355" y="3668303"/>
            <a:ext cx="2610691" cy="1994431"/>
          </a:xfrm>
          <a:prstGeom prst="rect">
            <a:avLst/>
          </a:prstGeom>
          <a:effectLst>
            <a:softEdge rad="127000"/>
          </a:effectLst>
        </p:spPr>
      </p:pic>
    </p:spTree>
    <p:extLst>
      <p:ext uri="{BB962C8B-B14F-4D97-AF65-F5344CB8AC3E}">
        <p14:creationId xmlns:p14="http://schemas.microsoft.com/office/powerpoint/2010/main" val="1774740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1995056"/>
            <a:ext cx="8596668" cy="1487978"/>
          </a:xfrm>
        </p:spPr>
        <p:txBody>
          <a:bodyPr/>
          <a:lstStyle/>
          <a:p>
            <a:pPr algn="ctr"/>
            <a:r>
              <a:rPr lang="ru-RU" dirty="0" smtClean="0">
                <a:solidFill>
                  <a:schemeClr val="accent1">
                    <a:lumMod val="50000"/>
                  </a:schemeClr>
                </a:solidFill>
                <a:latin typeface="Times New Roman" panose="02020603050405020304" pitchFamily="18" charset="0"/>
                <a:cs typeface="Times New Roman" panose="02020603050405020304" pitchFamily="18" charset="0"/>
              </a:rPr>
              <a:t>Спасибо за внимание!</a:t>
            </a:r>
            <a:endParaRPr lang="ru-RU"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626597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 </a:t>
            </a:r>
            <a:r>
              <a:rPr lang="ru-RU" dirty="0">
                <a:solidFill>
                  <a:schemeClr val="accent1">
                    <a:lumMod val="50000"/>
                  </a:schemeClr>
                </a:solidFill>
                <a:latin typeface="Times New Roman" panose="02020603050405020304" pitchFamily="18" charset="0"/>
                <a:cs typeface="Times New Roman" panose="02020603050405020304" pitchFamily="18" charset="0"/>
              </a:rPr>
              <a:t>Метод гирлянд </a:t>
            </a:r>
            <a:r>
              <a:rPr lang="ru-RU" dirty="0" smtClean="0">
                <a:solidFill>
                  <a:schemeClr val="accent1">
                    <a:lumMod val="50000"/>
                  </a:schemeClr>
                </a:solidFill>
                <a:latin typeface="Times New Roman" panose="02020603050405020304" pitchFamily="18" charset="0"/>
                <a:cs typeface="Times New Roman" panose="02020603050405020304" pitchFamily="18" charset="0"/>
              </a:rPr>
              <a:t>случайностей и </a:t>
            </a:r>
            <a:r>
              <a:rPr lang="ru-RU" dirty="0">
                <a:solidFill>
                  <a:schemeClr val="accent1">
                    <a:lumMod val="50000"/>
                  </a:schemeClr>
                </a:solidFill>
                <a:latin typeface="Times New Roman" panose="02020603050405020304" pitchFamily="18" charset="0"/>
                <a:cs typeface="Times New Roman" panose="02020603050405020304" pitchFamily="18" charset="0"/>
              </a:rPr>
              <a:t>ассоциаций</a:t>
            </a:r>
          </a:p>
        </p:txBody>
      </p:sp>
      <p:sp>
        <p:nvSpPr>
          <p:cNvPr id="3" name="Объект 2"/>
          <p:cNvSpPr>
            <a:spLocks noGrp="1"/>
          </p:cNvSpPr>
          <p:nvPr>
            <p:ph idx="1"/>
          </p:nvPr>
        </p:nvSpPr>
        <p:spPr/>
        <p:txBody>
          <a:bodyPr/>
          <a:lstStyle/>
          <a:p>
            <a:r>
              <a:rPr lang="ru-RU" u="sng" dirty="0">
                <a:latin typeface="Times New Roman" panose="02020603050405020304" pitchFamily="18" charset="0"/>
                <a:cs typeface="Times New Roman" panose="02020603050405020304" pitchFamily="18" charset="0"/>
              </a:rPr>
              <a:t>Метод гирлянд случайностей и ассоциаций</a:t>
            </a:r>
            <a:r>
              <a:rPr lang="ru-RU" dirty="0">
                <a:latin typeface="Times New Roman" panose="02020603050405020304" pitchFamily="18" charset="0"/>
                <a:cs typeface="Times New Roman" panose="02020603050405020304" pitchFamily="18" charset="0"/>
              </a:rPr>
              <a:t> является развитием метода МФО.</a:t>
            </a:r>
          </a:p>
          <a:p>
            <a:r>
              <a:rPr lang="ru-RU" dirty="0">
                <a:latin typeface="Times New Roman" panose="02020603050405020304" pitchFamily="18" charset="0"/>
                <a:cs typeface="Times New Roman" panose="02020603050405020304" pitchFamily="18" charset="0"/>
              </a:rPr>
              <a:t>Его автор — </a:t>
            </a:r>
            <a:r>
              <a:rPr lang="ru-RU" u="sng" dirty="0">
                <a:latin typeface="Times New Roman" panose="02020603050405020304" pitchFamily="18" charset="0"/>
                <a:cs typeface="Times New Roman" panose="02020603050405020304" pitchFamily="18" charset="0"/>
              </a:rPr>
              <a:t>Генрих </a:t>
            </a:r>
            <a:r>
              <a:rPr lang="ru-RU" u="sng" dirty="0" err="1">
                <a:latin typeface="Times New Roman" panose="02020603050405020304" pitchFamily="18" charset="0"/>
                <a:cs typeface="Times New Roman" panose="02020603050405020304" pitchFamily="18" charset="0"/>
              </a:rPr>
              <a:t>Язепович</a:t>
            </a:r>
            <a:r>
              <a:rPr lang="ru-RU" u="sng" dirty="0">
                <a:latin typeface="Times New Roman" panose="02020603050405020304" pitchFamily="18" charset="0"/>
                <a:cs typeface="Times New Roman" panose="02020603050405020304" pitchFamily="18" charset="0"/>
              </a:rPr>
              <a:t> Буш</a:t>
            </a:r>
            <a:r>
              <a:rPr lang="ru-RU" dirty="0">
                <a:latin typeface="Times New Roman" panose="02020603050405020304" pitchFamily="18" charset="0"/>
                <a:cs typeface="Times New Roman" panose="02020603050405020304" pitchFamily="18" charset="0"/>
              </a:rPr>
              <a:t>. Посредством ассоциаций этот метод позволяет найти большое число подсказок для исследователя. От метода фокальных объектов он отличается тем, что дает большое число сочетаний фокального объекта со случайными. Расширение сочетаний понятий достигается </a:t>
            </a:r>
            <a:r>
              <a:rPr lang="ru-RU" dirty="0" smtClean="0">
                <a:latin typeface="Times New Roman" panose="02020603050405020304" pitchFamily="18" charset="0"/>
                <a:cs typeface="Times New Roman" panose="02020603050405020304" pitchFamily="18" charset="0"/>
              </a:rPr>
              <a:t>использованием синонимов </a:t>
            </a:r>
            <a:r>
              <a:rPr lang="ru-RU" dirty="0">
                <a:latin typeface="Times New Roman" panose="02020603050405020304" pitchFamily="18" charset="0"/>
                <a:cs typeface="Times New Roman" panose="02020603050405020304" pitchFamily="18" charset="0"/>
              </a:rPr>
              <a:t>объекта</a:t>
            </a:r>
            <a:r>
              <a:rPr lang="ru-RU" i="1"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30880" y="4150131"/>
            <a:ext cx="2901141" cy="1631892"/>
          </a:xfrm>
          <a:prstGeom prst="rect">
            <a:avLst/>
          </a:prstGeom>
          <a:effectLst>
            <a:softEdge rad="127000"/>
          </a:effectLst>
        </p:spPr>
      </p:pic>
    </p:spTree>
    <p:extLst>
      <p:ext uri="{BB962C8B-B14F-4D97-AF65-F5344CB8AC3E}">
        <p14:creationId xmlns:p14="http://schemas.microsoft.com/office/powerpoint/2010/main" val="3408224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7942"/>
            <a:ext cx="8596668" cy="1230283"/>
          </a:xfrm>
        </p:spPr>
        <p:txBody>
          <a:bodyPr/>
          <a:lstStyle/>
          <a:p>
            <a:pPr algn="ctr"/>
            <a:r>
              <a:rPr lang="ru-RU" dirty="0"/>
              <a:t> </a:t>
            </a:r>
            <a:r>
              <a:rPr lang="ru-RU" dirty="0">
                <a:solidFill>
                  <a:schemeClr val="accent1">
                    <a:lumMod val="50000"/>
                  </a:schemeClr>
                </a:solidFill>
                <a:latin typeface="Times New Roman" panose="02020603050405020304" pitchFamily="18" charset="0"/>
                <a:cs typeface="Times New Roman" panose="02020603050405020304" pitchFamily="18" charset="0"/>
              </a:rPr>
              <a:t>Метод гирлянд случайностей и ассоциаций</a:t>
            </a:r>
            <a:endParaRPr lang="ru-RU" dirty="0">
              <a:solidFill>
                <a:schemeClr val="accent1">
                  <a:lumMod val="50000"/>
                </a:schemeClr>
              </a:solidFill>
            </a:endParaRPr>
          </a:p>
        </p:txBody>
      </p:sp>
      <p:sp>
        <p:nvSpPr>
          <p:cNvPr id="3" name="Объект 2"/>
          <p:cNvSpPr>
            <a:spLocks noGrp="1"/>
          </p:cNvSpPr>
          <p:nvPr>
            <p:ph idx="1"/>
          </p:nvPr>
        </p:nvSpPr>
        <p:spPr>
          <a:xfrm>
            <a:off x="677334" y="1388224"/>
            <a:ext cx="8596668" cy="5336771"/>
          </a:xfrm>
        </p:spPr>
        <p:txBody>
          <a:bodyPr>
            <a:normAutofit/>
          </a:bodyPr>
          <a:lstStyle/>
          <a:p>
            <a:pPr lvl="0"/>
            <a:r>
              <a:rPr lang="ru-RU" dirty="0">
                <a:latin typeface="Times New Roman" panose="02020603050405020304" pitchFamily="18" charset="0"/>
                <a:cs typeface="Times New Roman" panose="02020603050405020304" pitchFamily="18" charset="0"/>
              </a:rPr>
              <a:t>Рассмотрим </a:t>
            </a:r>
            <a:r>
              <a:rPr lang="ru-RU" i="1" dirty="0">
                <a:latin typeface="Times New Roman" panose="02020603050405020304" pitchFamily="18" charset="0"/>
                <a:cs typeface="Times New Roman" panose="02020603050405020304" pitchFamily="18" charset="0"/>
              </a:rPr>
              <a:t>реализацию метода </a:t>
            </a:r>
            <a:r>
              <a:rPr lang="ru-RU" dirty="0">
                <a:latin typeface="Times New Roman" panose="02020603050405020304" pitchFamily="18" charset="0"/>
                <a:cs typeface="Times New Roman" panose="02020603050405020304" pitchFamily="18" charset="0"/>
              </a:rPr>
              <a:t>на примере, </a:t>
            </a:r>
            <a:r>
              <a:rPr lang="ru-RU" dirty="0" smtClean="0">
                <a:latin typeface="Times New Roman" panose="02020603050405020304" pitchFamily="18" charset="0"/>
                <a:cs typeface="Times New Roman" panose="02020603050405020304" pitchFamily="18" charset="0"/>
              </a:rPr>
              <a:t>приведенном</a:t>
            </a:r>
          </a:p>
          <a:p>
            <a:pPr lvl="0"/>
            <a:r>
              <a:rPr lang="ru-RU" dirty="0" smtClean="0">
                <a:latin typeface="Times New Roman" panose="02020603050405020304" pitchFamily="18" charset="0"/>
                <a:cs typeface="Times New Roman" panose="02020603050405020304" pitchFamily="18" charset="0"/>
              </a:rPr>
              <a:t>Определяем </a:t>
            </a:r>
            <a:r>
              <a:rPr lang="ru-RU" dirty="0">
                <a:latin typeface="Times New Roman" panose="02020603050405020304" pitchFamily="18" charset="0"/>
                <a:cs typeface="Times New Roman" panose="02020603050405020304" pitchFamily="18" charset="0"/>
              </a:rPr>
              <a:t>синонимы объекта. Объектом избран стул, чтобы предложить новые модификации мебельщикам. Возможная гирлянда синонимов: </a:t>
            </a:r>
            <a:r>
              <a:rPr lang="ru-RU" i="1" dirty="0">
                <a:latin typeface="Times New Roman" panose="02020603050405020304" pitchFamily="18" charset="0"/>
                <a:cs typeface="Times New Roman" panose="02020603050405020304" pitchFamily="18" charset="0"/>
              </a:rPr>
              <a:t>стул </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кресло — табурет — пуф </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скамейка.</a:t>
            </a:r>
            <a:endParaRPr lang="ru-RU" dirty="0">
              <a:latin typeface="Times New Roman" panose="02020603050405020304" pitchFamily="18" charset="0"/>
              <a:cs typeface="Times New Roman" panose="02020603050405020304" pitchFamily="18" charset="0"/>
            </a:endParaRPr>
          </a:p>
          <a:p>
            <a:pPr lvl="0"/>
            <a:r>
              <a:rPr lang="ru-RU" dirty="0">
                <a:latin typeface="Times New Roman" panose="02020603050405020304" pitchFamily="18" charset="0"/>
                <a:cs typeface="Times New Roman" panose="02020603050405020304" pitchFamily="18" charset="0"/>
              </a:rPr>
              <a:t>Произвольно выбираем случайные объекты, образуем гирлянду из слов, выбранных наугад, например:</a:t>
            </a:r>
          </a:p>
          <a:p>
            <a:r>
              <a:rPr lang="ru-RU" i="1" dirty="0" err="1">
                <a:latin typeface="Times New Roman" panose="02020603050405020304" pitchFamily="18" charset="0"/>
                <a:cs typeface="Times New Roman" panose="02020603050405020304" pitchFamily="18" charset="0"/>
              </a:rPr>
              <a:t>электролампочка</a:t>
            </a:r>
            <a:r>
              <a:rPr lang="ru-RU" i="1" dirty="0">
                <a:latin typeface="Times New Roman" panose="02020603050405020304" pitchFamily="18" charset="0"/>
                <a:cs typeface="Times New Roman" panose="02020603050405020304" pitchFamily="18" charset="0"/>
              </a:rPr>
              <a:t> — решетка </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карман </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кольцо — цветок </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пляж.</a:t>
            </a:r>
            <a:endParaRPr lang="ru-RU" dirty="0">
              <a:latin typeface="Times New Roman" panose="02020603050405020304" pitchFamily="18" charset="0"/>
              <a:cs typeface="Times New Roman" panose="02020603050405020304" pitchFamily="18" charset="0"/>
            </a:endParaRPr>
          </a:p>
          <a:p>
            <a:pPr lvl="0"/>
            <a:r>
              <a:rPr lang="ru-RU" dirty="0">
                <a:latin typeface="Times New Roman" panose="02020603050405020304" pitchFamily="18" charset="0"/>
                <a:cs typeface="Times New Roman" panose="02020603050405020304" pitchFamily="18" charset="0"/>
              </a:rPr>
              <a:t>Составляем комбинации по первым двум шагам, объединяем каждый рассматриваемый объект с каждым случаем: стул с </a:t>
            </a:r>
            <a:r>
              <a:rPr lang="ru-RU" dirty="0" err="1">
                <a:latin typeface="Times New Roman" panose="02020603050405020304" pitchFamily="18" charset="0"/>
                <a:cs typeface="Times New Roman" panose="02020603050405020304" pitchFamily="18" charset="0"/>
              </a:rPr>
              <a:t>электролампочкой</a:t>
            </a:r>
            <a:r>
              <a:rPr lang="ru-RU" dirty="0">
                <a:latin typeface="Times New Roman" panose="02020603050405020304" pitchFamily="18" charset="0"/>
                <a:cs typeface="Times New Roman" panose="02020603050405020304" pitchFamily="18" charset="0"/>
              </a:rPr>
              <a:t>, решетчатый стул, стул с карманом, стул для пляжа, электрическое кресло, табуретка для цветов и т.д</a:t>
            </a:r>
            <a:r>
              <a:rPr lang="ru-RU" dirty="0" smtClean="0">
                <a:latin typeface="Times New Roman" panose="02020603050405020304" pitchFamily="18" charset="0"/>
                <a:cs typeface="Times New Roman" panose="02020603050405020304" pitchFamily="18" charset="0"/>
              </a:rPr>
              <a:t>.</a:t>
            </a:r>
            <a:r>
              <a:rPr lang="ru-RU" dirty="0"/>
              <a:t> </a:t>
            </a:r>
            <a:endParaRPr lang="ru-RU" dirty="0" smtClean="0"/>
          </a:p>
          <a:p>
            <a:pPr lvl="0"/>
            <a:r>
              <a:rPr lang="ru-RU" dirty="0" smtClean="0">
                <a:latin typeface="Times New Roman" panose="02020603050405020304" pitchFamily="18" charset="0"/>
                <a:cs typeface="Times New Roman" panose="02020603050405020304" pitchFamily="18" charset="0"/>
              </a:rPr>
              <a:t>Составляем </a:t>
            </a:r>
            <a:r>
              <a:rPr lang="ru-RU" dirty="0">
                <a:latin typeface="Times New Roman" panose="02020603050405020304" pitchFamily="18" charset="0"/>
                <a:cs typeface="Times New Roman" panose="02020603050405020304" pitchFamily="18" charset="0"/>
              </a:rPr>
              <a:t>таблицу признаков случайных объектов</a:t>
            </a:r>
          </a:p>
          <a:p>
            <a:pPr marL="0" indent="0">
              <a:buNone/>
            </a:pPr>
            <a:endParaRPr lang="ru-RU" dirty="0" smtClean="0"/>
          </a:p>
        </p:txBody>
      </p:sp>
      <p:pic>
        <p:nvPicPr>
          <p:cNvPr id="7" name="Рисунок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1265760" y="5524669"/>
            <a:ext cx="1097280" cy="1096375"/>
          </a:xfrm>
          <a:prstGeom prst="rect">
            <a:avLst/>
          </a:prstGeom>
          <a:effectLst>
            <a:softEdge rad="127000"/>
          </a:effectLst>
        </p:spPr>
      </p:pic>
      <p:pic>
        <p:nvPicPr>
          <p:cNvPr id="8" name="Рисунок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1642" y="5512160"/>
            <a:ext cx="1138333" cy="1121395"/>
          </a:xfrm>
          <a:prstGeom prst="rect">
            <a:avLst/>
          </a:prstGeom>
          <a:effectLst>
            <a:softEdge rad="127000"/>
          </a:effectLst>
        </p:spPr>
      </p:pic>
      <p:pic>
        <p:nvPicPr>
          <p:cNvPr id="9" name="Рисунок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32490" y="5394959"/>
            <a:ext cx="1238596" cy="1238596"/>
          </a:xfrm>
          <a:prstGeom prst="rect">
            <a:avLst/>
          </a:prstGeom>
          <a:effectLst>
            <a:softEdge rad="127000"/>
          </a:effectLst>
        </p:spPr>
      </p:pic>
      <p:pic>
        <p:nvPicPr>
          <p:cNvPr id="10" name="Рисунок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39688" y="5394959"/>
            <a:ext cx="1038745" cy="1038745"/>
          </a:xfrm>
          <a:prstGeom prst="rect">
            <a:avLst/>
          </a:prstGeom>
          <a:effectLst>
            <a:softEdge rad="127000"/>
          </a:effectLst>
        </p:spPr>
      </p:pic>
      <p:pic>
        <p:nvPicPr>
          <p:cNvPr id="11" name="Рисунок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47490" y="5394959"/>
            <a:ext cx="1678752" cy="944298"/>
          </a:xfrm>
          <a:prstGeom prst="rect">
            <a:avLst/>
          </a:prstGeom>
          <a:effectLst>
            <a:softEdge rad="127000"/>
          </a:effectLst>
        </p:spPr>
      </p:pic>
    </p:spTree>
    <p:extLst>
      <p:ext uri="{BB962C8B-B14F-4D97-AF65-F5344CB8AC3E}">
        <p14:creationId xmlns:p14="http://schemas.microsoft.com/office/powerpoint/2010/main" val="3715604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chemeClr val="accent1">
                    <a:lumMod val="50000"/>
                  </a:schemeClr>
                </a:solidFill>
                <a:latin typeface="Times New Roman" panose="02020603050405020304" pitchFamily="18" charset="0"/>
                <a:cs typeface="Times New Roman" panose="02020603050405020304" pitchFamily="18" charset="0"/>
              </a:rPr>
              <a:t>Метод гирлянд случайностей и ассоциаций</a:t>
            </a:r>
            <a:endParaRPr lang="ru-RU" dirty="0">
              <a:solidFill>
                <a:schemeClr val="accent1">
                  <a:lumMod val="50000"/>
                </a:schemeClr>
              </a:solidFill>
            </a:endParaRPr>
          </a:p>
        </p:txBody>
      </p:sp>
      <p:sp>
        <p:nvSpPr>
          <p:cNvPr id="3" name="Объект 2"/>
          <p:cNvSpPr>
            <a:spLocks noGrp="1"/>
          </p:cNvSpPr>
          <p:nvPr>
            <p:ph idx="1"/>
          </p:nvPr>
        </p:nvSpPr>
        <p:spPr/>
        <p:txBody>
          <a:bodyPr/>
          <a:lstStyle/>
          <a:p>
            <a:pPr lvl="0"/>
            <a:r>
              <a:rPr lang="ru-RU" sz="2000" dirty="0">
                <a:latin typeface="Times New Roman" panose="02020603050405020304" pitchFamily="18" charset="0"/>
                <a:cs typeface="Times New Roman" panose="02020603050405020304" pitchFamily="18" charset="0"/>
              </a:rPr>
              <a:t>Генерируем идеи путем поочередного присоединения к объекту и его синонимам признаков из таблицы. Например, если взять только признаки </a:t>
            </a:r>
            <a:r>
              <a:rPr lang="ru-RU" sz="2000" dirty="0" err="1">
                <a:latin typeface="Times New Roman" panose="02020603050405020304" pitchFamily="18" charset="0"/>
                <a:cs typeface="Times New Roman" panose="02020603050405020304" pitchFamily="18" charset="0"/>
              </a:rPr>
              <a:t>электролампочки</a:t>
            </a:r>
            <a:r>
              <a:rPr lang="ru-RU" sz="2000" dirty="0">
                <a:latin typeface="Times New Roman" panose="02020603050405020304" pitchFamily="18" charset="0"/>
                <a:cs typeface="Times New Roman" panose="02020603050405020304" pitchFamily="18" charset="0"/>
              </a:rPr>
              <a:t>, можно получить стеклянный стул, </a:t>
            </a:r>
            <a:r>
              <a:rPr lang="ru-RU" sz="2000" dirty="0" err="1">
                <a:latin typeface="Times New Roman" panose="02020603050405020304" pitchFamily="18" charset="0"/>
                <a:cs typeface="Times New Roman" panose="02020603050405020304" pitchFamily="18" charset="0"/>
              </a:rPr>
              <a:t>теплоизлучающее</a:t>
            </a:r>
            <a:r>
              <a:rPr lang="ru-RU" sz="2000" dirty="0">
                <a:latin typeface="Times New Roman" panose="02020603050405020304" pitchFamily="18" charset="0"/>
                <a:cs typeface="Times New Roman" panose="02020603050405020304" pitchFamily="18" charset="0"/>
              </a:rPr>
              <a:t> кресло, колбообразный пуф и т.д.</a:t>
            </a:r>
          </a:p>
          <a:p>
            <a:pPr lvl="0"/>
            <a:r>
              <a:rPr lang="ru-RU" sz="2000" dirty="0">
                <a:latin typeface="Times New Roman" panose="02020603050405020304" pitchFamily="18" charset="0"/>
                <a:cs typeface="Times New Roman" panose="02020603050405020304" pitchFamily="18" charset="0"/>
              </a:rPr>
              <a:t>Генерируем гирлянды ассоциаций. Поочередно из внесенных в таблицу признаков образуем цепочки ассоциаций.</a:t>
            </a:r>
          </a:p>
          <a:p>
            <a:r>
              <a:rPr lang="ru-RU" sz="2000" u="sng" dirty="0">
                <a:latin typeface="Times New Roman" panose="02020603050405020304" pitchFamily="18" charset="0"/>
                <a:cs typeface="Times New Roman" panose="02020603050405020304" pitchFamily="18" charset="0"/>
              </a:rPr>
              <a:t>Пояснение</a:t>
            </a:r>
            <a:r>
              <a:rPr lang="ru-RU" sz="2000" i="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Поскольку ассоциации это отдаленные, не прямые взаимосвязи предметов и явлений действительности, возникающие в сознании на уровне ощущений, представлений, образов, установление этих связей зависит от субъективного опыта человека, его индивидуальных особенностей.</a:t>
            </a:r>
          </a:p>
        </p:txBody>
      </p:sp>
    </p:spTree>
    <p:extLst>
      <p:ext uri="{BB962C8B-B14F-4D97-AF65-F5344CB8AC3E}">
        <p14:creationId xmlns:p14="http://schemas.microsoft.com/office/powerpoint/2010/main" val="3433755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solidFill>
                  <a:schemeClr val="accent1">
                    <a:lumMod val="50000"/>
                  </a:schemeClr>
                </a:solidFill>
                <a:latin typeface="Times New Roman" panose="02020603050405020304" pitchFamily="18" charset="0"/>
                <a:cs typeface="Times New Roman" panose="02020603050405020304" pitchFamily="18" charset="0"/>
              </a:rPr>
              <a:t>Функционально-стоимостный анализ (ФСА</a:t>
            </a:r>
            <a:r>
              <a:rPr lang="ru-RU" b="1" dirty="0">
                <a:latin typeface="Times New Roman" panose="02020603050405020304" pitchFamily="18" charset="0"/>
                <a:cs typeface="Times New Roman" panose="02020603050405020304" pitchFamily="18" charset="0"/>
              </a:rPr>
              <a:t>)</a:t>
            </a:r>
            <a:r>
              <a:rPr lang="ru-RU" b="1" dirty="0"/>
              <a:t/>
            </a:r>
            <a:br>
              <a:rPr lang="ru-RU" b="1" dirty="0"/>
            </a:br>
            <a:endParaRPr lang="ru-RU" dirty="0"/>
          </a:p>
        </p:txBody>
      </p:sp>
      <p:sp>
        <p:nvSpPr>
          <p:cNvPr id="3" name="Объект 2"/>
          <p:cNvSpPr>
            <a:spLocks noGrp="1"/>
          </p:cNvSpPr>
          <p:nvPr>
            <p:ph idx="1"/>
          </p:nvPr>
        </p:nvSpPr>
        <p:spPr/>
        <p:txBody>
          <a:bodyPr/>
          <a:lstStyle/>
          <a:p>
            <a:r>
              <a:rPr lang="ru-RU" u="sng" dirty="0">
                <a:latin typeface="Times New Roman" panose="02020603050405020304" pitchFamily="18" charset="0"/>
                <a:cs typeface="Times New Roman" panose="02020603050405020304" pitchFamily="18" charset="0"/>
              </a:rPr>
              <a:t>ФСА</a:t>
            </a:r>
            <a:r>
              <a:rPr lang="ru-RU" dirty="0">
                <a:latin typeface="Times New Roman" panose="02020603050405020304" pitchFamily="18" charset="0"/>
                <a:cs typeface="Times New Roman" panose="02020603050405020304" pitchFamily="18" charset="0"/>
              </a:rPr>
              <a:t> — это метод системного исследования объекта (изделия, явления, процесса), направленный на снижение затрат при его проектировании, производстве и эксплуатации без потери качества и полезности продукции (изделия) для </a:t>
            </a:r>
            <a:r>
              <a:rPr lang="ru-RU" dirty="0" smtClean="0">
                <a:latin typeface="Times New Roman" panose="02020603050405020304" pitchFamily="18" charset="0"/>
                <a:cs typeface="Times New Roman" panose="02020603050405020304" pitchFamily="18" charset="0"/>
              </a:rPr>
              <a:t>потребителя</a:t>
            </a:r>
            <a:r>
              <a:rPr lang="ru-RU" dirty="0">
                <a:latin typeface="Times New Roman" panose="02020603050405020304" pitchFamily="18" charset="0"/>
                <a:cs typeface="Times New Roman" panose="02020603050405020304" pitchFamily="18" charset="0"/>
              </a:rPr>
              <a:t>. ФСА — метод экономии и </a:t>
            </a:r>
            <a:r>
              <a:rPr lang="ru-RU" dirty="0" smtClean="0">
                <a:latin typeface="Times New Roman" panose="02020603050405020304" pitchFamily="18" charset="0"/>
                <a:cs typeface="Times New Roman" panose="02020603050405020304" pitchFamily="18" charset="0"/>
              </a:rPr>
              <a:t>бережлив</a:t>
            </a:r>
            <a:r>
              <a:rPr lang="ru-RU" dirty="0" smtClean="0"/>
              <a:t>ости</a:t>
            </a:r>
          </a:p>
          <a:p>
            <a:r>
              <a:rPr lang="ru-RU" dirty="0">
                <a:latin typeface="Times New Roman" panose="02020603050405020304" pitchFamily="18" charset="0"/>
                <a:cs typeface="Times New Roman" panose="02020603050405020304" pitchFamily="18" charset="0"/>
              </a:rPr>
              <a:t>Понять принцип ФСА помогает габровский анекдот о коровах, которым надевают зеленые очки, чтобы съедаемая солома казалась им свежей травой.</a:t>
            </a: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53293" y="4281053"/>
            <a:ext cx="2926081" cy="2194561"/>
          </a:xfrm>
          <a:prstGeom prst="rect">
            <a:avLst/>
          </a:prstGeom>
          <a:effectLst>
            <a:softEdge rad="127000"/>
          </a:effectLst>
        </p:spPr>
      </p:pic>
    </p:spTree>
    <p:extLst>
      <p:ext uri="{BB962C8B-B14F-4D97-AF65-F5344CB8AC3E}">
        <p14:creationId xmlns:p14="http://schemas.microsoft.com/office/powerpoint/2010/main" val="3957205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chemeClr val="accent1">
                    <a:lumMod val="50000"/>
                  </a:schemeClr>
                </a:solidFill>
                <a:latin typeface="Times New Roman" panose="02020603050405020304" pitchFamily="18" charset="0"/>
                <a:cs typeface="Times New Roman" panose="02020603050405020304" pitchFamily="18" charset="0"/>
              </a:rPr>
              <a:t>Функционально-стоимостный анализ (ФСА)</a:t>
            </a:r>
            <a:r>
              <a:rPr lang="ru-RU" b="1" dirty="0"/>
              <a:t/>
            </a:r>
            <a:br>
              <a:rPr lang="ru-RU" b="1" dirty="0"/>
            </a:br>
            <a:endParaRPr lang="ru-RU" dirty="0"/>
          </a:p>
        </p:txBody>
      </p:sp>
      <p:sp>
        <p:nvSpPr>
          <p:cNvPr id="3" name="Объект 2"/>
          <p:cNvSpPr>
            <a:spLocks noGrp="1"/>
          </p:cNvSpPr>
          <p:nvPr>
            <p:ph idx="1"/>
          </p:nvPr>
        </p:nvSpPr>
        <p:spPr>
          <a:xfrm>
            <a:off x="677334" y="2111433"/>
            <a:ext cx="8596668" cy="3607723"/>
          </a:xfrm>
        </p:spPr>
        <p:txBody>
          <a:bodyPr/>
          <a:lstStyle/>
          <a:p>
            <a:r>
              <a:rPr lang="ru-RU" sz="2000" dirty="0">
                <a:latin typeface="Times New Roman" panose="02020603050405020304" pitchFamily="18" charset="0"/>
                <a:cs typeface="Times New Roman" panose="02020603050405020304" pitchFamily="18" charset="0"/>
              </a:rPr>
              <a:t>Цель метода</a:t>
            </a:r>
            <a:r>
              <a:rPr lang="ru-RU" sz="2000" i="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определение непроизводительных (непродуктивных) затрат или издержек при изготовлении изделия, не обеспечивающих ни качества, ни полезности, ни долговечности, ни внешнего вида, ни других требований заказчика.</a:t>
            </a:r>
          </a:p>
          <a:p>
            <a:r>
              <a:rPr lang="ru-RU" sz="2000" dirty="0">
                <a:latin typeface="Times New Roman" panose="02020603050405020304" pitchFamily="18" charset="0"/>
                <a:cs typeface="Times New Roman" panose="02020603050405020304" pitchFamily="18" charset="0"/>
              </a:rPr>
              <a:t>Главные принципы </a:t>
            </a:r>
            <a:r>
              <a:rPr lang="ru-RU" sz="2000" i="1" dirty="0">
                <a:latin typeface="Times New Roman" panose="02020603050405020304" pitchFamily="18" charset="0"/>
                <a:cs typeface="Times New Roman" panose="02020603050405020304" pitchFamily="18" charset="0"/>
              </a:rPr>
              <a:t>ФСА: </a:t>
            </a:r>
            <a:r>
              <a:rPr lang="ru-RU" sz="2000" dirty="0">
                <a:latin typeface="Times New Roman" panose="02020603050405020304" pitchFamily="18" charset="0"/>
                <a:cs typeface="Times New Roman" panose="02020603050405020304" pitchFamily="18" charset="0"/>
              </a:rPr>
              <a:t>в любом деле есть скрытые резервы для экономии; деталь машины легче усовершенствовать, чем машину; излишние расходы на производство продукции следует предотвращать на стадии проектно-конструкторских разработок.</a:t>
            </a:r>
          </a:p>
          <a:p>
            <a:endParaRPr lang="ru-RU" dirty="0"/>
          </a:p>
        </p:txBody>
      </p:sp>
    </p:spTree>
    <p:extLst>
      <p:ext uri="{BB962C8B-B14F-4D97-AF65-F5344CB8AC3E}">
        <p14:creationId xmlns:p14="http://schemas.microsoft.com/office/powerpoint/2010/main" val="1548186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chemeClr val="accent1">
                    <a:lumMod val="50000"/>
                  </a:schemeClr>
                </a:solidFill>
                <a:latin typeface="Times New Roman" panose="02020603050405020304" pitchFamily="18" charset="0"/>
                <a:cs typeface="Times New Roman" panose="02020603050405020304" pitchFamily="18" charset="0"/>
              </a:rPr>
              <a:t>Функционально-стоимостный анализ (ФСА)</a:t>
            </a:r>
            <a:r>
              <a:rPr lang="ru-RU" b="1" dirty="0">
                <a:solidFill>
                  <a:schemeClr val="accent1">
                    <a:lumMod val="50000"/>
                  </a:schemeClr>
                </a:solidFill>
              </a:rPr>
              <a:t/>
            </a:r>
            <a:br>
              <a:rPr lang="ru-RU" b="1" dirty="0">
                <a:solidFill>
                  <a:schemeClr val="accent1">
                    <a:lumMod val="50000"/>
                  </a:schemeClr>
                </a:solidFill>
              </a:rPr>
            </a:br>
            <a:endParaRPr lang="ru-RU" dirty="0">
              <a:solidFill>
                <a:schemeClr val="accent1">
                  <a:lumMod val="50000"/>
                </a:schemeClr>
              </a:solidFill>
            </a:endParaRPr>
          </a:p>
        </p:txBody>
      </p:sp>
      <p:sp>
        <p:nvSpPr>
          <p:cNvPr id="3" name="Объект 2"/>
          <p:cNvSpPr>
            <a:spLocks noGrp="1"/>
          </p:cNvSpPr>
          <p:nvPr>
            <p:ph idx="1"/>
          </p:nvPr>
        </p:nvSpPr>
        <p:spPr>
          <a:xfrm>
            <a:off x="677334" y="1930400"/>
            <a:ext cx="8596668" cy="4719782"/>
          </a:xfrm>
        </p:spPr>
        <p:txBody>
          <a:bodyPr>
            <a:normAutofit/>
          </a:bodyPr>
          <a:lstStyle/>
          <a:p>
            <a:pPr lvl="0"/>
            <a:r>
              <a:rPr lang="ru-RU" sz="1600" dirty="0" smtClean="0">
                <a:latin typeface="Times New Roman" panose="02020603050405020304" pitchFamily="18" charset="0"/>
                <a:cs typeface="Times New Roman" panose="02020603050405020304" pitchFamily="18" charset="0"/>
              </a:rPr>
              <a:t>Особенности </a:t>
            </a:r>
            <a:r>
              <a:rPr lang="ru-RU" sz="1600" dirty="0">
                <a:latin typeface="Times New Roman" panose="02020603050405020304" pitchFamily="18" charset="0"/>
                <a:cs typeface="Times New Roman" panose="02020603050405020304" pitchFamily="18" charset="0"/>
              </a:rPr>
              <a:t>поведения животных используются для решения сельскохозяйственных задач. Например, перед летком улья ставят лоток с микроспорами грибков, уничтожающих насекомых — вредителей зерновых культур. На своем брюшке и лапках пчелы разносят споры по всему полю.</a:t>
            </a:r>
          </a:p>
          <a:p>
            <a:pPr lvl="0"/>
            <a:r>
              <a:rPr lang="ru-RU" sz="1600" dirty="0">
                <a:latin typeface="Times New Roman" panose="02020603050405020304" pitchFamily="18" charset="0"/>
                <a:cs typeface="Times New Roman" panose="02020603050405020304" pitchFamily="18" charset="0"/>
              </a:rPr>
              <a:t>Известное приспособление используется для решения новых технических задач. Например, финские инженеры предложили матрицу особой формы для получения спиральной нарезки на гвозде. В результате под ударами молотка гвоздь, прокручиваясь, врезается в дерево и держится в 5 раз надежнее обычного.</a:t>
            </a:r>
          </a:p>
          <a:p>
            <a:endParaRPr lang="ru-RU"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79937" y="4198759"/>
            <a:ext cx="2685011" cy="1869532"/>
          </a:xfrm>
          <a:prstGeom prst="rect">
            <a:avLst/>
          </a:prstGeom>
          <a:effectLst>
            <a:softEdge rad="127000"/>
          </a:effectLst>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26234" y="4198759"/>
            <a:ext cx="2012950" cy="1795548"/>
          </a:xfrm>
          <a:prstGeom prst="rect">
            <a:avLst/>
          </a:prstGeom>
          <a:effectLst>
            <a:softEdge rad="127000"/>
          </a:effectLst>
        </p:spPr>
      </p:pic>
    </p:spTree>
    <p:extLst>
      <p:ext uri="{BB962C8B-B14F-4D97-AF65-F5344CB8AC3E}">
        <p14:creationId xmlns:p14="http://schemas.microsoft.com/office/powerpoint/2010/main" val="387388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chemeClr val="accent1">
                    <a:lumMod val="50000"/>
                  </a:schemeClr>
                </a:solidFill>
                <a:latin typeface="Times New Roman" panose="02020603050405020304" pitchFamily="18" charset="0"/>
                <a:cs typeface="Times New Roman" panose="02020603050405020304" pitchFamily="18" charset="0"/>
              </a:rPr>
              <a:t>Функционально-стоимостный анализ (ФСА)</a:t>
            </a:r>
            <a:endParaRPr lang="ru-RU" dirty="0">
              <a:solidFill>
                <a:schemeClr val="accent1">
                  <a:lumMod val="50000"/>
                </a:schemeClr>
              </a:solidFill>
            </a:endParaRPr>
          </a:p>
        </p:txBody>
      </p:sp>
      <p:sp>
        <p:nvSpPr>
          <p:cNvPr id="3" name="Объект 2"/>
          <p:cNvSpPr>
            <a:spLocks noGrp="1"/>
          </p:cNvSpPr>
          <p:nvPr>
            <p:ph idx="1"/>
          </p:nvPr>
        </p:nvSpPr>
        <p:spPr/>
        <p:txBody>
          <a:bodyPr/>
          <a:lstStyle/>
          <a:p>
            <a:r>
              <a:rPr lang="ru-RU" dirty="0">
                <a:latin typeface="Times New Roman" panose="02020603050405020304" pitchFamily="18" charset="0"/>
                <a:cs typeface="Times New Roman" panose="02020603050405020304" pitchFamily="18" charset="0"/>
              </a:rPr>
              <a:t>ФСА предполагает такие </a:t>
            </a:r>
            <a:r>
              <a:rPr lang="ru-RU" i="1" dirty="0">
                <a:latin typeface="Times New Roman" panose="02020603050405020304" pitchFamily="18" charset="0"/>
                <a:cs typeface="Times New Roman" panose="02020603050405020304" pitchFamily="18" charset="0"/>
              </a:rPr>
              <a:t>последовательные процедуры:</a:t>
            </a:r>
            <a:endParaRPr lang="ru-RU" dirty="0">
              <a:latin typeface="Times New Roman" panose="02020603050405020304" pitchFamily="18" charset="0"/>
              <a:cs typeface="Times New Roman" panose="02020603050405020304" pitchFamily="18" charset="0"/>
            </a:endParaRPr>
          </a:p>
          <a:p>
            <a:pPr lvl="0"/>
            <a:r>
              <a:rPr lang="ru-RU" dirty="0">
                <a:latin typeface="Times New Roman" panose="02020603050405020304" pitchFamily="18" charset="0"/>
                <a:cs typeface="Times New Roman" panose="02020603050405020304" pitchFamily="18" charset="0"/>
              </a:rPr>
              <a:t>выбор объекта анализа;</a:t>
            </a:r>
          </a:p>
          <a:p>
            <a:pPr lvl="0"/>
            <a:r>
              <a:rPr lang="ru-RU" dirty="0">
                <a:latin typeface="Times New Roman" panose="02020603050405020304" pitchFamily="18" charset="0"/>
                <a:cs typeface="Times New Roman" panose="02020603050405020304" pitchFamily="18" charset="0"/>
              </a:rPr>
              <a:t>определение функций, выполняемых объектом и его составными частями, их стоимостную оценку;</a:t>
            </a:r>
          </a:p>
          <a:p>
            <a:pPr lvl="0"/>
            <a:r>
              <a:rPr lang="ru-RU" dirty="0">
                <a:latin typeface="Times New Roman" panose="02020603050405020304" pitchFamily="18" charset="0"/>
                <a:cs typeface="Times New Roman" panose="02020603050405020304" pitchFamily="18" charset="0"/>
              </a:rPr>
              <a:t>выявление функциональных зон с наибольшими затратами;</a:t>
            </a:r>
          </a:p>
          <a:p>
            <a:pPr lvl="0"/>
            <a:r>
              <a:rPr lang="ru-RU" dirty="0">
                <a:latin typeface="Times New Roman" panose="02020603050405020304" pitchFamily="18" charset="0"/>
                <a:cs typeface="Times New Roman" panose="02020603050405020304" pitchFamily="18" charset="0"/>
              </a:rPr>
              <a:t>выявление основных, вспомогательных и ненужных функций в объекте анализа;</a:t>
            </a:r>
          </a:p>
          <a:p>
            <a:r>
              <a:rPr lang="ru-RU" dirty="0">
                <a:latin typeface="Times New Roman" panose="02020603050405020304" pitchFamily="18" charset="0"/>
                <a:cs typeface="Times New Roman" panose="02020603050405020304" pitchFamily="18" charset="0"/>
              </a:rPr>
              <a:t>разработку наиболее эффективных решений для снижения материальных и трудовых затрат при сохранении основных функций объекта.</a:t>
            </a:r>
          </a:p>
        </p:txBody>
      </p:sp>
    </p:spTree>
    <p:extLst>
      <p:ext uri="{BB962C8B-B14F-4D97-AF65-F5344CB8AC3E}">
        <p14:creationId xmlns:p14="http://schemas.microsoft.com/office/powerpoint/2010/main" val="1428099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solidFill>
                  <a:schemeClr val="accent1">
                    <a:lumMod val="50000"/>
                  </a:schemeClr>
                </a:solidFill>
                <a:latin typeface="Times New Roman" panose="02020603050405020304" pitchFamily="18" charset="0"/>
                <a:cs typeface="Times New Roman" panose="02020603050405020304" pitchFamily="18" charset="0"/>
              </a:rPr>
              <a:t>Алгоритм решения изобретательских задач (АРИЗ)</a:t>
            </a:r>
            <a:r>
              <a:rPr lang="ru-RU" b="1" dirty="0">
                <a:latin typeface="Times New Roman" panose="02020603050405020304" pitchFamily="18" charset="0"/>
                <a:cs typeface="Times New Roman" panose="02020603050405020304" pitchFamily="18" charset="0"/>
              </a:rPr>
              <a:t/>
            </a:r>
            <a:br>
              <a:rPr lang="ru-RU" b="1"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u-RU" dirty="0">
                <a:latin typeface="Times New Roman" panose="02020603050405020304" pitchFamily="18" charset="0"/>
                <a:cs typeface="Times New Roman" panose="02020603050405020304" pitchFamily="18" charset="0"/>
              </a:rPr>
              <a:t>АРИЗ — инструмент анализа и поиска решений нетиповых задач. Этот метод, разработанный писателем-фантастом </a:t>
            </a:r>
            <a:r>
              <a:rPr lang="ru-RU" u="sng" dirty="0">
                <a:latin typeface="Times New Roman" panose="02020603050405020304" pitchFamily="18" charset="0"/>
                <a:cs typeface="Times New Roman" panose="02020603050405020304" pitchFamily="18" charset="0"/>
              </a:rPr>
              <a:t>Г.С. </a:t>
            </a:r>
            <a:r>
              <a:rPr lang="ru-RU" u="sng" dirty="0" err="1">
                <a:latin typeface="Times New Roman" panose="02020603050405020304" pitchFamily="18" charset="0"/>
                <a:cs typeface="Times New Roman" panose="02020603050405020304" pitchFamily="18" charset="0"/>
              </a:rPr>
              <a:t>Альтшуллером</a:t>
            </a:r>
            <a:r>
              <a:rPr lang="ru-RU" dirty="0">
                <a:latin typeface="Times New Roman" panose="02020603050405020304" pitchFamily="18" charset="0"/>
                <a:cs typeface="Times New Roman" panose="02020603050405020304" pitchFamily="18" charset="0"/>
              </a:rPr>
              <a:t>, занимает значительное место в теории решения изобретательских задач (ТРИЗ).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АРИЗ </a:t>
            </a:r>
            <a:r>
              <a:rPr lang="ru-RU" dirty="0">
                <a:latin typeface="Times New Roman" panose="02020603050405020304" pitchFamily="18" charset="0"/>
                <a:cs typeface="Times New Roman" panose="02020603050405020304" pitchFamily="18" charset="0"/>
              </a:rPr>
              <a:t>ориентирует на эффективное решение задач с наименьшими издержками</a:t>
            </a:r>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минимальную переделку исходной технической системы и экономически оправданные затраты при внедрении найденного технического решения.</a:t>
            </a:r>
          </a:p>
          <a:p>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96103" y="4100975"/>
            <a:ext cx="1674612" cy="2055323"/>
          </a:xfrm>
          <a:prstGeom prst="rect">
            <a:avLst/>
          </a:prstGeom>
          <a:effectLst>
            <a:softEdge rad="127000"/>
          </a:effectLst>
        </p:spPr>
      </p:pic>
    </p:spTree>
    <p:extLst>
      <p:ext uri="{BB962C8B-B14F-4D97-AF65-F5344CB8AC3E}">
        <p14:creationId xmlns:p14="http://schemas.microsoft.com/office/powerpoint/2010/main" val="1916828482"/>
      </p:ext>
    </p:extLst>
  </p:cSld>
  <p:clrMapOvr>
    <a:masterClrMapping/>
  </p:clrMapOvr>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55</TotalTime>
  <Words>682</Words>
  <Application>Microsoft Office PowerPoint</Application>
  <PresentationFormat>Широкоэкранный</PresentationFormat>
  <Paragraphs>41</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Times New Roman</vt:lpstr>
      <vt:lpstr>Trebuchet MS</vt:lpstr>
      <vt:lpstr>Wingdings 3</vt:lpstr>
      <vt:lpstr>Аспект</vt:lpstr>
      <vt:lpstr>Исследование методов гирлянд случайностей и ассоциаций, функционально-стоимостного анализа, алгоритмов решения изобретательских задач </vt:lpstr>
      <vt:lpstr> Метод гирлянд случайностей и ассоциаций</vt:lpstr>
      <vt:lpstr> Метод гирлянд случайностей и ассоциаций</vt:lpstr>
      <vt:lpstr>Метод гирлянд случайностей и ассоциаций</vt:lpstr>
      <vt:lpstr>Функционально-стоимостный анализ (ФСА) </vt:lpstr>
      <vt:lpstr>Функционально-стоимостный анализ (ФСА) </vt:lpstr>
      <vt:lpstr>Функционально-стоимостный анализ (ФСА) </vt:lpstr>
      <vt:lpstr>Функционально-стоимостный анализ (ФСА)</vt:lpstr>
      <vt:lpstr>Алгоритм решения изобретательских задач (АРИЗ) </vt:lpstr>
      <vt:lpstr>Алгоритм решения изобретательских задач (АРИЗ) </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Исследование методов гирлянд случайностей и ассоциаций, функционально-стоимостного анализа, алгоритмов решения изобретательских задач</dc:title>
  <dc:creator>User</dc:creator>
  <cp:lastModifiedBy>Преподаватель</cp:lastModifiedBy>
  <cp:revision>8</cp:revision>
  <dcterms:created xsi:type="dcterms:W3CDTF">2021-04-08T18:33:23Z</dcterms:created>
  <dcterms:modified xsi:type="dcterms:W3CDTF">2022-10-22T14:33:42Z</dcterms:modified>
</cp:coreProperties>
</file>