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6" r:id="rId2"/>
    <p:sldId id="325" r:id="rId3"/>
    <p:sldId id="270" r:id="rId4"/>
    <p:sldId id="326" r:id="rId5"/>
    <p:sldId id="272" r:id="rId6"/>
    <p:sldId id="273" r:id="rId7"/>
    <p:sldId id="295" r:id="rId8"/>
    <p:sldId id="296" r:id="rId9"/>
    <p:sldId id="282" r:id="rId10"/>
    <p:sldId id="297" r:id="rId11"/>
    <p:sldId id="323" r:id="rId12"/>
    <p:sldId id="322" r:id="rId13"/>
    <p:sldId id="321" r:id="rId14"/>
    <p:sldId id="319" r:id="rId15"/>
    <p:sldId id="318" r:id="rId16"/>
    <p:sldId id="317" r:id="rId17"/>
    <p:sldId id="316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11F6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50" autoAdjust="0"/>
    <p:restoredTop sz="94660"/>
  </p:normalViewPr>
  <p:slideViewPr>
    <p:cSldViewPr>
      <p:cViewPr varScale="1">
        <p:scale>
          <a:sx n="62" d="100"/>
          <a:sy n="62" d="100"/>
        </p:scale>
        <p:origin x="-2530" y="-10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357A7-78A1-44E6-898D-0FB511806DB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0C472-7285-42BC-AB52-BD325259C2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0515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DA9FF-A0D9-45A3-A450-5555F127DF7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DA9FF-A0D9-45A3-A450-5555F127DF7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DB436-FA46-402C-AEAE-112F9E164D6C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0688" y="2339752"/>
            <a:ext cx="5616624" cy="2624832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СЕНСОРНОЕ ВОСПИТАНИЕ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ДЕТЕЙ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РАННЕГО ВОЗРАСТА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6256" y="5572132"/>
            <a:ext cx="2000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Воспитатели: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Квасница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А.Е., 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Щукина Н.Л.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Click="0" advTm="3143">
        <p:wipe/>
      </p:transition>
    </mc:Choice>
    <mc:Fallback>
      <p:transition spd="slow" advClick="0" advTm="3143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77184" y="5537408"/>
            <a:ext cx="3703631" cy="27809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684" y="323528"/>
            <a:ext cx="56886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Игра на развитие целостного образа предмета «Найди тень».</a:t>
            </a:r>
          </a:p>
          <a:p>
            <a:pPr algn="ctr"/>
            <a:r>
              <a:rPr lang="ru-RU" sz="2400" dirty="0" smtClean="0"/>
              <a:t>Эта игра помогает развивать интеллектуальные и речевые способности ребенка:</a:t>
            </a:r>
          </a:p>
          <a:p>
            <a:pPr algn="ctr"/>
            <a:r>
              <a:rPr lang="ru-RU" sz="2400" dirty="0"/>
              <a:t>в</a:t>
            </a:r>
            <a:r>
              <a:rPr lang="ru-RU" sz="2400" dirty="0" smtClean="0"/>
              <a:t>нимательность и наблюдательность; зрительное восприятие, мышление;</a:t>
            </a:r>
          </a:p>
          <a:p>
            <a:pPr algn="ctr"/>
            <a:r>
              <a:rPr lang="ru-RU" sz="2400" dirty="0" smtClean="0"/>
              <a:t>память; усидчивость; речь. Для этого раскладываются карточки с силуэтами. Ребенку даются вырезанные цветные картинки. Нужно найти соответствующий силуэт и наложить поверх него цветное изображение.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0" advClick="0" advTm="15544"/>
    </mc:Choice>
    <mc:Fallback>
      <p:transition spd="slow" advClick="0" advTm="1554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768" y="548579"/>
            <a:ext cx="4464496" cy="33123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Воспитатели в саду</a:t>
            </a:r>
            <a:b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Создают детям уют,</a:t>
            </a:r>
            <a:b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Сказки малышам читают,</a:t>
            </a:r>
            <a:b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Песенки для них поют,</a:t>
            </a:r>
            <a:b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Занимаются, играют</a:t>
            </a:r>
            <a:b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Прямо с самого утра.</a:t>
            </a:r>
            <a:b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Развиваться помогает</a:t>
            </a:r>
            <a:b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Сенсорная им игра.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68" y="3877580"/>
            <a:ext cx="4653136" cy="34938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0" advClick="0" advTm="11587"/>
    </mc:Choice>
    <mc:Fallback>
      <p:transition spd="slow" advClick="0" advTm="1158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0728" y="714196"/>
            <a:ext cx="5472608" cy="23042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Ведь </a:t>
            </a:r>
            <a:r>
              <a:rPr lang="ru-RU" sz="28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сенсорика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поможет</a:t>
            </a:r>
            <a:b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Научить детей всему:</a:t>
            </a:r>
            <a:b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Пирамидки собирать,</a:t>
            </a:r>
            <a:endParaRPr lang="ru-RU" sz="2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9630" y="3637419"/>
            <a:ext cx="5214804" cy="39156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Click="0" advTm="5667"/>
    </mc:Choice>
    <mc:Fallback>
      <p:transition spd="slow" advClick="0" advTm="566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8760" y="539552"/>
            <a:ext cx="4824536" cy="22322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ЦВЕТ И ФОРМУ </a:t>
            </a:r>
            <a:br>
              <a:rPr lang="ru-RU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РАЗЛИЧАТЬ,</a:t>
            </a:r>
            <a:endParaRPr lang="ru-RU" b="1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7338" y="3209669"/>
            <a:ext cx="5827378" cy="4375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Click="0" advTm="4109"/>
    </mc:Choice>
    <mc:Fallback>
      <p:transition spd="slow" advClick="0" advTm="410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768" y="899592"/>
            <a:ext cx="4536504" cy="18002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МОЗАЙКУ,ПАЗЛЫ СОБИРАТЬ,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16706" y="3345628"/>
            <a:ext cx="5184628" cy="3892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Click="0" advTm="4241"/>
    </mc:Choice>
    <mc:Fallback>
      <p:transition spd="slow" advClick="0" advTm="424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5405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8111" y="640461"/>
            <a:ext cx="4752528" cy="2736304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ПОСУДКОЙ В УГОЛКЕ ИГРАТЬ,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5608" y="3700043"/>
            <a:ext cx="5717532" cy="4293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Click="0" advTm="4158"/>
    </mc:Choice>
    <mc:Fallback>
      <p:transition spd="slow" advClick="0" advTm="415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768" y="467544"/>
            <a:ext cx="4608512" cy="20882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И НАШИ РУЧКИ РАЗВИВАТЬ.</a:t>
            </a:r>
            <a:br>
              <a:rPr lang="ru-RU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0765" y="2955739"/>
            <a:ext cx="6101132" cy="45811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Click="0" advTm="4250"/>
    </mc:Choice>
    <mc:Fallback>
      <p:transition spd="slow" advClick="0" advTm="425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6752" y="971600"/>
            <a:ext cx="4824536" cy="345638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 ЗА 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ВНИМАНИЕ!!!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24" y="4788024"/>
            <a:ext cx="5157192" cy="29797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Click="0" advTm="3284"/>
    </mc:Choice>
    <mc:Fallback>
      <p:transition spd="slow" advClick="0" advTm="328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96793" cy="9144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883" y="755576"/>
            <a:ext cx="5915025" cy="333574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Ранний возраст </a:t>
            </a:r>
            <a:r>
              <a:rPr lang="ru-RU" dirty="0" smtClean="0">
                <a:solidFill>
                  <a:srgbClr val="002060"/>
                </a:solidFill>
              </a:rPr>
              <a:t>– самое благоприятное время для сенсорного воспитания, без которого невозможно нормальное формирование умственных способностей ребенка. Этот период важен для совершенствования деятельности органов чувств, накопления представлений об окружающем мире, распознавания творческих способностей.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183" y="4091325"/>
            <a:ext cx="3816424" cy="38751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94693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7000" advClick="0" advTm="7769">
        <p:split orient="vert"/>
      </p:transition>
    </mc:Choice>
    <mc:Fallback>
      <p:transition spd="slow" advClick="0" advTm="776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6125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8760" y="611560"/>
            <a:ext cx="4824536" cy="5184576"/>
          </a:xfrm>
        </p:spPr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времена было и остается важным и необходимым для полноценного воспитания детей. 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воспитание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целенаправленное совершенствование, развитие у детей сенсорных процессов (ощущений, восприятий, представлений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261" y="5580112"/>
            <a:ext cx="3199478" cy="29883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7000" advClick="0" advTm="14393">
        <p:randomBar dir="vert"/>
      </p:transition>
    </mc:Choice>
    <mc:Fallback>
      <p:transition spd="slow" advClick="0" advTm="14393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403648"/>
            <a:ext cx="6172200" cy="15240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0587" y="323528"/>
            <a:ext cx="59445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Сенсорное развитие ребенка буквально с первых дней его жизни является залогом успешного осуществления разных видов деятельности, формирования различных способностей, готовности ребенка к школьному обучению. Успешность умственного, физического, эстетического воспитания в значительной степени зависит от уровня сенсорного воспитания, то есть от того, насколько совершенно ребенок слышит, видит, осязает окружающее.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61" y="4847843"/>
            <a:ext cx="5784308" cy="33642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45255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0" advClick="0" advTm="15440">
        <p14:flash/>
      </p:transition>
    </mc:Choice>
    <mc:Fallback>
      <p:transition spd="slow" advClick="0" advTm="1544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38610"/>
            <a:ext cx="6172200" cy="201622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0070C0"/>
              </a:contourClr>
            </a:sp3d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Сенсорные эталоны –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это общепринятые образцы 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внешних свойств предметов.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68760" y="2554834"/>
            <a:ext cx="4752528" cy="56133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ЭТАЛОННАЯ СИСТЕМА</a:t>
            </a:r>
          </a:p>
          <a:p>
            <a:pPr algn="ctr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ФОРМЫ:</a:t>
            </a:r>
          </a:p>
          <a:p>
            <a:pPr algn="ctr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ЦВЕТА:</a:t>
            </a:r>
          </a:p>
          <a:p>
            <a:pPr algn="ctr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ВЕЛИЧИНЫ:</a:t>
            </a:r>
          </a:p>
          <a:p>
            <a:pPr algn="ctr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18"/>
          <p:cNvSpPr>
            <a:spLocks noChangeArrowheads="1"/>
          </p:cNvSpPr>
          <p:nvPr/>
        </p:nvSpPr>
        <p:spPr bwMode="auto">
          <a:xfrm>
            <a:off x="2066972" y="3527438"/>
            <a:ext cx="792162" cy="7207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2946524" y="3600363"/>
            <a:ext cx="698500" cy="719138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3717032" y="3600363"/>
            <a:ext cx="1150938" cy="71913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22"/>
          <p:cNvSpPr>
            <a:spLocks noChangeArrowheads="1"/>
          </p:cNvSpPr>
          <p:nvPr/>
        </p:nvSpPr>
        <p:spPr bwMode="auto">
          <a:xfrm>
            <a:off x="4967834" y="3563665"/>
            <a:ext cx="1079500" cy="719138"/>
          </a:xfrm>
          <a:prstGeom prst="ellipse">
            <a:avLst/>
          </a:prstGeom>
          <a:solidFill>
            <a:srgbClr val="FF66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1196206" y="3567532"/>
            <a:ext cx="865188" cy="7191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28800" y="4984140"/>
            <a:ext cx="792162" cy="431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1628800" y="5638039"/>
            <a:ext cx="792162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2708920" y="4967821"/>
            <a:ext cx="792162" cy="431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2708920" y="5596160"/>
            <a:ext cx="792162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3789040" y="4950112"/>
            <a:ext cx="792162" cy="431800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4892391" y="4984140"/>
            <a:ext cx="792162" cy="4318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3789040" y="5596160"/>
            <a:ext cx="792162" cy="431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Oval 9"/>
          <p:cNvSpPr>
            <a:spLocks noChangeArrowheads="1"/>
          </p:cNvSpPr>
          <p:nvPr/>
        </p:nvSpPr>
        <p:spPr bwMode="auto">
          <a:xfrm>
            <a:off x="4846068" y="5638039"/>
            <a:ext cx="792162" cy="431800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23"/>
          <p:cNvSpPr>
            <a:spLocks noChangeArrowheads="1"/>
          </p:cNvSpPr>
          <p:nvPr/>
        </p:nvSpPr>
        <p:spPr bwMode="auto">
          <a:xfrm>
            <a:off x="1417662" y="6834453"/>
            <a:ext cx="1214437" cy="1214438"/>
          </a:xfrm>
          <a:prstGeom prst="cube">
            <a:avLst>
              <a:gd name="adj" fmla="val 250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24"/>
          <p:cNvSpPr>
            <a:spLocks noChangeArrowheads="1"/>
          </p:cNvSpPr>
          <p:nvPr/>
        </p:nvSpPr>
        <p:spPr bwMode="auto">
          <a:xfrm>
            <a:off x="3275874" y="7180584"/>
            <a:ext cx="854075" cy="863600"/>
          </a:xfrm>
          <a:prstGeom prst="cube">
            <a:avLst>
              <a:gd name="adj" fmla="val 250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25"/>
          <p:cNvSpPr>
            <a:spLocks noChangeArrowheads="1"/>
          </p:cNvSpPr>
          <p:nvPr/>
        </p:nvSpPr>
        <p:spPr bwMode="auto">
          <a:xfrm>
            <a:off x="4923960" y="7436275"/>
            <a:ext cx="504825" cy="504825"/>
          </a:xfrm>
          <a:prstGeom prst="cube">
            <a:avLst>
              <a:gd name="adj" fmla="val 250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7000" advClick="0" advTm="11124"/>
    </mc:Choice>
    <mc:Fallback>
      <p:transition spd="slow" advClick="0" advTm="1112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768" y="467544"/>
            <a:ext cx="4824536" cy="10626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Основные задачи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сенсорного воспитания 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 рождения до 2-3 лет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4704" y="1691680"/>
            <a:ext cx="5688632" cy="69847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b="1" i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1-й год жизни: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Следует создать для малыша условия, чтобы он мог следить за движущимися игрушками, хватать предметы разной формы и величины</a:t>
            </a:r>
          </a:p>
          <a:p>
            <a:pPr algn="just">
              <a:buNone/>
            </a:pPr>
            <a:r>
              <a:rPr lang="ru-RU" sz="1800" b="1" i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2-3 год жизни: 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этот период жизни ребенка задачи сенсорного воспитания существенно усложняются. </a:t>
            </a: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 ребенка начинаются накапливаться представление о цвете, форме, величине и других свойства предметов.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Важно, чтобы эти представления были достаточно разнообразными. В этом возрасте нужно познакомить ребенка с цветом (красный, синий, желтый, зеленый, оранжевый, фиолетовый, черный и белый), формой предметов (круг, квадрат, треугольник, овал, прямоугольник), звуками окружающего мира (детские музыкальные инструменты, музыкальные произведения, человеческая речь различной громкости) и т.д. Но при этом не следует добиваться от малыша запоминания и употребления слов, обозначающих свойства предметов. Главное, чтобы он умел учитывать эти свойства во время действий с предметами</a:t>
            </a:r>
            <a:r>
              <a:rPr lang="ru-RU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ru-RU" sz="1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0" advClick="0" advTm="27166"/>
    </mc:Choice>
    <mc:Fallback>
      <p:transition spd="slow" advClick="0" advTm="2716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6752" y="3437621"/>
            <a:ext cx="4680520" cy="1945231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Примеры некоторых игр  по сенсорному развитию детей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ВАСЕК\Desktop\IMG_14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46145" y="5482958"/>
            <a:ext cx="4392488" cy="2784567"/>
          </a:xfrm>
          <a:prstGeom prst="rect">
            <a:avLst/>
          </a:prstGeom>
          <a:noFill/>
        </p:spPr>
      </p:pic>
      <p:pic>
        <p:nvPicPr>
          <p:cNvPr id="6" name="Picture 2" descr="C:\Users\ВАСЕК\Desktop\IMG_14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84784" y="629309"/>
            <a:ext cx="4315211" cy="2808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3797"/>
    </mc:Choice>
    <mc:Fallback>
      <p:transition spd="slow" advClick="0" advTm="379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7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24744" y="395536"/>
            <a:ext cx="51845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Игра на развитие слухового восприятия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«Тихо-громко». </a:t>
            </a:r>
          </a:p>
          <a:p>
            <a:pPr algn="ctr"/>
            <a:r>
              <a:rPr lang="ru-RU" sz="2400" dirty="0" smtClean="0"/>
              <a:t>В этой игре развивается умение менять силу голоса.</a:t>
            </a:r>
          </a:p>
          <a:p>
            <a:pPr algn="ctr"/>
            <a:r>
              <a:rPr lang="ru-RU" sz="2400" dirty="0" smtClean="0"/>
              <a:t>Для этого подбирается игрушки разных размеров (большая и маленькая собачка, </a:t>
            </a:r>
          </a:p>
          <a:p>
            <a:pPr algn="ctr"/>
            <a:r>
              <a:rPr lang="ru-RU" sz="2400" dirty="0" smtClean="0"/>
              <a:t>машинка и другие игрушки, звук которых можно имитировать). Показываются детям и </a:t>
            </a:r>
            <a:r>
              <a:rPr lang="ru-RU" sz="2400" dirty="0" err="1" smtClean="0"/>
              <a:t>проговаривариваются</a:t>
            </a:r>
            <a:r>
              <a:rPr lang="ru-RU" sz="2400" dirty="0" smtClean="0"/>
              <a:t> голосом разной тональности.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764" y="5289183"/>
            <a:ext cx="4824536" cy="32532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0" advClick="0" advTm="16999"/>
    </mc:Choice>
    <mc:Fallback>
      <p:transition spd="slow" advClick="0" advTm="1699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2452" y="524876"/>
            <a:ext cx="5832648" cy="120661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j-ea"/>
                <a:cs typeface="Aharoni" pitchFamily="2" charset="-79"/>
              </a:rPr>
              <a:t>Игра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j-ea"/>
                <a:cs typeface="Aharoni" pitchFamily="2" charset="-79"/>
              </a:rPr>
              <a:t> на развитие цветового восприятия «Разложи по цветам».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+mj-ea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2452" y="1904987"/>
            <a:ext cx="58326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Развивающая игра направлена на тренировку воображения и внимания, развитие моторики и </a:t>
            </a:r>
          </a:p>
          <a:p>
            <a:pPr algn="ctr"/>
            <a:r>
              <a:rPr lang="ru-RU" sz="2400" dirty="0"/>
              <a:t>к</a:t>
            </a:r>
            <a:r>
              <a:rPr lang="ru-RU" sz="2400" dirty="0" smtClean="0"/>
              <a:t>оординации, а также визуального и тактильного восприятия малыша. Задача игры – разложить </a:t>
            </a:r>
          </a:p>
          <a:p>
            <a:pPr algn="ctr"/>
            <a:r>
              <a:rPr lang="ru-RU" sz="2400" dirty="0"/>
              <a:t>п</a:t>
            </a:r>
            <a:r>
              <a:rPr lang="ru-RU" sz="2400" dirty="0" smtClean="0"/>
              <a:t>омпоны на подходящие по цвету ячейки на игровом поле. 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6399" y="5477374"/>
            <a:ext cx="3817248" cy="28662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09752" y="5454645"/>
            <a:ext cx="3843211" cy="28857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0" advTm="15132"/>
    </mc:Choice>
    <mc:Fallback>
      <p:transition spd="slow" advTm="1513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8527</TotalTime>
  <Words>472</Words>
  <Application>Microsoft Office PowerPoint</Application>
  <PresentationFormat>Экран (4:3)</PresentationFormat>
  <Paragraphs>48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Сенсорное воспитание  во все времена было и остается важным и необходимым для полноценного воспитания детей.  Сенсорное воспитание– это целенаправленное совершенствование, развитие у детей сенсорных процессов (ощущений, восприятий, представлений). </vt:lpstr>
      <vt:lpstr> </vt:lpstr>
      <vt:lpstr>Сенсорные эталоны –  это общепринятые образцы  внешних свойств предметов. </vt:lpstr>
      <vt:lpstr>Основные задачи  сенсорного воспитания  от рождения до 2-3 лет</vt:lpstr>
      <vt:lpstr>Примеры некоторых игр  по сенсорному развитию детей</vt:lpstr>
      <vt:lpstr>Слайд 8</vt:lpstr>
      <vt:lpstr>Слайд 9</vt:lpstr>
      <vt:lpstr>Слайд 10</vt:lpstr>
      <vt:lpstr>Воспитатели в саду Создают детям уют, Сказки малышам читают, Песенки для них поют, Занимаются, играют Прямо с самого утра. Развиваться помогает Сенсорная им игра.</vt:lpstr>
      <vt:lpstr>Ведь сенсорика поможет Научить детей всему: Пирамидки собирать,</vt:lpstr>
      <vt:lpstr>ЦВЕТ И ФОРМУ  РАЗЛИЧАТЬ,</vt:lpstr>
      <vt:lpstr>МОЗАЙКУ,ПАЗЛЫ СОБИРАТЬ,</vt:lpstr>
      <vt:lpstr>ПОСУДКОЙ В УГОЛКЕ ИГРАТЬ,</vt:lpstr>
      <vt:lpstr>И НАШИ РУЧКИ РАЗВИВАТЬ. </vt:lpstr>
      <vt:lpstr>СПАСИБО  ЗА  ВНИМАНИЕ!!!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ВАСЕК</dc:creator>
  <cp:lastModifiedBy>Ryzen 5</cp:lastModifiedBy>
  <cp:revision>61</cp:revision>
  <dcterms:created xsi:type="dcterms:W3CDTF">2013-03-31T06:12:45Z</dcterms:created>
  <dcterms:modified xsi:type="dcterms:W3CDTF">2022-10-22T09:56:31Z</dcterms:modified>
</cp:coreProperties>
</file>