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BF81BF-6C71-47DF-B9F4-BF9F18D6991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C1CAF7-0C49-4E07-9632-8ED831E0D183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3500" dirty="0" smtClean="0">
              <a:solidFill>
                <a:srgbClr val="FF0000"/>
              </a:solidFill>
            </a:rPr>
            <a:t>2019-2020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Оснащение материально-технической базы;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Оснащение методической литературой, пособиями, учебниками  по немецкому языку;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Повышение квалификации учителей;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Привлечение дополнительных кадров для преподавания   второго ИЯ</a:t>
          </a:r>
          <a:endParaRPr lang="en-US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499DB2-616E-4A71-B39C-3279FF76982B}" type="parTrans" cxnId="{2EE00700-ABAE-44D5-BB0A-57FC1EF229D9}">
      <dgm:prSet/>
      <dgm:spPr/>
      <dgm:t>
        <a:bodyPr/>
        <a:lstStyle/>
        <a:p>
          <a:endParaRPr lang="en-US"/>
        </a:p>
      </dgm:t>
    </dgm:pt>
    <dgm:pt modelId="{02D71378-C43A-4637-89E7-CB391F00186E}" type="sibTrans" cxnId="{2EE00700-ABAE-44D5-BB0A-57FC1EF229D9}">
      <dgm:prSet/>
      <dgm:spPr/>
      <dgm:t>
        <a:bodyPr/>
        <a:lstStyle/>
        <a:p>
          <a:endParaRPr lang="en-US"/>
        </a:p>
      </dgm:t>
    </dgm:pt>
    <dgm:pt modelId="{44138ED8-8651-401C-B3BE-9FC217CB18DB}" type="pres">
      <dgm:prSet presAssocID="{DDBF81BF-6C71-47DF-B9F4-BF9F18D699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6330A9-2B72-4A5D-B077-938D4D3291A6}" type="pres">
      <dgm:prSet presAssocID="{83C1CAF7-0C49-4E07-9632-8ED831E0D183}" presName="node" presStyleLbl="node1" presStyleIdx="0" presStyleCnt="1" custScaleX="183551" custScaleY="283869" custLinFactNeighborX="3158" custLinFactNeighborY="3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01CC63-C04D-4917-939A-68B55EA7FF59}" type="presOf" srcId="{DDBF81BF-6C71-47DF-B9F4-BF9F18D69916}" destId="{44138ED8-8651-401C-B3BE-9FC217CB18DB}" srcOrd="0" destOrd="0" presId="urn:microsoft.com/office/officeart/2005/8/layout/default#1"/>
    <dgm:cxn modelId="{2EE00700-ABAE-44D5-BB0A-57FC1EF229D9}" srcId="{DDBF81BF-6C71-47DF-B9F4-BF9F18D69916}" destId="{83C1CAF7-0C49-4E07-9632-8ED831E0D183}" srcOrd="0" destOrd="0" parTransId="{A2499DB2-616E-4A71-B39C-3279FF76982B}" sibTransId="{02D71378-C43A-4637-89E7-CB391F00186E}"/>
    <dgm:cxn modelId="{FEE3A8F1-A0EC-4EEE-93CB-E29F8A444D6E}" type="presOf" srcId="{83C1CAF7-0C49-4E07-9632-8ED831E0D183}" destId="{956330A9-2B72-4A5D-B077-938D4D3291A6}" srcOrd="0" destOrd="0" presId="urn:microsoft.com/office/officeart/2005/8/layout/default#1"/>
    <dgm:cxn modelId="{68DABBC3-9613-4A88-BCDD-643CFC74EEBC}" type="presParOf" srcId="{44138ED8-8651-401C-B3BE-9FC217CB18DB}" destId="{956330A9-2B72-4A5D-B077-938D4D3291A6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330A9-2B72-4A5D-B077-938D4D3291A6}">
      <dsp:nvSpPr>
        <dsp:cNvPr id="0" name=""/>
        <dsp:cNvSpPr/>
      </dsp:nvSpPr>
      <dsp:spPr>
        <a:xfrm>
          <a:off x="877000" y="3614"/>
          <a:ext cx="7057810" cy="6549113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FF0000"/>
              </a:solidFill>
            </a:rPr>
            <a:t>2019-2020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Оснащение материально-технической базы;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Оснащение методической литературой, пособиями, учебниками  по немецкому языку;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Повышение квалификации учителей;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Привлечение дополнительных кадров для преподавания   второго ИЯ</a:t>
          </a:r>
          <a:endParaRPr lang="en-US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7000" y="3614"/>
        <a:ext cx="7057810" cy="6549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82CED-2360-49D2-BA13-825F5FF5A15A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91191-6685-4054-BEDB-615F392E0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1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91191-6685-4054-BEDB-615F392E014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3655A5-A92E-4738-A574-AC769FC5E433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C7BF66-4F19-46D6-ADF8-8B3351B3F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785926"/>
            <a:ext cx="61722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Программа развития школы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2019-2023 гг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643314"/>
            <a:ext cx="6172200" cy="2731608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“</a:t>
            </a:r>
            <a:r>
              <a:rPr lang="en-US" sz="6000" b="1" dirty="0" smtClean="0">
                <a:solidFill>
                  <a:srgbClr val="FF0000"/>
                </a:solidFill>
              </a:rPr>
              <a:t>R</a:t>
            </a:r>
            <a:r>
              <a:rPr lang="en-US" sz="6000" b="1" dirty="0" smtClean="0">
                <a:solidFill>
                  <a:srgbClr val="FFC000"/>
                </a:solidFill>
              </a:rPr>
              <a:t>a</a:t>
            </a:r>
            <a:r>
              <a:rPr lang="en-US" sz="6000" b="1" dirty="0" smtClean="0">
                <a:solidFill>
                  <a:srgbClr val="FFFF00"/>
                </a:solidFill>
              </a:rPr>
              <a:t>i</a:t>
            </a:r>
            <a:r>
              <a:rPr lang="en-US" sz="6000" b="1" dirty="0" smtClean="0">
                <a:solidFill>
                  <a:srgbClr val="00B050"/>
                </a:solidFill>
              </a:rPr>
              <a:t>n</a:t>
            </a:r>
            <a:r>
              <a:rPr lang="en-US" sz="6000" b="1" dirty="0" smtClean="0">
                <a:solidFill>
                  <a:srgbClr val="00B0F0"/>
                </a:solidFill>
              </a:rPr>
              <a:t>b</a:t>
            </a:r>
            <a:r>
              <a:rPr lang="en-US" sz="6000" b="1" dirty="0" smtClean="0">
                <a:solidFill>
                  <a:srgbClr val="002060"/>
                </a:solidFill>
              </a:rPr>
              <a:t>o</a:t>
            </a:r>
            <a:r>
              <a:rPr lang="en-US" sz="6000" b="1" dirty="0" smtClean="0">
                <a:solidFill>
                  <a:srgbClr val="7030A0"/>
                </a:solidFill>
              </a:rPr>
              <a:t>w</a:t>
            </a:r>
            <a:r>
              <a:rPr lang="en-US" sz="6000" b="1" dirty="0" smtClean="0"/>
              <a:t>”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124744"/>
            <a:ext cx="6172200" cy="32403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Сопровождение одаренных детей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к ОГЭ</a:t>
            </a:r>
            <a:endParaRPr lang="en-US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9557932"/>
              </p:ext>
            </p:extLst>
          </p:nvPr>
        </p:nvGraphicFramePr>
        <p:xfrm>
          <a:off x="0" y="116632"/>
          <a:ext cx="856895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Модель выпускника современной школы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Users\MyPC\Downloads\школьни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54187" y="1600200"/>
            <a:ext cx="4873625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257676" cy="48704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</a:t>
            </a:r>
            <a:r>
              <a:rPr lang="ru-RU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responsibility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C000"/>
                </a:solidFill>
              </a:rPr>
              <a:t>A-activity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FF00"/>
                </a:solidFill>
              </a:rPr>
              <a:t>I-independence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00B050"/>
                </a:solidFill>
              </a:rPr>
              <a:t>N-nation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B-brain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002060"/>
                </a:solidFill>
              </a:rPr>
              <a:t>O-observation</a:t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en-US" sz="3600" dirty="0" smtClean="0"/>
              <a:t>W-winning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00034" y="5715016"/>
            <a:ext cx="3008313" cy="19046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pic>
        <p:nvPicPr>
          <p:cNvPr id="1026" name="Picture 2" descr="C:\Users\MyPC\Downloads\радуга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7686" y="2071678"/>
            <a:ext cx="4543124" cy="262279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220811" y="2967335"/>
            <a:ext cx="4702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Гибко адаптироваться в меняющихся жизненных ситуациях</a:t>
            </a:r>
            <a:r>
              <a:rPr lang="en-US" sz="3200" b="1" dirty="0" smtClean="0">
                <a:solidFill>
                  <a:srgbClr val="7030A0"/>
                </a:solidFill>
              </a:rPr>
              <a:t>;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самостоятельно приобретать необходимые знания, умело применять их на практике</a:t>
            </a:r>
            <a:r>
              <a:rPr lang="en-US" sz="3200" b="1" dirty="0" smtClean="0">
                <a:solidFill>
                  <a:srgbClr val="7030A0"/>
                </a:solidFill>
              </a:rPr>
              <a:t>;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самостоятельно критически, творчески мыслить</a:t>
            </a:r>
            <a:r>
              <a:rPr lang="en-US" sz="3200" b="1" dirty="0" smtClean="0">
                <a:solidFill>
                  <a:srgbClr val="7030A0"/>
                </a:solidFill>
              </a:rPr>
              <a:t>;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-грамотно работать с информацией</a:t>
            </a:r>
            <a:r>
              <a:rPr lang="en-US" sz="3200" b="1" dirty="0" smtClean="0">
                <a:solidFill>
                  <a:srgbClr val="7030A0"/>
                </a:solidFill>
              </a:rPr>
              <a:t>;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-быть коммуникабельным, уметь работать сообща</a:t>
            </a:r>
            <a:r>
              <a:rPr lang="en-US" sz="3200" b="1" dirty="0" smtClean="0">
                <a:solidFill>
                  <a:srgbClr val="7030A0"/>
                </a:solidFill>
              </a:rPr>
              <a:t>;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-самостоятельно трудиться над развитием собственной нравственности, интеллекта</a:t>
            </a:r>
            <a:r>
              <a:rPr lang="en-US" sz="3200" b="1" dirty="0" smtClean="0">
                <a:solidFill>
                  <a:srgbClr val="7030A0"/>
                </a:solidFill>
              </a:rPr>
              <a:t>.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en-US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Важность изучения иностранных языков в современном мире</a:t>
            </a:r>
            <a:endParaRPr lang="en-US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Введение второго иностранного языка -</a:t>
            </a:r>
            <a:b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немецкого и китайского </a:t>
            </a:r>
            <a:b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причины и следствия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-142900"/>
            <a:ext cx="7543800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Важность изучения немецкого                    и китайского языков в мире </a:t>
            </a:r>
            <a:endParaRPr lang="en-US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857364"/>
            <a:ext cx="4040188" cy="4268799"/>
          </a:xfrm>
        </p:spPr>
        <p:txBody>
          <a:bodyPr>
            <a:noAutofit/>
          </a:bodyPr>
          <a:lstStyle/>
          <a:p>
            <a:r>
              <a:rPr lang="ru-RU" sz="2000" dirty="0" smtClean="0"/>
              <a:t>НЯ один из основных языков, распространенных в ЕС. НЯ понадобится в:</a:t>
            </a:r>
          </a:p>
          <a:p>
            <a:r>
              <a:rPr lang="ru-RU" sz="2000" dirty="0" smtClean="0"/>
              <a:t>бизнесе, деловой жизни;</a:t>
            </a:r>
          </a:p>
          <a:p>
            <a:r>
              <a:rPr lang="ru-RU" sz="2000" dirty="0" smtClean="0"/>
              <a:t>глобальной карьере;</a:t>
            </a:r>
          </a:p>
          <a:p>
            <a:r>
              <a:rPr lang="ru-RU" sz="2000" dirty="0" smtClean="0"/>
              <a:t>туризме, гостиничном бизнесе;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оммуникациях;</a:t>
            </a:r>
          </a:p>
          <a:p>
            <a:r>
              <a:rPr lang="ru-RU" sz="2000" dirty="0" smtClean="0"/>
              <a:t>культурном взаимопонимании;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утешествиях;</a:t>
            </a:r>
          </a:p>
          <a:p>
            <a:r>
              <a:rPr lang="ru-RU" sz="2000" dirty="0" smtClean="0"/>
              <a:t>удовольствии от литературы, музыки, искусства.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14488"/>
            <a:ext cx="4041775" cy="46434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Актуальность изучения </a:t>
            </a:r>
            <a:r>
              <a:rPr lang="ru-RU" sz="1600" b="1" dirty="0" smtClean="0"/>
              <a:t>китайского языка</a:t>
            </a:r>
            <a:r>
              <a:rPr lang="ru-RU" sz="1600" dirty="0" smtClean="0"/>
              <a:t> в школах обусловлена рядом </a:t>
            </a:r>
            <a:r>
              <a:rPr lang="ru-RU" sz="1600" b="1" dirty="0" smtClean="0"/>
              <a:t>причин:</a:t>
            </a:r>
          </a:p>
          <a:p>
            <a:r>
              <a:rPr lang="ru-RU" sz="1600" dirty="0" smtClean="0"/>
              <a:t>   Ростом интереса к Китаю, его  экономике, истории, культуре в связи со стремительным развитием КНР; </a:t>
            </a:r>
            <a:endParaRPr lang="en-US" sz="1600" dirty="0" smtClean="0"/>
          </a:p>
          <a:p>
            <a:r>
              <a:rPr lang="ru-RU" sz="1600" dirty="0" smtClean="0"/>
              <a:t> Успешно развивающимися в последнее время отношениями между Россией и Китаем;</a:t>
            </a:r>
            <a:endParaRPr lang="en-US" sz="1600" dirty="0" smtClean="0"/>
          </a:p>
          <a:p>
            <a:r>
              <a:rPr lang="ru-RU" sz="1600" dirty="0" smtClean="0"/>
              <a:t> Развитием туризма в КНР, всё большей «открытостью» китайского общества;</a:t>
            </a:r>
            <a:endParaRPr lang="en-US" sz="1600" dirty="0" smtClean="0"/>
          </a:p>
          <a:p>
            <a:r>
              <a:rPr lang="ru-RU" sz="1600" dirty="0" smtClean="0"/>
              <a:t> Активной миграцией китайцев;</a:t>
            </a:r>
            <a:endParaRPr lang="en-US" sz="1600" dirty="0" smtClean="0"/>
          </a:p>
          <a:p>
            <a:r>
              <a:rPr lang="ru-RU" sz="1600" dirty="0" smtClean="0"/>
              <a:t>В ближайшем будущем в самых различных отраслях экономики России потребуются специалисты, владеющих основами китайского языка.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457200" y="1214423"/>
            <a:ext cx="4040188" cy="500066"/>
          </a:xfrm>
        </p:spPr>
        <p:txBody>
          <a:bodyPr/>
          <a:lstStyle/>
          <a:p>
            <a:r>
              <a:rPr lang="ru-RU" dirty="0" smtClean="0"/>
              <a:t>Немецкий язык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3"/>
            <a:ext cx="4041775" cy="446298"/>
          </a:xfrm>
        </p:spPr>
        <p:txBody>
          <a:bodyPr>
            <a:normAutofit/>
          </a:bodyPr>
          <a:lstStyle/>
          <a:p>
            <a:r>
              <a:rPr lang="ru-RU" dirty="0" smtClean="0"/>
              <a:t>Китайский язык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35719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603BFB"/>
                </a:solidFill>
                <a:latin typeface="Times New Roman" pitchFamily="18" charset="0"/>
                <a:cs typeface="Times New Roman" pitchFamily="18" charset="0"/>
              </a:rPr>
              <a:t>Обеспечение материальной базы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b="1" dirty="0" smtClean="0"/>
              <a:t>1. Закупка ноутбуков  (35 шт.);</a:t>
            </a:r>
            <a:br>
              <a:rPr lang="ru-RU" sz="3100" b="1" dirty="0" smtClean="0"/>
            </a:br>
            <a:r>
              <a:rPr lang="ru-RU" sz="3100" b="1" dirty="0" smtClean="0"/>
              <a:t>2. Оснащение кабинетов компьютерами</a:t>
            </a:r>
            <a:br>
              <a:rPr lang="ru-RU" sz="3100" b="1" dirty="0" smtClean="0"/>
            </a:br>
            <a:r>
              <a:rPr lang="ru-RU" sz="3100" b="1" dirty="0" smtClean="0"/>
              <a:t> (35 шт.);</a:t>
            </a:r>
            <a:br>
              <a:rPr lang="ru-RU" sz="3100" b="1" dirty="0" smtClean="0"/>
            </a:br>
            <a:r>
              <a:rPr lang="ru-RU" sz="3100" b="1" dirty="0" smtClean="0"/>
              <a:t>3. Открытие компьютерных классов;</a:t>
            </a:r>
            <a:br>
              <a:rPr lang="ru-RU" sz="3100" b="1" dirty="0" smtClean="0"/>
            </a:br>
            <a:r>
              <a:rPr lang="ru-RU" sz="3100" b="1" dirty="0" smtClean="0"/>
              <a:t>4. Приобретение интерактивной досок.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en-US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92908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Привлечение кадров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Повышение квалификации педагогов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Обеспечение методическим оборудованием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Развитие программы по интеграции, сотрудничеству и взаимодействию с носителями языка, с иностранными преподавателями БГУ.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205</TotalTime>
  <Words>144</Words>
  <Application>Microsoft Office PowerPoint</Application>
  <PresentationFormat>Экран (4:3)</PresentationFormat>
  <Paragraphs>35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Oriel</vt:lpstr>
      <vt:lpstr>Программа развития школы в 2019-2023 гг</vt:lpstr>
      <vt:lpstr>Модель выпускника современной школы</vt:lpstr>
      <vt:lpstr>R-responsibility A-activity I-independence N-nation B-brain O-observation W-winning</vt:lpstr>
      <vt:lpstr>Гибко адаптироваться в меняющихся жизненных ситуациях; самостоятельно приобретать необходимые знания, умело применять их на практике; самостоятельно критически, творчески мыслить; -грамотно работать с информацией; -быть коммуникабельным, уметь работать сообща; -самостоятельно трудиться над развитием собственной нравственности, интеллекта. </vt:lpstr>
      <vt:lpstr>Важность изучения иностранных языков в современном мире</vt:lpstr>
      <vt:lpstr> Введение второго иностранного языка - немецкого и китайского   причины и следствия  </vt:lpstr>
      <vt:lpstr>Важность изучения немецкого                    и китайского языков в мире </vt:lpstr>
      <vt:lpstr>Обеспечение материальной базы  1. Закупка ноутбуков  (35 шт.); 2. Оснащение кабинетов компьютерами  (35 шт.); 3. Открытие компьютерных классов; 4. Приобретение интерактивной досок.  </vt:lpstr>
      <vt:lpstr>  Привлечение кадров Повышение квалификации педагогов Обеспечение методическим оборудованием Развитие программы по интеграции, сотрудничеству и взаимодействию с носителями языка, с иностранными преподавателями БГУ.  </vt:lpstr>
      <vt:lpstr>Сопровождение одаренных детей Подготовка к ОГЭ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школы в 2019-2023 гг</dc:title>
  <dc:creator>MyPC</dc:creator>
  <cp:lastModifiedBy>computer</cp:lastModifiedBy>
  <cp:revision>32</cp:revision>
  <dcterms:created xsi:type="dcterms:W3CDTF">2019-03-26T14:21:47Z</dcterms:created>
  <dcterms:modified xsi:type="dcterms:W3CDTF">2019-06-02T16:09:35Z</dcterms:modified>
</cp:coreProperties>
</file>