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7" r:id="rId1"/>
  </p:sldMasterIdLst>
  <p:notesMasterIdLst>
    <p:notesMasterId r:id="rId20"/>
  </p:notesMasterIdLst>
  <p:sldIdLst>
    <p:sldId id="256" r:id="rId2"/>
    <p:sldId id="268" r:id="rId3"/>
    <p:sldId id="267" r:id="rId4"/>
    <p:sldId id="261" r:id="rId5"/>
    <p:sldId id="287" r:id="rId6"/>
    <p:sldId id="283" r:id="rId7"/>
    <p:sldId id="284" r:id="rId8"/>
    <p:sldId id="285" r:id="rId9"/>
    <p:sldId id="286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93" r:id="rId18"/>
    <p:sldId id="288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410" autoAdjust="0"/>
  </p:normalViewPr>
  <p:slideViewPr>
    <p:cSldViewPr snapToGrid="0">
      <p:cViewPr varScale="1">
        <p:scale>
          <a:sx n="81" d="100"/>
          <a:sy n="81" d="100"/>
        </p:scale>
        <p:origin x="120" y="546"/>
      </p:cViewPr>
      <p:guideLst/>
    </p:cSldViewPr>
  </p:slideViewPr>
  <p:outlineViewPr>
    <p:cViewPr>
      <p:scale>
        <a:sx n="33" d="100"/>
        <a:sy n="33" d="100"/>
      </p:scale>
      <p:origin x="0" y="-520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78D7A7-3EDF-4E64-AB09-F602196E998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EBF63E-D233-4A61-80C5-2FD8C8B6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385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E104-C5C2-402E-892A-EDBB8536131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2BA98-993B-4DC9-8713-3FCD69EC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184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E104-C5C2-402E-892A-EDBB8536131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2BA98-993B-4DC9-8713-3FCD69EC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683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E104-C5C2-402E-892A-EDBB8536131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2BA98-993B-4DC9-8713-3FCD69ECDC5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6074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E104-C5C2-402E-892A-EDBB8536131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2BA98-993B-4DC9-8713-3FCD69EC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243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E104-C5C2-402E-892A-EDBB8536131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2BA98-993B-4DC9-8713-3FCD69ECDC5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5775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E104-C5C2-402E-892A-EDBB8536131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2BA98-993B-4DC9-8713-3FCD69EC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067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E104-C5C2-402E-892A-EDBB8536131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2BA98-993B-4DC9-8713-3FCD69EC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821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E104-C5C2-402E-892A-EDBB8536131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2BA98-993B-4DC9-8713-3FCD69EC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040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E104-C5C2-402E-892A-EDBB8536131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2BA98-993B-4DC9-8713-3FCD69EC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991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E104-C5C2-402E-892A-EDBB8536131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2BA98-993B-4DC9-8713-3FCD69EC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775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E104-C5C2-402E-892A-EDBB8536131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2BA98-993B-4DC9-8713-3FCD69EC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309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E104-C5C2-402E-892A-EDBB8536131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2BA98-993B-4DC9-8713-3FCD69EC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368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E104-C5C2-402E-892A-EDBB8536131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2BA98-993B-4DC9-8713-3FCD69EC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656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E104-C5C2-402E-892A-EDBB8536131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2BA98-993B-4DC9-8713-3FCD69EC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189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E104-C5C2-402E-892A-EDBB8536131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2BA98-993B-4DC9-8713-3FCD69EC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531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2BA98-993B-4DC9-8713-3FCD69ECDC5D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E104-C5C2-402E-892A-EDBB85361313}" type="datetimeFigureOut">
              <a:rPr lang="ru-RU" smtClean="0"/>
              <a:t>23.10.2022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126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1E104-C5C2-402E-892A-EDBB8536131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9B2BA98-993B-4DC9-8713-3FCD69EC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431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8" r:id="rId1"/>
    <p:sldLayoutId id="2147484089" r:id="rId2"/>
    <p:sldLayoutId id="2147484090" r:id="rId3"/>
    <p:sldLayoutId id="2147484091" r:id="rId4"/>
    <p:sldLayoutId id="2147484092" r:id="rId5"/>
    <p:sldLayoutId id="2147484093" r:id="rId6"/>
    <p:sldLayoutId id="2147484094" r:id="rId7"/>
    <p:sldLayoutId id="2147484095" r:id="rId8"/>
    <p:sldLayoutId id="2147484096" r:id="rId9"/>
    <p:sldLayoutId id="2147484097" r:id="rId10"/>
    <p:sldLayoutId id="2147484098" r:id="rId11"/>
    <p:sldLayoutId id="2147484099" r:id="rId12"/>
    <p:sldLayoutId id="2147484100" r:id="rId13"/>
    <p:sldLayoutId id="2147484101" r:id="rId14"/>
    <p:sldLayoutId id="2147484102" r:id="rId15"/>
    <p:sldLayoutId id="214748410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D9D073-70D4-408D-A1C4-E8806CB6DE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561703" y="-235628"/>
            <a:ext cx="12096206" cy="23876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Bahnschrift SemiBold" panose="020B0502040204020203" pitchFamily="34" charset="0"/>
              </a:rPr>
              <a:t>Безопас</a:t>
            </a:r>
            <a:r>
              <a:rPr lang="ru-RU" altLang="ru-RU" sz="6000" dirty="0">
                <a:solidFill>
                  <a:schemeClr val="tx1"/>
                </a:solidFill>
                <a:latin typeface="Bahnschrift SemiBold" panose="020B0502040204020203" pitchFamily="34" charset="0"/>
              </a:rPr>
              <a:t>ность детей на дороге</a:t>
            </a:r>
            <a:br>
              <a:rPr lang="ru-RU" sz="6000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BF4E294-2332-4167-8BC1-7AD1791E42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82" y="2199229"/>
            <a:ext cx="9230215" cy="27567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923A925-B629-4FA5-BD83-636C984141D4}"/>
              </a:ext>
            </a:extLst>
          </p:cNvPr>
          <p:cNvSpPr txBox="1"/>
          <p:nvPr/>
        </p:nvSpPr>
        <p:spPr>
          <a:xfrm>
            <a:off x="7001688" y="5657717"/>
            <a:ext cx="5503817" cy="1034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altLang="ru-RU" sz="1800" dirty="0">
                <a:latin typeface="Bahnschrift SemiBold" panose="020B0502040204020203" pitchFamily="34" charset="0"/>
              </a:rPr>
              <a:t>Разработала</a:t>
            </a:r>
          </a:p>
          <a:p>
            <a:pPr>
              <a:lnSpc>
                <a:spcPct val="80000"/>
              </a:lnSpc>
            </a:pPr>
            <a:r>
              <a:rPr lang="ru-RU" altLang="ru-RU" sz="1800" dirty="0">
                <a:latin typeface="Bahnschrift SemiBold" panose="020B0502040204020203" pitchFamily="34" charset="0"/>
              </a:rPr>
              <a:t>Воспитатель 1 квалификационной категории </a:t>
            </a:r>
          </a:p>
          <a:p>
            <a:pPr>
              <a:lnSpc>
                <a:spcPct val="80000"/>
              </a:lnSpc>
            </a:pPr>
            <a:r>
              <a:rPr lang="ru-RU" altLang="ru-RU" sz="1800" dirty="0">
                <a:latin typeface="Bahnschrift SemiBold" panose="020B0502040204020203" pitchFamily="34" charset="0"/>
              </a:rPr>
              <a:t>Шарова Наталия Александровна</a:t>
            </a:r>
          </a:p>
          <a:p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40DDF1-6009-43D5-908C-E79119143737}"/>
              </a:ext>
            </a:extLst>
          </p:cNvPr>
          <p:cNvSpPr txBox="1"/>
          <p:nvPr/>
        </p:nvSpPr>
        <p:spPr>
          <a:xfrm>
            <a:off x="5525589" y="6507180"/>
            <a:ext cx="2142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Bahnschrift SemiBold" panose="020B0502040204020203" pitchFamily="34" charset="0"/>
              </a:rPr>
              <a:t>2022 год</a:t>
            </a:r>
          </a:p>
        </p:txBody>
      </p:sp>
    </p:spTree>
    <p:extLst>
      <p:ext uri="{BB962C8B-B14F-4D97-AF65-F5344CB8AC3E}">
        <p14:creationId xmlns:p14="http://schemas.microsoft.com/office/powerpoint/2010/main" val="20547250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88D84F5-4197-4DFD-89B8-77E0FDDE3F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6946" y="1294410"/>
            <a:ext cx="4334493" cy="382385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000" dirty="0"/>
              <a:t>На ней разметка есть,</a:t>
            </a:r>
            <a:br>
              <a:rPr lang="ru-RU" sz="3000" dirty="0"/>
            </a:br>
            <a:r>
              <a:rPr lang="ru-RU" sz="3000" dirty="0"/>
              <a:t>А знаков вдоль неё - не счесть.</a:t>
            </a:r>
          </a:p>
          <a:p>
            <a:pPr marL="0" indent="0" algn="ctr">
              <a:buNone/>
            </a:pPr>
            <a:r>
              <a:rPr lang="ru-RU" sz="3000" dirty="0"/>
              <a:t>По ней машины</a:t>
            </a:r>
            <a:br>
              <a:rPr lang="ru-RU" sz="3000" dirty="0"/>
            </a:br>
            <a:r>
              <a:rPr lang="ru-RU" sz="3000" dirty="0"/>
              <a:t>едут разные грузовые, легковые,</a:t>
            </a:r>
            <a:br>
              <a:rPr lang="ru-RU" sz="3000" dirty="0"/>
            </a:br>
            <a:r>
              <a:rPr lang="ru-RU" sz="3000" dirty="0"/>
              <a:t>Маленькие и большие!</a:t>
            </a:r>
            <a:br>
              <a:rPr lang="ru-RU" sz="3000" dirty="0"/>
            </a:br>
            <a:r>
              <a:rPr lang="ru-RU" sz="3000" dirty="0"/>
              <a:t>Не может быть</a:t>
            </a:r>
            <a:br>
              <a:rPr lang="ru-RU" sz="3000" dirty="0"/>
            </a:br>
            <a:r>
              <a:rPr lang="ru-RU" sz="3000" dirty="0"/>
              <a:t>Тут вариантов много,</a:t>
            </a:r>
            <a:br>
              <a:rPr lang="ru-RU" sz="3000" dirty="0"/>
            </a:br>
            <a:r>
              <a:rPr lang="ru-RU" sz="3000" dirty="0"/>
              <a:t>Ответ один - это …</a:t>
            </a:r>
          </a:p>
          <a:p>
            <a:pPr algn="ctr"/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768F448-724C-4E0A-ABB2-734B760040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496" y="947057"/>
            <a:ext cx="7623958" cy="496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226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02CF7A2-47B5-4950-986A-796C10072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3190" y="771897"/>
            <a:ext cx="5284520" cy="5237018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dirty="0"/>
              <a:t>У полоски перехода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/>
              <a:t>на обочине дороги,</a:t>
            </a:r>
            <a:br>
              <a:rPr lang="ru-RU" sz="2400" dirty="0"/>
            </a:br>
            <a:r>
              <a:rPr lang="ru-RU" sz="2400" dirty="0"/>
              <a:t>Зверь трёхглазый одноногий.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/>
              <a:t>Не известной нам породы</a:t>
            </a:r>
            <a:br>
              <a:rPr lang="ru-RU" sz="2400" dirty="0"/>
            </a:br>
            <a:r>
              <a:rPr lang="ru-RU" sz="2400" dirty="0"/>
              <a:t>Разноцветными глазами –</a:t>
            </a:r>
            <a:br>
              <a:rPr lang="ru-RU" sz="2400" dirty="0"/>
            </a:br>
            <a:r>
              <a:rPr lang="ru-RU" sz="2400" dirty="0"/>
              <a:t>разговаривает с нами!</a:t>
            </a:r>
            <a:br>
              <a:rPr lang="ru-RU" sz="2400" dirty="0"/>
            </a:br>
            <a:r>
              <a:rPr lang="ru-RU" sz="2400" dirty="0"/>
              <a:t>Красный глаз глядит на нас,</a:t>
            </a:r>
            <a:br>
              <a:rPr lang="ru-RU" sz="2400" dirty="0"/>
            </a:br>
            <a:r>
              <a:rPr lang="ru-RU" sz="2400" dirty="0"/>
              <a:t>-Стоп! Гласит его приказ.</a:t>
            </a:r>
            <a:br>
              <a:rPr lang="ru-RU" sz="2400" dirty="0"/>
            </a:br>
            <a:r>
              <a:rPr lang="ru-RU" sz="2400" dirty="0"/>
              <a:t>Желтый глаз глядит на нас,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/>
              <a:t>    -Осторожно!</a:t>
            </a:r>
            <a:br>
              <a:rPr lang="ru-RU" sz="2400" dirty="0"/>
            </a:br>
            <a:r>
              <a:rPr lang="ru-RU" sz="2400" dirty="0"/>
              <a:t>А зелёный глаз – для нас,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/>
              <a:t>- Можно!</a:t>
            </a:r>
            <a:br>
              <a:rPr lang="ru-RU" sz="2400" dirty="0"/>
            </a:br>
            <a:r>
              <a:rPr lang="ru-RU" sz="2400" dirty="0"/>
              <a:t>Так ведёт свой разговор</a:t>
            </a:r>
            <a:br>
              <a:rPr lang="ru-RU" sz="2400" dirty="0"/>
            </a:br>
            <a:r>
              <a:rPr lang="ru-RU" sz="2400" dirty="0"/>
              <a:t>молчаливый …..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A3AE4F9-5008-42EF-8D07-ACFE7AF2D9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562" y="492826"/>
            <a:ext cx="5510150" cy="589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037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2932D97-3974-43F3-8E3B-FCCEDE0AD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8842" y="2232561"/>
            <a:ext cx="4085112" cy="24344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/>
              <a:t>За рулем я сижу,</a:t>
            </a:r>
            <a:br>
              <a:rPr lang="ru-RU" sz="2800" dirty="0"/>
            </a:br>
            <a:r>
              <a:rPr lang="ru-RU" sz="2800" dirty="0"/>
              <a:t>На дорогу гляжу.</a:t>
            </a:r>
            <a:br>
              <a:rPr lang="ru-RU" sz="2800" dirty="0"/>
            </a:br>
            <a:r>
              <a:rPr lang="ru-RU" sz="2800" dirty="0"/>
              <a:t>Догадались!</a:t>
            </a:r>
            <a:br>
              <a:rPr lang="ru-RU" sz="2800" dirty="0"/>
            </a:br>
            <a:r>
              <a:rPr lang="ru-RU" sz="2800" dirty="0"/>
              <a:t>Подскажите!</a:t>
            </a:r>
            <a:br>
              <a:rPr lang="ru-RU" sz="2800" dirty="0"/>
            </a:br>
            <a:r>
              <a:rPr lang="ru-RU" sz="2800" dirty="0"/>
              <a:t>Как меня называют …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A5F08E-9E5E-48BB-AD37-1A6AADC8F4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561" y="1021277"/>
            <a:ext cx="6056416" cy="5272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93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57056F7-9A82-46D9-8D00-CE5246D69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7573" y="2268187"/>
            <a:ext cx="4690753" cy="27788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/>
              <a:t>Если ты не на машине,</a:t>
            </a:r>
            <a:br>
              <a:rPr lang="ru-RU" sz="2800" dirty="0"/>
            </a:br>
            <a:r>
              <a:rPr lang="ru-RU" sz="2800" dirty="0"/>
              <a:t>А идёшь пешком вперёд,</a:t>
            </a:r>
            <a:br>
              <a:rPr lang="ru-RU" sz="2800" dirty="0"/>
            </a:br>
            <a:r>
              <a:rPr lang="ru-RU" sz="2800" dirty="0"/>
              <a:t>Значит, помни, что отныне</a:t>
            </a:r>
            <a:br>
              <a:rPr lang="ru-RU" sz="2800" dirty="0"/>
            </a:br>
            <a:r>
              <a:rPr lang="ru-RU" sz="2800" dirty="0"/>
              <a:t>Ты - не водитель, а …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DE199B4-FADD-42A7-94C1-65729F2D97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531" y="1085568"/>
            <a:ext cx="6818356" cy="468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257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F2B0F56-6D02-49FD-A3EE-9BB4369B9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1340" y="2351314"/>
            <a:ext cx="10480886" cy="1947554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sz="2800" dirty="0"/>
              <a:t>Какое животное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/>
              <a:t> нам помогает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/>
              <a:t>переходить улицу</a:t>
            </a:r>
            <a:r>
              <a:rPr lang="ru-RU" sz="4000" dirty="0"/>
              <a:t>?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B90B97C-FAC3-477E-A54E-1D97351896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359" y="572984"/>
            <a:ext cx="5549900" cy="571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89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D4F0A39-F816-4BE5-AD8A-BEE7CAAFDB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0989" y="1860486"/>
            <a:ext cx="10515600" cy="26758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Всем знакомые полоски:</a:t>
            </a:r>
            <a:br>
              <a:rPr lang="ru-RU" sz="2800" dirty="0"/>
            </a:br>
            <a:r>
              <a:rPr lang="ru-RU" sz="2800" dirty="0"/>
              <a:t>Знают дети,</a:t>
            </a:r>
            <a:br>
              <a:rPr lang="ru-RU" sz="2800" dirty="0"/>
            </a:br>
            <a:r>
              <a:rPr lang="ru-RU" sz="2800" dirty="0"/>
              <a:t>Знает взрослый.</a:t>
            </a:r>
            <a:br>
              <a:rPr lang="ru-RU" sz="2800" dirty="0"/>
            </a:br>
            <a:r>
              <a:rPr lang="ru-RU" sz="2800" dirty="0"/>
              <a:t>На ту сторону ведет</a:t>
            </a:r>
            <a:br>
              <a:rPr lang="ru-RU" sz="2800" dirty="0"/>
            </a:br>
            <a:r>
              <a:rPr lang="ru-RU" sz="2800" dirty="0"/>
              <a:t>Пешеходный …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886F21C-1720-4202-A9F0-DCD56E93B8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737" y="709036"/>
            <a:ext cx="6329549" cy="5439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69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985A9E0-01A6-4882-80AE-B768102C7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8826" y="1955621"/>
            <a:ext cx="5225144" cy="21532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/>
              <a:t>На обочине стоят,</a:t>
            </a:r>
            <a:br>
              <a:rPr lang="ru-RU" sz="2800" dirty="0"/>
            </a:br>
            <a:r>
              <a:rPr lang="ru-RU" sz="2800" dirty="0"/>
              <a:t>Молча с нами говорят.</a:t>
            </a:r>
            <a:br>
              <a:rPr lang="ru-RU" sz="2800" dirty="0"/>
            </a:br>
            <a:r>
              <a:rPr lang="ru-RU" sz="2800" dirty="0"/>
              <a:t>Всем готовы помогать.</a:t>
            </a:r>
            <a:br>
              <a:rPr lang="ru-RU" sz="2800" dirty="0"/>
            </a:br>
            <a:r>
              <a:rPr lang="ru-RU" sz="2800" dirty="0"/>
              <a:t>Главное – их понимать!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F14603D-E9CC-4309-A895-DC73968D56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148" y="1227983"/>
            <a:ext cx="7825839" cy="4402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299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3895DC-B9A5-44C2-B6AC-00984A04F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</a:t>
            </a:r>
            <a:r>
              <a:rPr lang="ru-RU" dirty="0">
                <a:solidFill>
                  <a:schemeClr val="tx1"/>
                </a:solidFill>
              </a:rPr>
              <a:t>Задания от </a:t>
            </a:r>
            <a:r>
              <a:rPr lang="ru-RU" dirty="0" err="1">
                <a:solidFill>
                  <a:schemeClr val="tx1"/>
                </a:solidFill>
              </a:rPr>
              <a:t>светофорчика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6000DD-6A99-41D3-8A4F-B625FAD90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760" y="2719449"/>
            <a:ext cx="5692240" cy="16862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1.Сложи светофор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2.</a:t>
            </a:r>
            <a:r>
              <a:rPr kumimoji="0" lang="ru-RU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«</a:t>
            </a:r>
            <a:r>
              <a:rPr lang="ru-RU" sz="2800" dirty="0">
                <a:solidFill>
                  <a:schemeClr val="tx1"/>
                </a:solidFill>
              </a:rPr>
              <a:t>Сигналы светофора»</a:t>
            </a: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</a:endParaRPr>
          </a:p>
          <a:p>
            <a:pPr>
              <a:buAutoNum type="arabicPeriod"/>
            </a:pPr>
            <a:endParaRPr lang="ru-RU" sz="2800" dirty="0">
              <a:solidFill>
                <a:schemeClr val="tx1"/>
              </a:solidFill>
            </a:endParaRPr>
          </a:p>
          <a:p>
            <a:pPr>
              <a:buAutoNum type="arabicPeriod"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EF986AD-D074-4534-A97D-9E8D8A4E60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701" y="1270000"/>
            <a:ext cx="3455093" cy="497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1939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Объект 33">
            <a:extLst>
              <a:ext uri="{FF2B5EF4-FFF2-40B4-BE49-F238E27FC236}">
                <a16:creationId xmlns:a16="http://schemas.microsoft.com/office/drawing/2014/main" id="{E711B082-203E-4F2C-99BB-B70B4F8EB668}"/>
              </a:ext>
            </a:extLst>
          </p:cNvPr>
          <p:cNvSpPr txBox="1">
            <a:spLocks/>
          </p:cNvSpPr>
          <p:nvPr/>
        </p:nvSpPr>
        <p:spPr>
          <a:xfrm>
            <a:off x="4056426" y="639762"/>
            <a:ext cx="2400016" cy="769441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4400" dirty="0">
                <a:solidFill>
                  <a:schemeClr val="tx1"/>
                </a:solidFill>
                <a:cs typeface="Arial" charset="0"/>
              </a:rPr>
              <a:t>Вопросы</a:t>
            </a:r>
          </a:p>
        </p:txBody>
      </p:sp>
      <p:sp>
        <p:nvSpPr>
          <p:cNvPr id="39" name="Объект 38">
            <a:extLst>
              <a:ext uri="{FF2B5EF4-FFF2-40B4-BE49-F238E27FC236}">
                <a16:creationId xmlns:a16="http://schemas.microsoft.com/office/drawing/2014/main" id="{B5DB2DDD-A1B5-4D30-B0E3-950591F0E52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92497" y="1575372"/>
            <a:ext cx="9918421" cy="48731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8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каком месте </a:t>
            </a: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нужно переходить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дорогу</a:t>
            </a: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Где должны ходить пешеходы?</a:t>
            </a:r>
            <a:endParaRPr lang="ru-RU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Можно ли играть на проезжей части? Почему?</a:t>
            </a:r>
            <a:endParaRPr lang="ru-RU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Какой знак висит недалеко от школ и садов? </a:t>
            </a:r>
            <a:endParaRPr lang="ru-RU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называются люди, которые ходят по улице? 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называются люди, которые едут в автобусе? 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называется человек, который управляет автомобилем? </a:t>
            </a:r>
          </a:p>
          <a:p>
            <a:pPr marL="0" indent="0">
              <a:buNone/>
            </a:pP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называется часть улицы, по которой едут разные машины? </a:t>
            </a:r>
            <a:endParaRPr kumimoji="0" lang="ru-RU" sz="2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204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65DF23-03AF-4C7C-8D83-B19194BBF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6992"/>
            <a:ext cx="8596668" cy="13208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Bahnschrift SemiBold" panose="020B0502040204020203" pitchFamily="34" charset="0"/>
              </a:rPr>
              <a:t>АННОТАЦИЯ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6E2DC5F-CDEA-4BCF-9E07-913E4D1CF2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0" y="1142872"/>
            <a:ext cx="10515600" cy="503237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br>
              <a:rPr lang="ru-RU" dirty="0"/>
            </a:br>
            <a:r>
              <a:rPr lang="ru-RU" dirty="0">
                <a:solidFill>
                  <a:schemeClr val="tx1"/>
                </a:solidFill>
              </a:rPr>
              <a:t>                                          </a:t>
            </a:r>
            <a:r>
              <a:rPr lang="ru-RU" sz="3200" b="1" dirty="0">
                <a:solidFill>
                  <a:schemeClr val="tx1"/>
                </a:solidFill>
              </a:rPr>
              <a:t>Актуальность презентации по ПДД</a:t>
            </a:r>
          </a:p>
          <a:p>
            <a:pPr marL="0" indent="0">
              <a:buNone/>
            </a:pP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Самое ценное - здоровье и жизнь ребенка, поэтому в ДОУ вопросу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безопасности на улицах и дорогах города необходимо уделять большое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внимание. Статистика утверждает, что очень часто причиной ДТП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являются именно дети. Приводит к этому элементарное незнание основ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ПДД и безучастное отношение взрослых к поведению детей на проезжей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части. Дети еще не умеют в должной степени управлять своим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поведением, у них еще не выработалась способность предвидеть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возможную опасность в быстро меняющейся дорожной обстановке. Как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рассказать дошкольникам о правилах дорожного движения? Как такую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серьезную и жизненно важную информацию представить в доступной их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пониманию форме и научить пользоваться ею в различных ситуациях?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Конечно, в виде игры, но игры поучительной, которая запомнится им, будет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применяться в нужный момент и, конечно, поможет закрепить знания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дорожной безопасности, сохранить жизнь и здоровье. Данное учебное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методическое пособие – презентация к занятию по ПДД, способствует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ознакомлению и закреплению знаний ПДД.</a:t>
            </a:r>
          </a:p>
        </p:txBody>
      </p:sp>
    </p:spTree>
    <p:extLst>
      <p:ext uri="{BB962C8B-B14F-4D97-AF65-F5344CB8AC3E}">
        <p14:creationId xmlns:p14="http://schemas.microsoft.com/office/powerpoint/2010/main" val="4248122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A957EEE2-8D28-4657-A8CA-60C49067BF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558" y="596530"/>
            <a:ext cx="10515600" cy="6582104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Цель:</a:t>
            </a:r>
            <a:r>
              <a:rPr lang="ru-RU" sz="2400" dirty="0"/>
              <a:t> </a:t>
            </a:r>
            <a:r>
              <a:rPr lang="ru-RU" sz="2400" dirty="0">
                <a:solidFill>
                  <a:schemeClr val="tx1"/>
                </a:solidFill>
              </a:rPr>
              <a:t>Формировать навыки безопасного поведения на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дорогах и знания детей о правилах дорожного движения,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вызывать желание подчиняться этим правилам.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Задачи: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Дать первичные представления о некоторых дорожных знаках и познакомить детей с их назначением, способствовать умению понимать схематическое изображение дорожных знаков для правильной ориентации на улицах и дорогах.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•Способствовать осознанному изучению детьми правил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дорожного движения.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•Развивать способность практически применять полученные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знания на практике, с помощью игровых заданий.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•Обогатить словарь детей стихами-загадками о правилах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дорожного движения.</a:t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716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56AB0A-0667-4A46-B18D-3531DD425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4358" y="179653"/>
            <a:ext cx="9740536" cy="10326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Bahnschrift SemiBold" panose="020B0502040204020203" pitchFamily="34" charset="0"/>
              </a:rPr>
              <a:t>Виды светофоров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C201A855-7DA8-4B2F-97F7-493AE1A0B9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106" y="2079895"/>
            <a:ext cx="3146837" cy="4351338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D5EB4BC-753E-4A77-84E8-3252F8C76C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552" y="2244852"/>
            <a:ext cx="3371910" cy="41863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4AAF43D-2379-4A52-8D92-841B9AFCE263}"/>
              </a:ext>
            </a:extLst>
          </p:cNvPr>
          <p:cNvSpPr txBox="1"/>
          <p:nvPr/>
        </p:nvSpPr>
        <p:spPr>
          <a:xfrm>
            <a:off x="1527106" y="1212252"/>
            <a:ext cx="32593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Транспортный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4E8DF1-8112-407A-9C47-186AF7FC6A52}"/>
              </a:ext>
            </a:extLst>
          </p:cNvPr>
          <p:cNvSpPr txBox="1"/>
          <p:nvPr/>
        </p:nvSpPr>
        <p:spPr>
          <a:xfrm>
            <a:off x="6754588" y="1212253"/>
            <a:ext cx="3447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Пешеходный</a:t>
            </a:r>
          </a:p>
        </p:txBody>
      </p:sp>
    </p:spTree>
    <p:extLst>
      <p:ext uri="{BB962C8B-B14F-4D97-AF65-F5344CB8AC3E}">
        <p14:creationId xmlns:p14="http://schemas.microsoft.com/office/powerpoint/2010/main" val="1005702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E42524-8F10-4E8C-9F0F-0A175CC6E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8878" y="1579417"/>
            <a:ext cx="4773880" cy="2778827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Если свет зажегся красный,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Значит двигаться опасно.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Свет зеленый говорит: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«Проходите, путь открыт!»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Желтый свет – предупрежденье: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Жди сигнала для движения.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BD69278-2670-41B5-A077-A018204417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90" y="0"/>
            <a:ext cx="4243094" cy="5183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562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32C35D-E541-4440-80E9-6F49F10FF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022" y="280719"/>
            <a:ext cx="8596668" cy="13208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Мои юные друзья!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078718-3F06-4489-B827-A357FC8A4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388" y="1436937"/>
            <a:ext cx="6012786" cy="3769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Вы знаете, что улицы современного</a:t>
            </a:r>
            <a:br>
              <a:rPr lang="ru-RU" sz="2400" dirty="0"/>
            </a:br>
            <a:r>
              <a:rPr lang="ru-RU" sz="2400" dirty="0"/>
              <a:t>города заполнены автомобилями.</a:t>
            </a:r>
            <a:br>
              <a:rPr lang="ru-RU" sz="2400" dirty="0"/>
            </a:br>
            <a:r>
              <a:rPr lang="ru-RU" sz="2400" dirty="0"/>
              <a:t>Беспорядок на улице сделал бы жизнь</a:t>
            </a:r>
            <a:br>
              <a:rPr lang="ru-RU" sz="2400" dirty="0"/>
            </a:br>
            <a:r>
              <a:rPr lang="ru-RU" sz="2400" dirty="0"/>
              <a:t>трудной и опасной. И чтобы беспорядка</a:t>
            </a:r>
            <a:br>
              <a:rPr lang="ru-RU" sz="2400" dirty="0"/>
            </a:br>
            <a:r>
              <a:rPr lang="ru-RU" sz="2400" dirty="0"/>
              <a:t>не было, составлены правила уличного</a:t>
            </a:r>
            <a:br>
              <a:rPr lang="ru-RU" sz="2400" dirty="0"/>
            </a:br>
            <a:r>
              <a:rPr lang="ru-RU" sz="2400" dirty="0"/>
              <a:t>движения – законы улиц и дорог. Они</a:t>
            </a:r>
            <a:br>
              <a:rPr lang="ru-RU" sz="2400" dirty="0"/>
            </a:br>
            <a:r>
              <a:rPr lang="ru-RU" sz="2400" dirty="0"/>
              <a:t>сделаны в виде знаков и понятны без</a:t>
            </a:r>
            <a:br>
              <a:rPr lang="ru-RU" sz="2400" dirty="0"/>
            </a:br>
            <a:r>
              <a:rPr lang="ru-RU" sz="2400" dirty="0"/>
              <a:t>слов жителям всех стран.</a:t>
            </a:r>
            <a:br>
              <a:rPr lang="ru-RU" sz="2400" dirty="0"/>
            </a:br>
            <a:r>
              <a:rPr lang="ru-RU" sz="2400" dirty="0"/>
              <a:t>Предлагаю вам познакомиться с ними!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8DB3C08-90A6-487E-94D4-A65A569123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22" y="1601519"/>
            <a:ext cx="4370028" cy="2458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865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0A2FEF-873B-4412-B640-8639CBECD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0967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Информационно-указательные знаки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98BCAB-68E9-43EA-996F-AD4F9EB43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3244" y="4999407"/>
            <a:ext cx="10515600" cy="4351338"/>
          </a:xfrm>
        </p:spPr>
        <p:txBody>
          <a:bodyPr/>
          <a:lstStyle/>
          <a:p>
            <a:pPr marL="0" indent="0">
              <a:buNone/>
            </a:pPr>
            <a:br>
              <a:rPr lang="ru-RU" dirty="0"/>
            </a:b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939B15E-27D5-4F6D-AAEC-05801D51D9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062" y="1534575"/>
            <a:ext cx="2489922" cy="248992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8B46E43-55B8-4624-A2CB-B24952E251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103" y="1238713"/>
            <a:ext cx="3450892" cy="308164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051EE1A-F224-4CB9-86DC-929A6C36A6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114" y="1316769"/>
            <a:ext cx="2054431" cy="308164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45D1CA3-3F35-4247-806F-17732140A6AF}"/>
              </a:ext>
            </a:extLst>
          </p:cNvPr>
          <p:cNvSpPr txBox="1"/>
          <p:nvPr/>
        </p:nvSpPr>
        <p:spPr>
          <a:xfrm>
            <a:off x="666784" y="4571246"/>
            <a:ext cx="26494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Пешеходный переход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3C576E-2DA6-41BC-A0FE-23B0C9E2D14D}"/>
              </a:ext>
            </a:extLst>
          </p:cNvPr>
          <p:cNvSpPr txBox="1"/>
          <p:nvPr/>
        </p:nvSpPr>
        <p:spPr>
          <a:xfrm>
            <a:off x="4594156" y="4571246"/>
            <a:ext cx="23552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Автобусная остановка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6115B5-C448-4D80-BC23-BF9C3A5EFB31}"/>
              </a:ext>
            </a:extLst>
          </p:cNvPr>
          <p:cNvSpPr txBox="1"/>
          <p:nvPr/>
        </p:nvSpPr>
        <p:spPr>
          <a:xfrm>
            <a:off x="8398892" y="4661436"/>
            <a:ext cx="2244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Жилая зона</a:t>
            </a:r>
          </a:p>
        </p:txBody>
      </p:sp>
    </p:spTree>
    <p:extLst>
      <p:ext uri="{BB962C8B-B14F-4D97-AF65-F5344CB8AC3E}">
        <p14:creationId xmlns:p14="http://schemas.microsoft.com/office/powerpoint/2010/main" val="56465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42FD39-1382-4B13-9F48-59311C0C9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867" y="95003"/>
            <a:ext cx="10515600" cy="890649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Запрещающие знаки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E0A15FD-BA9A-4C3E-93DD-978854D695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95" y="1365605"/>
            <a:ext cx="2979223" cy="2979223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C3B9A36-3FF6-428B-9D52-7D1D0B7D36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398" y="1129119"/>
            <a:ext cx="3294537" cy="329453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6EC0F5F-36EE-4872-8AED-00EE406EF6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164" y="1207948"/>
            <a:ext cx="3136880" cy="31368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AFFDFD3-2DA6-40BE-B6BB-87918CE2556F}"/>
              </a:ext>
            </a:extLst>
          </p:cNvPr>
          <p:cNvSpPr txBox="1"/>
          <p:nvPr/>
        </p:nvSpPr>
        <p:spPr>
          <a:xfrm>
            <a:off x="657734" y="4724781"/>
            <a:ext cx="23110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Движение</a:t>
            </a:r>
            <a:br>
              <a:rPr lang="ru-RU" sz="3200" dirty="0"/>
            </a:br>
            <a:r>
              <a:rPr lang="ru-RU" sz="3200" dirty="0"/>
              <a:t>пешеходов</a:t>
            </a:r>
            <a:br>
              <a:rPr lang="ru-RU" sz="3200" dirty="0"/>
            </a:br>
            <a:r>
              <a:rPr lang="ru-RU" sz="3200" dirty="0"/>
              <a:t>запрещено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1FE829-C356-4BA6-B74B-61FD099DACDF}"/>
              </a:ext>
            </a:extLst>
          </p:cNvPr>
          <p:cNvSpPr txBox="1"/>
          <p:nvPr/>
        </p:nvSpPr>
        <p:spPr>
          <a:xfrm>
            <a:off x="4619501" y="4724781"/>
            <a:ext cx="28230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Движение на</a:t>
            </a:r>
            <a:br>
              <a:rPr lang="ru-RU" sz="3200" dirty="0"/>
            </a:br>
            <a:r>
              <a:rPr lang="ru-RU" sz="3200" dirty="0"/>
              <a:t>велосипеде</a:t>
            </a:r>
            <a:br>
              <a:rPr lang="ru-RU" sz="3200" dirty="0"/>
            </a:br>
            <a:r>
              <a:rPr lang="ru-RU" sz="3200" dirty="0"/>
              <a:t>запрещено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975A4-0A07-4A34-8F48-124B69CA2C0E}"/>
              </a:ext>
            </a:extLst>
          </p:cNvPr>
          <p:cNvSpPr txBox="1"/>
          <p:nvPr/>
        </p:nvSpPr>
        <p:spPr>
          <a:xfrm>
            <a:off x="8835242" y="4724781"/>
            <a:ext cx="24179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Движение</a:t>
            </a:r>
            <a:br>
              <a:rPr lang="ru-RU" sz="3200" dirty="0"/>
            </a:br>
            <a:r>
              <a:rPr lang="ru-RU" sz="3200" dirty="0"/>
              <a:t>запрещено</a:t>
            </a:r>
          </a:p>
        </p:txBody>
      </p:sp>
    </p:spTree>
    <p:extLst>
      <p:ext uri="{BB962C8B-B14F-4D97-AF65-F5344CB8AC3E}">
        <p14:creationId xmlns:p14="http://schemas.microsoft.com/office/powerpoint/2010/main" val="77654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8BF1E3-6C70-4B98-8AF0-FE8D990AC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2128" y="770801"/>
            <a:ext cx="2913888" cy="1322753"/>
          </a:xfrm>
        </p:spPr>
        <p:txBody>
          <a:bodyPr>
            <a:noAutofit/>
          </a:bodyPr>
          <a:lstStyle/>
          <a:p>
            <a:pPr algn="ctr"/>
            <a:r>
              <a:rPr lang="ru-RU" sz="4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Загадки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606AB06-20AD-46CE-993D-EC9BDF2FD5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" y="818345"/>
            <a:ext cx="3816096" cy="5654641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F9AD2A3-C495-43E6-B02F-80E2216FCB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5501">
            <a:off x="6535506" y="1137593"/>
            <a:ext cx="3408841" cy="477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17311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779</TotalTime>
  <Words>720</Words>
  <Application>Microsoft Office PowerPoint</Application>
  <PresentationFormat>Широкоэкранный</PresentationFormat>
  <Paragraphs>53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Bahnschrift SemiBold</vt:lpstr>
      <vt:lpstr>Calibri</vt:lpstr>
      <vt:lpstr>Times New Roman</vt:lpstr>
      <vt:lpstr>Trebuchet MS</vt:lpstr>
      <vt:lpstr>Wingdings 3</vt:lpstr>
      <vt:lpstr>Аспект</vt:lpstr>
      <vt:lpstr>Безопасность детей на дороге </vt:lpstr>
      <vt:lpstr>АННОТАЦИЯ</vt:lpstr>
      <vt:lpstr>Презентация PowerPoint</vt:lpstr>
      <vt:lpstr>Виды светофоров</vt:lpstr>
      <vt:lpstr>Если свет зажегся красный, Значит двигаться опасно. Свет зеленый говорит: «Проходите, путь открыт!» Желтый свет – предупрежденье: Жди сигнала для движения.</vt:lpstr>
      <vt:lpstr>Мои юные друзья!</vt:lpstr>
      <vt:lpstr>Информационно-указательные знаки </vt:lpstr>
      <vt:lpstr>Запрещающие знаки</vt:lpstr>
      <vt:lpstr>Загадки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Задания от светофорчика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fa Ere</dc:creator>
  <cp:lastModifiedBy>fa Ere</cp:lastModifiedBy>
  <cp:revision>56</cp:revision>
  <dcterms:created xsi:type="dcterms:W3CDTF">2022-10-08T13:22:36Z</dcterms:created>
  <dcterms:modified xsi:type="dcterms:W3CDTF">2022-10-23T10:01:13Z</dcterms:modified>
</cp:coreProperties>
</file>