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95" r:id="rId3"/>
    <p:sldId id="291" r:id="rId4"/>
    <p:sldId id="292" r:id="rId5"/>
    <p:sldId id="299" r:id="rId6"/>
    <p:sldId id="300" r:id="rId7"/>
    <p:sldId id="298" r:id="rId8"/>
    <p:sldId id="301" r:id="rId9"/>
    <p:sldId id="302" r:id="rId10"/>
    <p:sldId id="303" r:id="rId11"/>
    <p:sldId id="293" r:id="rId12"/>
    <p:sldId id="294" r:id="rId13"/>
    <p:sldId id="271" r:id="rId14"/>
    <p:sldId id="304" r:id="rId15"/>
    <p:sldId id="305" r:id="rId16"/>
    <p:sldId id="306" r:id="rId17"/>
    <p:sldId id="29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BE27-0F24-44D7-AD8C-35EBC33DBF1A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3C48D-925B-4EC3-A625-CE7CB3A023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81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C183-4D91-4CE5-9744-F0B4B5D35C62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D9059-1AFC-4BBC-8D01-E3BA81B52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C183-4D91-4CE5-9744-F0B4B5D35C62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D9059-1AFC-4BBC-8D01-E3BA81B52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C183-4D91-4CE5-9744-F0B4B5D35C62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D9059-1AFC-4BBC-8D01-E3BA81B52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C183-4D91-4CE5-9744-F0B4B5D35C62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D9059-1AFC-4BBC-8D01-E3BA81B52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C183-4D91-4CE5-9744-F0B4B5D35C62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D9059-1AFC-4BBC-8D01-E3BA81B52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C183-4D91-4CE5-9744-F0B4B5D35C62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D9059-1AFC-4BBC-8D01-E3BA81B52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C183-4D91-4CE5-9744-F0B4B5D35C62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D9059-1AFC-4BBC-8D01-E3BA81B52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C183-4D91-4CE5-9744-F0B4B5D35C62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D9059-1AFC-4BBC-8D01-E3BA81B52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C183-4D91-4CE5-9744-F0B4B5D35C62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D9059-1AFC-4BBC-8D01-E3BA81B52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C183-4D91-4CE5-9744-F0B4B5D35C62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D9059-1AFC-4BBC-8D01-E3BA81B52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C183-4D91-4CE5-9744-F0B4B5D35C62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D9059-1AFC-4BBC-8D01-E3BA81B52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9C183-4D91-4CE5-9744-F0B4B5D35C62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D9059-1AFC-4BBC-8D01-E3BA81B52F0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s99.ru/2189-imidzh-dou-glazami-rebenka--roditeley-i-sotrudnikov.html" TargetMode="External"/><Relationship Id="rId2" Type="http://schemas.openxmlformats.org/officeDocument/2006/relationships/hyperlink" Target="http://ds99.ru/8978-statya-zdorovyy-malysh--zadacha-vzroslykh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s99.ru/267-veselye-palchiki--seminar-praktikum-dlya-detey-i-roditeley-mladshey-gruppy.htm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420888"/>
            <a:ext cx="8060432" cy="1470025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</a:br>
            <a:r>
              <a:rPr lang="ru-RU" b="1" dirty="0">
                <a:solidFill>
                  <a:srgbClr val="0000CC"/>
                </a:solidFill>
                <a:latin typeface="Bookman Old Style" pitchFamily="18" charset="0"/>
              </a:rPr>
              <a:t/>
            </a:r>
            <a:br>
              <a:rPr lang="ru-RU" b="1" dirty="0">
                <a:solidFill>
                  <a:srgbClr val="0000CC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</a:br>
            <a:r>
              <a:rPr lang="ru-RU" b="1" dirty="0">
                <a:solidFill>
                  <a:srgbClr val="0000CC"/>
                </a:solidFill>
                <a:latin typeface="Bookman Old Style" pitchFamily="18" charset="0"/>
              </a:rPr>
              <a:t/>
            </a:r>
            <a:br>
              <a:rPr lang="ru-RU" b="1" dirty="0">
                <a:solidFill>
                  <a:srgbClr val="0000CC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Мозговая атака</a:t>
            </a:r>
            <a:r>
              <a:rPr lang="ru-RU" b="1" dirty="0">
                <a:solidFill>
                  <a:srgbClr val="0000CC"/>
                </a:solidFill>
                <a:latin typeface="Bookman Old Style" pitchFamily="18" charset="0"/>
              </a:rPr>
              <a:t/>
            </a:r>
            <a:br>
              <a:rPr lang="ru-RU" b="1" dirty="0">
                <a:solidFill>
                  <a:srgbClr val="0000CC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  <a:t>«Воспитание у дошкольников культуры здоровьесбережения»</a:t>
            </a:r>
            <a:b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</a:br>
            <a:r>
              <a:rPr lang="ru-RU" b="1" dirty="0">
                <a:solidFill>
                  <a:srgbClr val="0000CC"/>
                </a:solidFill>
                <a:latin typeface="Bookman Old Style" pitchFamily="18" charset="0"/>
              </a:rPr>
              <a:t/>
            </a:r>
            <a:br>
              <a:rPr lang="ru-RU" b="1" dirty="0">
                <a:solidFill>
                  <a:srgbClr val="0000CC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0000CC"/>
                </a:solidFill>
                <a:latin typeface="Bookman Old Style" pitchFamily="18" charset="0"/>
              </a:rPr>
              <a:t>Подготовили:</a:t>
            </a:r>
            <a:br>
              <a:rPr lang="ru-RU" sz="2000" b="1" dirty="0" smtClean="0">
                <a:solidFill>
                  <a:srgbClr val="0000CC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0000CC"/>
                </a:solidFill>
                <a:latin typeface="Bookman Old Style" pitchFamily="18" charset="0"/>
              </a:rPr>
              <a:t>воспитатели МБДОУ </a:t>
            </a:r>
            <a:br>
              <a:rPr lang="ru-RU" sz="2000" b="1" dirty="0" smtClean="0">
                <a:solidFill>
                  <a:srgbClr val="0000CC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0000CC"/>
                </a:solidFill>
                <a:latin typeface="Bookman Old Style" pitchFamily="18" charset="0"/>
              </a:rPr>
              <a:t>«Детский сад № 21» г. Сыктывкара</a:t>
            </a:r>
            <a:br>
              <a:rPr lang="ru-RU" sz="2000" b="1" dirty="0" smtClean="0">
                <a:solidFill>
                  <a:srgbClr val="0000CC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0000CC"/>
                </a:solidFill>
                <a:latin typeface="Bookman Old Style" pitchFamily="18" charset="0"/>
              </a:rPr>
              <a:t>Брага Т.Н.</a:t>
            </a:r>
            <a:br>
              <a:rPr lang="ru-RU" sz="2000" b="1" dirty="0" smtClean="0">
                <a:solidFill>
                  <a:srgbClr val="0000CC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0000CC"/>
                </a:solidFill>
                <a:latin typeface="Bookman Old Style" pitchFamily="18" charset="0"/>
              </a:rPr>
              <a:t>Кочеткова </a:t>
            </a:r>
            <a:r>
              <a:rPr lang="ru-RU" sz="2000" b="1" dirty="0" smtClean="0">
                <a:solidFill>
                  <a:srgbClr val="0000CC"/>
                </a:solidFill>
                <a:latin typeface="Bookman Old Style" pitchFamily="18" charset="0"/>
              </a:rPr>
              <a:t>С.В</a:t>
            </a:r>
            <a:r>
              <a:rPr lang="ru-RU" sz="1600" b="1" dirty="0" smtClean="0">
                <a:solidFill>
                  <a:srgbClr val="0000CC"/>
                </a:solidFill>
                <a:latin typeface="Bookman Old Style" pitchFamily="18" charset="0"/>
              </a:rPr>
              <a:t>.</a:t>
            </a:r>
            <a: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</a:br>
            <a:endParaRPr lang="ru-RU" b="1" dirty="0">
              <a:solidFill>
                <a:srgbClr val="0000CC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540060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r>
              <a:rPr lang="ru-RU" sz="24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Охрана </a:t>
            </a:r>
            <a:r>
              <a:rPr lang="ru-RU" sz="2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и </a:t>
            </a:r>
            <a:r>
              <a:rPr lang="ru-RU" sz="24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укрепление </a:t>
            </a:r>
            <a:r>
              <a:rPr lang="ru-RU" sz="2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физического и психического здоровья детей, в том числе их эмоционального </a:t>
            </a:r>
            <a:r>
              <a:rPr lang="ru-RU" sz="24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благополучия  (в соответствии с ФГОС ДО);</a:t>
            </a:r>
          </a:p>
          <a:p>
            <a:pPr algn="just">
              <a:buFontTx/>
              <a:buChar char="-"/>
            </a:pPr>
            <a:r>
              <a:rPr lang="ru-RU" sz="2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Соблюдение требований </a:t>
            </a:r>
            <a:r>
              <a:rPr lang="ru-RU" sz="2400" b="1" dirty="0" err="1">
                <a:solidFill>
                  <a:srgbClr val="FF0000"/>
                </a:solidFill>
                <a:latin typeface="Bookman Old Style" panose="02050604050505020204" pitchFamily="18" charset="0"/>
              </a:rPr>
              <a:t>СанПин</a:t>
            </a:r>
            <a:r>
              <a:rPr lang="ru-RU" sz="2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 по организации жизни детей в ДОУ</a:t>
            </a:r>
            <a:r>
              <a:rPr lang="ru-RU" sz="24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;</a:t>
            </a:r>
            <a:endParaRPr lang="ru-RU" sz="24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Организация двигательной активности;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Организация развивающей предметно-пространственной среды;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Обеспечение </a:t>
            </a:r>
            <a:r>
              <a:rPr lang="ru-RU" sz="2400" dirty="0">
                <a:solidFill>
                  <a:srgbClr val="0070C0"/>
                </a:solidFill>
                <a:latin typeface="Bookman Old Style" panose="02050604050505020204" pitchFamily="18" charset="0"/>
              </a:rPr>
              <a:t>психического </a:t>
            </a:r>
            <a:r>
              <a:rPr lang="ru-RU" sz="24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благополучия;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Развитие </a:t>
            </a:r>
            <a:r>
              <a:rPr lang="ru-RU" sz="2400" dirty="0">
                <a:solidFill>
                  <a:srgbClr val="0070C0"/>
                </a:solidFill>
                <a:latin typeface="Bookman Old Style" panose="02050604050505020204" pitchFamily="18" charset="0"/>
              </a:rPr>
              <a:t>физических </a:t>
            </a:r>
            <a:r>
              <a:rPr lang="ru-RU" sz="24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качеств;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Профилактика </a:t>
            </a:r>
            <a:r>
              <a:rPr lang="ru-RU" sz="2400" dirty="0">
                <a:solidFill>
                  <a:srgbClr val="0070C0"/>
                </a:solidFill>
                <a:latin typeface="Bookman Old Style" panose="02050604050505020204" pitchFamily="18" charset="0"/>
              </a:rPr>
              <a:t>нарушений в физическом </a:t>
            </a:r>
            <a:r>
              <a:rPr lang="ru-RU" sz="24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развитии;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Формирование </a:t>
            </a:r>
            <a:r>
              <a:rPr lang="ru-RU" sz="2400" dirty="0">
                <a:solidFill>
                  <a:srgbClr val="0070C0"/>
                </a:solidFill>
                <a:latin typeface="Bookman Old Style" panose="02050604050505020204" pitchFamily="18" charset="0"/>
              </a:rPr>
              <a:t>интереса, потребности заниматься спортивными упражнениями, а в старшем дошкольном возрасте – </a:t>
            </a:r>
            <a:r>
              <a:rPr lang="ru-RU" sz="24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спортом.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Воспитание культуры здоровьесбережения.</a:t>
            </a:r>
          </a:p>
          <a:p>
            <a:pPr algn="just">
              <a:buFontTx/>
              <a:buChar char="-"/>
            </a:pPr>
            <a:endParaRPr lang="ru-RU" sz="2400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pPr algn="just">
              <a:buFontTx/>
              <a:buChar char="-"/>
            </a:pPr>
            <a:endParaRPr lang="ru-RU" sz="2400" dirty="0" smtClean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pPr algn="just">
              <a:buFontTx/>
              <a:buChar char="-"/>
            </a:pPr>
            <a:endParaRPr lang="ru-RU" sz="2400" dirty="0" smtClean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pPr algn="just">
              <a:buFontTx/>
              <a:buChar char="-"/>
            </a:pPr>
            <a:endParaRPr lang="ru-RU" sz="2400" dirty="0" smtClean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pPr algn="just">
              <a:buFontTx/>
              <a:buChar char="-"/>
            </a:pPr>
            <a:endParaRPr lang="ru-RU" sz="2400" dirty="0" smtClean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pPr algn="just">
              <a:buFontTx/>
              <a:buChar char="-"/>
            </a:pPr>
            <a:endParaRPr lang="ru-RU" sz="2400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29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Использование здоровьесберегающих технологий</a:t>
            </a:r>
            <a:endParaRPr lang="ru-RU" sz="3200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i="1" dirty="0">
                <a:solidFill>
                  <a:srgbClr val="0070C0"/>
                </a:solidFill>
                <a:latin typeface="Bookman Old Style" panose="02050604050505020204" pitchFamily="18" charset="0"/>
              </a:rPr>
              <a:t>утренняя </a:t>
            </a:r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гимнастика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r>
              <a:rPr lang="ru-RU" b="1" i="1" dirty="0">
                <a:solidFill>
                  <a:srgbClr val="0070C0"/>
                </a:solidFill>
                <a:latin typeface="Bookman Old Style" panose="02050604050505020204" pitchFamily="18" charset="0"/>
              </a:rPr>
              <a:t>-физкультурные занятия в зале и на </a:t>
            </a:r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воздухе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r>
              <a:rPr lang="ru-RU" b="1" i="1" dirty="0">
                <a:solidFill>
                  <a:srgbClr val="0070C0"/>
                </a:solidFill>
                <a:latin typeface="Bookman Old Style" panose="02050604050505020204" pitchFamily="18" charset="0"/>
              </a:rPr>
              <a:t>-</a:t>
            </a:r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прогулка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r>
              <a:rPr lang="ru-RU" b="1" i="1" dirty="0">
                <a:solidFill>
                  <a:srgbClr val="0070C0"/>
                </a:solidFill>
                <a:latin typeface="Bookman Old Style" panose="02050604050505020204" pitchFamily="18" charset="0"/>
              </a:rPr>
              <a:t>-подвижные </a:t>
            </a:r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игры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r>
              <a:rPr lang="ru-RU" b="1" i="1" dirty="0">
                <a:solidFill>
                  <a:srgbClr val="0070C0"/>
                </a:solidFill>
                <a:latin typeface="Bookman Old Style" panose="02050604050505020204" pitchFamily="18" charset="0"/>
              </a:rPr>
              <a:t>-физкультминутки на </a:t>
            </a:r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занятиях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r>
              <a:rPr lang="ru-RU" b="1" i="1" dirty="0">
                <a:solidFill>
                  <a:srgbClr val="0070C0"/>
                </a:solidFill>
                <a:latin typeface="Bookman Old Style" panose="02050604050505020204" pitchFamily="18" charset="0"/>
              </a:rPr>
              <a:t>-гимнастика для </a:t>
            </a:r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глаз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r>
              <a:rPr lang="ru-RU" b="1" i="1" dirty="0">
                <a:solidFill>
                  <a:srgbClr val="0070C0"/>
                </a:solidFill>
                <a:latin typeface="Bookman Old Style" panose="02050604050505020204" pitchFamily="18" charset="0"/>
              </a:rPr>
              <a:t>-динамическая </a:t>
            </a:r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пауза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r>
              <a:rPr lang="ru-RU" b="1" i="1" dirty="0">
                <a:solidFill>
                  <a:srgbClr val="0070C0"/>
                </a:solidFill>
                <a:latin typeface="Bookman Old Style" panose="02050604050505020204" pitchFamily="18" charset="0"/>
              </a:rPr>
              <a:t>-артикуляционная </a:t>
            </a:r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гимнастика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r>
              <a:rPr lang="ru-RU" b="1" i="1" dirty="0">
                <a:solidFill>
                  <a:srgbClr val="0070C0"/>
                </a:solidFill>
                <a:latin typeface="Bookman Old Style" panose="02050604050505020204" pitchFamily="18" charset="0"/>
              </a:rPr>
              <a:t>-пальчиковая </a:t>
            </a:r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гимнастика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r>
              <a:rPr lang="ru-RU" b="1" i="1" dirty="0">
                <a:solidFill>
                  <a:srgbClr val="0070C0"/>
                </a:solidFill>
                <a:latin typeface="Bookman Old Style" panose="02050604050505020204" pitchFamily="18" charset="0"/>
              </a:rPr>
              <a:t>-релаксационная </a:t>
            </a:r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пауза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r>
              <a:rPr lang="ru-RU" b="1" i="1" dirty="0">
                <a:solidFill>
                  <a:srgbClr val="0070C0"/>
                </a:solidFill>
                <a:latin typeface="Bookman Old Style" panose="02050604050505020204" pitchFamily="18" charset="0"/>
              </a:rPr>
              <a:t>-корригирующая гимнастика после </a:t>
            </a:r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сна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r>
              <a:rPr lang="ru-RU" b="1" i="1" dirty="0">
                <a:solidFill>
                  <a:srgbClr val="0070C0"/>
                </a:solidFill>
                <a:latin typeface="Bookman Old Style" panose="02050604050505020204" pitchFamily="18" charset="0"/>
              </a:rPr>
              <a:t>-дыхательная </a:t>
            </a:r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гимнастика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r>
              <a:rPr lang="ru-RU" b="1" i="1" dirty="0">
                <a:solidFill>
                  <a:srgbClr val="0070C0"/>
                </a:solidFill>
                <a:latin typeface="Bookman Old Style" panose="02050604050505020204" pitchFamily="18" charset="0"/>
              </a:rPr>
              <a:t>-</a:t>
            </a:r>
            <a:r>
              <a:rPr lang="ru-RU" b="1" i="1" dirty="0" err="1" smtClean="0">
                <a:solidFill>
                  <a:srgbClr val="0070C0"/>
                </a:solidFill>
                <a:latin typeface="Bookman Old Style" panose="02050604050505020204" pitchFamily="18" charset="0"/>
              </a:rPr>
              <a:t>психогимнастика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r>
              <a:rPr lang="ru-RU" b="1" i="1" dirty="0">
                <a:solidFill>
                  <a:srgbClr val="0070C0"/>
                </a:solidFill>
                <a:latin typeface="Bookman Old Style" panose="02050604050505020204" pitchFamily="18" charset="0"/>
              </a:rPr>
              <a:t>-различные виды закаливания и т.д.</a:t>
            </a:r>
          </a:p>
        </p:txBody>
      </p:sp>
    </p:spTree>
    <p:extLst>
      <p:ext uri="{BB962C8B-B14F-4D97-AF65-F5344CB8AC3E}">
        <p14:creationId xmlns:p14="http://schemas.microsoft.com/office/powerpoint/2010/main" val="4129301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3568" y="1556792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b="1" i="1" dirty="0" smtClean="0"/>
              <a:t>Какая на ваш взгляд должна проводиться работа с родителями </a:t>
            </a:r>
          </a:p>
          <a:p>
            <a:pPr marL="0" indent="0" algn="ctr">
              <a:buNone/>
            </a:pPr>
            <a:r>
              <a:rPr lang="ru-RU" sz="4400" b="1" i="1" dirty="0" smtClean="0"/>
              <a:t>(законными представителями) по вопросам здоровьесберегающего образования дошкольников…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2928753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00CC"/>
                </a:solidFill>
                <a:latin typeface="Bookman Old Style" pitchFamily="18" charset="0"/>
                <a:hlinkClick r:id="rId2"/>
              </a:rPr>
              <a:t>Задача</a:t>
            </a:r>
            <a:r>
              <a:rPr lang="ru-RU" sz="4000" b="1" dirty="0" smtClean="0">
                <a:solidFill>
                  <a:srgbClr val="0000CC"/>
                </a:solidFill>
                <a:latin typeface="Bookman Old Style" pitchFamily="18" charset="0"/>
              </a:rPr>
              <a:t> – </a:t>
            </a:r>
            <a:r>
              <a:rPr lang="ru-RU" sz="4000" b="1" dirty="0">
                <a:solidFill>
                  <a:srgbClr val="0000CC"/>
                </a:solidFill>
                <a:latin typeface="Bookman Old Style" pitchFamily="18" charset="0"/>
              </a:rPr>
              <a:t>объединить усилия </a:t>
            </a:r>
            <a:r>
              <a:rPr lang="ru-RU" sz="4000" b="1" dirty="0">
                <a:solidFill>
                  <a:srgbClr val="0000CC"/>
                </a:solidFill>
                <a:latin typeface="Bookman Old Style" pitchFamily="18" charset="0"/>
                <a:hlinkClick r:id="rId3"/>
              </a:rPr>
              <a:t>сотрудников</a:t>
            </a:r>
            <a:r>
              <a:rPr lang="ru-RU" sz="4000" b="1" dirty="0">
                <a:solidFill>
                  <a:srgbClr val="0000CC"/>
                </a:solidFill>
                <a:latin typeface="Bookman Old Style" pitchFamily="18" charset="0"/>
              </a:rPr>
              <a:t> </a:t>
            </a:r>
            <a:r>
              <a:rPr lang="ru-RU" sz="4000" b="1" dirty="0">
                <a:solidFill>
                  <a:srgbClr val="0000CC"/>
                </a:solidFill>
                <a:latin typeface="Bookman Old Style" pitchFamily="18" charset="0"/>
                <a:hlinkClick r:id="rId4"/>
              </a:rPr>
              <a:t>и родителей</a:t>
            </a:r>
            <a:r>
              <a:rPr lang="ru-RU" sz="4000" b="1" dirty="0">
                <a:solidFill>
                  <a:srgbClr val="0000CC"/>
                </a:solidFill>
                <a:latin typeface="Bookman Old Style" pitchFamily="18" charset="0"/>
              </a:rPr>
              <a:t> и структурировать в единую </a:t>
            </a:r>
            <a:r>
              <a:rPr lang="ru-RU" sz="4000" b="1" dirty="0" smtClean="0">
                <a:solidFill>
                  <a:srgbClr val="0000CC"/>
                </a:solidFill>
                <a:latin typeface="Bookman Old Style" pitchFamily="18" charset="0"/>
              </a:rPr>
              <a:t>систему</a:t>
            </a:r>
            <a:endParaRPr lang="ru-RU" sz="4000" b="1" dirty="0">
              <a:solidFill>
                <a:srgbClr val="0000CC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"/>
              </a:rPr>
              <a:t>Групповая форма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2689188"/>
              </p:ext>
            </p:extLst>
          </p:nvPr>
        </p:nvGraphicFramePr>
        <p:xfrm>
          <a:off x="323528" y="836712"/>
          <a:ext cx="8496944" cy="6364732"/>
        </p:xfrm>
        <a:graphic>
          <a:graphicData uri="http://schemas.openxmlformats.org/drawingml/2006/table">
            <a:tbl>
              <a:tblPr/>
              <a:tblGrid>
                <a:gridCol w="8496944"/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effectLst/>
                      </a:endParaRPr>
                    </a:p>
                  </a:txBody>
                  <a:tcPr marL="36703" marR="36703" marT="36703" marB="3670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1551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effectLst/>
                        </a:rPr>
                        <a:t>• </a:t>
                      </a:r>
                      <a:r>
                        <a:rPr lang="ru-RU" sz="2400" dirty="0" smtClean="0">
                          <a:effectLst/>
                        </a:rPr>
                        <a:t>Родительское</a:t>
                      </a:r>
                      <a:r>
                        <a:rPr lang="ru-RU" sz="2400" baseline="0" dirty="0" smtClean="0">
                          <a:effectLst/>
                        </a:rPr>
                        <a:t> собрание по теме</a:t>
                      </a:r>
                      <a:endParaRPr lang="ru-RU" sz="2400" dirty="0">
                        <a:effectLst/>
                      </a:endParaRPr>
                    </a:p>
                    <a:p>
                      <a:pPr algn="just"/>
                      <a:r>
                        <a:rPr lang="ru-RU" sz="2400" dirty="0">
                          <a:effectLst/>
                        </a:rPr>
                        <a:t>• </a:t>
                      </a:r>
                      <a:r>
                        <a:rPr lang="ru-RU" sz="2400" dirty="0" smtClean="0">
                          <a:effectLst/>
                        </a:rPr>
                        <a:t>Консультации</a:t>
                      </a:r>
                      <a:endParaRPr lang="ru-RU" sz="2400" dirty="0">
                        <a:effectLst/>
                      </a:endParaRPr>
                    </a:p>
                    <a:p>
                      <a:pPr algn="just"/>
                      <a:r>
                        <a:rPr lang="ru-RU" sz="2400" dirty="0">
                          <a:effectLst/>
                        </a:rPr>
                        <a:t>• </a:t>
                      </a:r>
                      <a:r>
                        <a:rPr lang="ru-RU" sz="2400" dirty="0" smtClean="0">
                          <a:effectLst/>
                        </a:rPr>
                        <a:t>Беседы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effectLst/>
                        </a:rPr>
                        <a:t>Организация семейного клуба, семейной </a:t>
                      </a:r>
                      <a:r>
                        <a:rPr lang="ru-RU" sz="2400" dirty="0" err="1" smtClean="0">
                          <a:effectLst/>
                        </a:rPr>
                        <a:t>гостинной</a:t>
                      </a:r>
                      <a:r>
                        <a:rPr lang="ru-RU" sz="2400" dirty="0" smtClean="0">
                          <a:effectLst/>
                        </a:rPr>
                        <a:t>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effectLst/>
                        </a:rPr>
                        <a:t>Организация и проведение семинаров – практикумов, мастер-классов, </a:t>
                      </a:r>
                      <a:r>
                        <a:rPr lang="ru-RU" sz="2400" dirty="0" err="1" smtClean="0">
                          <a:effectLst/>
                        </a:rPr>
                        <a:t>конференций,тренингов</a:t>
                      </a:r>
                      <a:r>
                        <a:rPr lang="ru-RU" sz="2400" dirty="0" smtClean="0">
                          <a:effectLst/>
                        </a:rPr>
                        <a:t>, деловых</a:t>
                      </a:r>
                      <a:r>
                        <a:rPr lang="ru-RU" sz="2400" baseline="0" dirty="0" smtClean="0">
                          <a:effectLst/>
                        </a:rPr>
                        <a:t> игр, круглого стола </a:t>
                      </a:r>
                      <a:r>
                        <a:rPr lang="ru-RU" sz="2400" dirty="0" smtClean="0">
                          <a:effectLst/>
                        </a:rPr>
                        <a:t> и т.д.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effectLst/>
                        </a:rPr>
                        <a:t>Организация спортивных праздников и развлечений;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effectLst/>
                        </a:rPr>
                        <a:t>Организация спортивных соревнований.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effectLst/>
                        </a:rPr>
                        <a:t>Открытые</a:t>
                      </a:r>
                      <a:r>
                        <a:rPr lang="ru-RU" sz="2400" baseline="0" dirty="0" smtClean="0">
                          <a:effectLst/>
                        </a:rPr>
                        <a:t> мероприятия для родителей по теме;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baseline="0" dirty="0" smtClean="0">
                          <a:effectLst/>
                        </a:rPr>
                        <a:t>Организация и участие в конкурсах, акциях, тематических неделях;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baseline="0" dirty="0" smtClean="0">
                          <a:effectLst/>
                        </a:rPr>
                        <a:t>Проектная деятельность;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baseline="0" dirty="0" smtClean="0">
                          <a:effectLst/>
                        </a:rPr>
                        <a:t>Организация походов;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effectLst/>
                        </a:rPr>
                        <a:t>Дискуссии, обсуждение темы в группах социальных сетей.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endParaRPr lang="ru-RU" sz="2400" dirty="0" smtClean="0">
                        <a:effectLst/>
                      </a:endParaRPr>
                    </a:p>
                  </a:txBody>
                  <a:tcPr marL="36703" marR="36703" marT="36703" marB="3670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6423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"/>
              </a:rPr>
              <a:t>Индивидуальная форма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0208284"/>
              </p:ext>
            </p:extLst>
          </p:nvPr>
        </p:nvGraphicFramePr>
        <p:xfrm>
          <a:off x="323528" y="836712"/>
          <a:ext cx="8496944" cy="5267452"/>
        </p:xfrm>
        <a:graphic>
          <a:graphicData uri="http://schemas.openxmlformats.org/drawingml/2006/table">
            <a:tbl>
              <a:tblPr/>
              <a:tblGrid>
                <a:gridCol w="8496944"/>
              </a:tblGrid>
              <a:tr h="224411"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effectLst/>
                      </a:endParaRPr>
                    </a:p>
                  </a:txBody>
                  <a:tcPr marL="36703" marR="36703" marT="36703" marB="3670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1551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effectLst/>
                        </a:rPr>
                        <a:t>• Беседы;</a:t>
                      </a:r>
                    </a:p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effectLst/>
                        </a:rPr>
                        <a:t>Посещение семьи;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effectLst/>
                        </a:rPr>
                        <a:t>Индивидуальное собеседование для выявления проблем родителей в воспитании детей, изучения мотивов и потребностей;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effectLst/>
                        </a:rPr>
                        <a:t>Анкетирование;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effectLst/>
                        </a:rPr>
                        <a:t>Интервьюирование;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effectLst/>
                        </a:rPr>
                        <a:t>Тестирование;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effectLst/>
                        </a:rPr>
                        <a:t>Проведение работы психолога с родителями по укреплению их психологического здоровья.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effectLst/>
                        </a:rPr>
                        <a:t>Консультации и рекомендации инструктора по ФИЗО, логопеда, воспитателей, музыкальных руководителей.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endParaRPr lang="ru-RU" sz="2400" dirty="0" smtClean="0">
                        <a:effectLst/>
                      </a:endParaRPr>
                    </a:p>
                  </a:txBody>
                  <a:tcPr marL="36703" marR="36703" marT="36703" marB="3670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370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"/>
              </a:rPr>
              <a:t>Наглядная форма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5385001"/>
              </p:ext>
            </p:extLst>
          </p:nvPr>
        </p:nvGraphicFramePr>
        <p:xfrm>
          <a:off x="323528" y="836712"/>
          <a:ext cx="8496944" cy="4740717"/>
        </p:xfrm>
        <a:graphic>
          <a:graphicData uri="http://schemas.openxmlformats.org/drawingml/2006/table">
            <a:tbl>
              <a:tblPr/>
              <a:tblGrid>
                <a:gridCol w="8496944"/>
              </a:tblGrid>
              <a:tr h="224411"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effectLst/>
                      </a:endParaRPr>
                    </a:p>
                  </a:txBody>
                  <a:tcPr marL="36703" marR="36703" marT="36703" marB="3670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1551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effectLst/>
                        </a:rPr>
                        <a:t>•</a:t>
                      </a:r>
                      <a:r>
                        <a:rPr lang="ru-RU" sz="2400" b="0" i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Информационные стенды;</a:t>
                      </a:r>
                    </a:p>
                    <a:p>
                      <a:pPr algn="just"/>
                      <a:r>
                        <a:rPr lang="ru-RU" sz="2400" b="0" i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• Тематические выставки, фотовыставки;</a:t>
                      </a:r>
                    </a:p>
                    <a:p>
                      <a:pPr algn="just"/>
                      <a:r>
                        <a:rPr lang="ru-RU" sz="2400" b="0" i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• Папки-раскладушки;</a:t>
                      </a:r>
                    </a:p>
                    <a:p>
                      <a:pPr algn="just"/>
                      <a:r>
                        <a:rPr lang="ru-RU" sz="2400" b="0" i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• Папки-передвижки;</a:t>
                      </a:r>
                    </a:p>
                    <a:p>
                      <a:pPr algn="just"/>
                      <a:r>
                        <a:rPr lang="ru-RU" sz="2400" b="0" i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• Памятки, рекомендации;</a:t>
                      </a:r>
                    </a:p>
                    <a:p>
                      <a:pPr algn="just"/>
                      <a:r>
                        <a:rPr lang="ru-RU" sz="2400" b="0" i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• Презентации;</a:t>
                      </a:r>
                    </a:p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b="0" i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Размещение информации</a:t>
                      </a:r>
                      <a:r>
                        <a:rPr lang="ru-RU" sz="2400" b="0" i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по теме в сети «Интернет»;</a:t>
                      </a:r>
                    </a:p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400" b="0" i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Стенгазеты,</a:t>
                      </a:r>
                      <a:r>
                        <a:rPr lang="ru-RU" sz="2400" b="0" i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коллажи.</a:t>
                      </a:r>
                      <a:endParaRPr lang="ru-RU" sz="2400" b="0" i="0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just"/>
                      <a:endParaRPr lang="ru-RU" sz="2400" dirty="0" smtClean="0">
                        <a:effectLst/>
                      </a:endParaRPr>
                    </a:p>
                  </a:txBody>
                  <a:tcPr marL="36703" marR="36703" marT="36703" marB="3670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7428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Благодарю за внимание!</a:t>
            </a:r>
            <a:endParaRPr lang="ru-RU" sz="40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/>
          <a:lstStyle/>
          <a:p>
            <a:endParaRPr lang="ru-RU" dirty="0"/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В чём Вы видите причины 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слабого здоровья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дошкольников?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05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23528" y="908720"/>
            <a:ext cx="8445624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Наследственность;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Условия жизни в семье;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Тяжёлые, хронические заболевания;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Экологические проблемы, влияние окружающей среды, влияние сезонных факторов;</a:t>
            </a:r>
          </a:p>
          <a:p>
            <a:r>
              <a:rPr lang="ru-RU" b="1" i="1" dirty="0" smtClean="0">
                <a:solidFill>
                  <a:srgbClr val="0000CC"/>
                </a:solidFill>
                <a:latin typeface="Bookman Old Style" panose="02050604050505020204" pitchFamily="18" charset="0"/>
              </a:rPr>
              <a:t>Малая двигательная активность;</a:t>
            </a:r>
          </a:p>
          <a:p>
            <a:r>
              <a:rPr lang="ru-RU" b="1" i="1" dirty="0" smtClean="0">
                <a:solidFill>
                  <a:srgbClr val="0000CC"/>
                </a:solidFill>
                <a:latin typeface="Bookman Old Style" panose="02050604050505020204" pitchFamily="18" charset="0"/>
              </a:rPr>
              <a:t>Состояние здравоохранения в округе, городе, селе и т.д.</a:t>
            </a:r>
          </a:p>
          <a:p>
            <a:endParaRPr lang="ru-RU" b="1" i="1" dirty="0" smtClean="0">
              <a:solidFill>
                <a:srgbClr val="0000CC"/>
              </a:solidFill>
              <a:latin typeface="Bookman Old Style" panose="02050604050505020204" pitchFamily="18" charset="0"/>
            </a:endParaRPr>
          </a:p>
          <a:p>
            <a:endParaRPr lang="ru-RU" b="1" i="1" dirty="0" smtClean="0">
              <a:solidFill>
                <a:srgbClr val="0000CC"/>
              </a:solidFill>
              <a:latin typeface="Bookman Old Style" panose="02050604050505020204" pitchFamily="18" charset="0"/>
            </a:endParaRPr>
          </a:p>
          <a:p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4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3568" y="206084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i="1" dirty="0" smtClean="0"/>
              <a:t>Влияние экологии </a:t>
            </a:r>
          </a:p>
          <a:p>
            <a:pPr marL="0" indent="0" algn="ctr">
              <a:buNone/>
            </a:pPr>
            <a:r>
              <a:rPr lang="ru-RU" sz="4400" b="1" i="1" dirty="0" smtClean="0"/>
              <a:t>на состояние</a:t>
            </a:r>
          </a:p>
          <a:p>
            <a:pPr marL="0" indent="0" algn="ctr">
              <a:buNone/>
            </a:pPr>
            <a:r>
              <a:rPr lang="ru-RU" sz="4400" b="1" i="1" dirty="0" smtClean="0"/>
              <a:t> здоровья детей….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3737919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Загрязнение воздуха.</a:t>
            </a:r>
            <a:endParaRPr lang="ru-RU" sz="3600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pPr algn="just">
              <a:buFontTx/>
              <a:buChar char="-"/>
            </a:pPr>
            <a:r>
              <a:rPr lang="ru-RU" sz="2400" dirty="0">
                <a:solidFill>
                  <a:srgbClr val="0070C0"/>
                </a:solidFill>
                <a:latin typeface="Bookman Old Style" panose="02050604050505020204" pitchFamily="18" charset="0"/>
              </a:rPr>
              <a:t>Сажа, пыль и другие мелкие частички, содержащиеся в загрязненном воздухе, способны вызывать спазм бронхов и сильный кашель</a:t>
            </a:r>
            <a:r>
              <a:rPr lang="ru-RU" sz="24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.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Частички раздражают </a:t>
            </a:r>
            <a:r>
              <a:rPr lang="ru-RU" sz="2400" dirty="0">
                <a:solidFill>
                  <a:srgbClr val="0070C0"/>
                </a:solidFill>
                <a:latin typeface="Bookman Old Style" panose="02050604050505020204" pitchFamily="18" charset="0"/>
              </a:rPr>
              <a:t>слизистую оболочку носа и могут спровоцировать появление аллергического насморка</a:t>
            </a:r>
            <a:r>
              <a:rPr lang="ru-RU" sz="24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.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Загрязненный </a:t>
            </a:r>
            <a:r>
              <a:rPr lang="ru-RU" sz="2400" dirty="0">
                <a:solidFill>
                  <a:srgbClr val="0070C0"/>
                </a:solidFill>
                <a:latin typeface="Bookman Old Style" panose="02050604050505020204" pitchFamily="18" charset="0"/>
              </a:rPr>
              <a:t>воздух может послужить причиной раздражения глаз и появления конъюнктивита</a:t>
            </a:r>
          </a:p>
        </p:txBody>
      </p:sp>
      <p:pic>
        <p:nvPicPr>
          <p:cNvPr id="4" name="Рисунок 3" descr="выбросы в окружающую сред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509120"/>
            <a:ext cx="3211428" cy="1967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4097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Загрязнение воды.</a:t>
            </a:r>
            <a:endParaRPr lang="ru-RU" sz="3600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pPr algn="just">
              <a:buFontTx/>
              <a:buChar char="-"/>
            </a:pPr>
            <a:r>
              <a:rPr lang="ru-RU" sz="2400" dirty="0">
                <a:solidFill>
                  <a:srgbClr val="0070C0"/>
                </a:solidFill>
                <a:latin typeface="Bookman Old Style" panose="02050604050505020204" pitchFamily="18" charset="0"/>
              </a:rPr>
              <a:t>Купание в загрязненных водоемах, в особенности, если это пруд со стоячей водой, способно привести к </a:t>
            </a:r>
            <a:r>
              <a:rPr lang="ru-RU" sz="24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болезням.</a:t>
            </a:r>
          </a:p>
          <a:p>
            <a:pPr algn="just">
              <a:buFontTx/>
              <a:buChar char="-"/>
            </a:pPr>
            <a:r>
              <a:rPr lang="ru-RU" sz="2400" dirty="0">
                <a:solidFill>
                  <a:srgbClr val="0070C0"/>
                </a:solidFill>
                <a:latin typeface="Bookman Old Style" panose="02050604050505020204" pitchFamily="18" charset="0"/>
              </a:rPr>
              <a:t>Намного более трудно обходиться без водопроводной воды, имеющей повышенную жесткость из-за чрезмерного содержания солей, что оказывает пагубное влияние на здоровье органов мочевыделительной системы. Помимо этого, следует помнить, что такая вода обеззараживается </a:t>
            </a:r>
            <a:r>
              <a:rPr lang="ru-RU" sz="24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хлорированием.</a:t>
            </a:r>
          </a:p>
        </p:txBody>
      </p:sp>
    </p:spTree>
    <p:extLst>
      <p:ext uri="{BB962C8B-B14F-4D97-AF65-F5344CB8AC3E}">
        <p14:creationId xmlns:p14="http://schemas.microsoft.com/office/powerpoint/2010/main" val="2125024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Загрязнение стратосферы</a:t>
            </a:r>
            <a:endParaRPr lang="ru-RU" sz="3600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pPr algn="just">
              <a:buFontTx/>
              <a:buChar char="-"/>
            </a:pPr>
            <a:r>
              <a:rPr lang="ru-RU" sz="2800" dirty="0">
                <a:solidFill>
                  <a:srgbClr val="0070C0"/>
                </a:solidFill>
                <a:latin typeface="Bookman Old Style" panose="02050604050505020204" pitchFamily="18" charset="0"/>
              </a:rPr>
              <a:t>п</a:t>
            </a:r>
            <a:r>
              <a:rPr lang="ru-RU" sz="28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лохое </a:t>
            </a:r>
            <a:r>
              <a:rPr lang="ru-RU" sz="2800" dirty="0">
                <a:solidFill>
                  <a:srgbClr val="0070C0"/>
                </a:solidFill>
                <a:latin typeface="Bookman Old Style" panose="02050604050505020204" pitchFamily="18" charset="0"/>
              </a:rPr>
              <a:t>экологическое состояние ухудшает здоровье детей, вызывая отравление токсинами и тяжелыми металлами</a:t>
            </a:r>
            <a:r>
              <a:rPr lang="ru-RU" sz="28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.</a:t>
            </a:r>
          </a:p>
          <a:p>
            <a:pPr algn="just">
              <a:buFontTx/>
              <a:buChar char="-"/>
            </a:pPr>
            <a:r>
              <a:rPr lang="ru-RU" sz="2800" dirty="0">
                <a:solidFill>
                  <a:srgbClr val="0070C0"/>
                </a:solidFill>
                <a:latin typeface="Bookman Old Style" panose="02050604050505020204" pitchFamily="18" charset="0"/>
              </a:rPr>
              <a:t>попаданием алюминия и свинца в растущий </a:t>
            </a:r>
            <a:r>
              <a:rPr lang="ru-RU" sz="28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организм провоцирует </a:t>
            </a:r>
            <a:r>
              <a:rPr lang="ru-RU" sz="2800" dirty="0">
                <a:solidFill>
                  <a:srgbClr val="0070C0"/>
                </a:solidFill>
                <a:latin typeface="Bookman Old Style" panose="02050604050505020204" pitchFamily="18" charset="0"/>
              </a:rPr>
              <a:t>развитие </a:t>
            </a:r>
            <a:r>
              <a:rPr lang="ru-RU" sz="2800" dirty="0" err="1" smtClean="0">
                <a:solidFill>
                  <a:srgbClr val="0070C0"/>
                </a:solidFill>
                <a:latin typeface="Bookman Old Style" panose="02050604050505020204" pitchFamily="18" charset="0"/>
              </a:rPr>
              <a:t>гиперактивности</a:t>
            </a:r>
            <a:r>
              <a:rPr lang="ru-RU" sz="28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Bookman Old Style" panose="02050604050505020204" pitchFamily="18" charset="0"/>
              </a:rPr>
              <a:t>у маленьких </a:t>
            </a:r>
            <a:r>
              <a:rPr lang="ru-RU" sz="28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детей - это может </a:t>
            </a:r>
            <a:r>
              <a:rPr lang="ru-RU" sz="2800" dirty="0">
                <a:solidFill>
                  <a:srgbClr val="0070C0"/>
                </a:solidFill>
                <a:latin typeface="Bookman Old Style" panose="02050604050505020204" pitchFamily="18" charset="0"/>
              </a:rPr>
              <a:t>послужить причиной психологического </a:t>
            </a:r>
            <a:r>
              <a:rPr lang="ru-RU" sz="28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расстройства.</a:t>
            </a:r>
          </a:p>
          <a:p>
            <a:pPr algn="just">
              <a:buFontTx/>
              <a:buChar char="-"/>
            </a:pPr>
            <a:endParaRPr lang="ru-RU" sz="2800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766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Г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иперчувствительность </a:t>
            </a: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детей к воздействию окружающей среды в критические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периоды, погодные условия.</a:t>
            </a:r>
            <a:endParaRPr lang="ru-RU" sz="3600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9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b="1" dirty="0" smtClean="0">
              <a:solidFill>
                <a:srgbClr val="676A6C"/>
              </a:solidFill>
              <a:latin typeface="Trebuchet MS"/>
            </a:endParaRPr>
          </a:p>
          <a:p>
            <a:pPr marL="0" indent="0" algn="ctr">
              <a:buNone/>
            </a:pPr>
            <a:endParaRPr lang="ru-RU" b="1" dirty="0">
              <a:solidFill>
                <a:srgbClr val="676A6C"/>
              </a:solidFill>
              <a:latin typeface="Trebuchet MS"/>
            </a:endParaRPr>
          </a:p>
          <a:p>
            <a:pPr marL="0" indent="0" algn="ctr">
              <a:buNone/>
            </a:pPr>
            <a:r>
              <a:rPr lang="ru-RU" b="1" i="1" dirty="0" smtClean="0">
                <a:latin typeface="Trebuchet MS"/>
              </a:rPr>
              <a:t>Роль педагога в</a:t>
            </a:r>
          </a:p>
          <a:p>
            <a:pPr marL="0" indent="0" algn="ctr">
              <a:buNone/>
            </a:pPr>
            <a:r>
              <a:rPr lang="ru-RU" b="1" i="1" dirty="0" smtClean="0">
                <a:latin typeface="Trebuchet MS"/>
              </a:rPr>
              <a:t> здоровьесберегающем образовании </a:t>
            </a:r>
          </a:p>
          <a:p>
            <a:pPr marL="0" indent="0" algn="ctr">
              <a:buNone/>
            </a:pPr>
            <a:r>
              <a:rPr lang="ru-RU" b="1" i="1" dirty="0" smtClean="0">
                <a:latin typeface="Trebuchet MS"/>
              </a:rPr>
              <a:t>и воспитании дошкольников…</a:t>
            </a:r>
            <a:endParaRPr lang="ru-RU" b="1" i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94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525</Words>
  <Application>Microsoft Office PowerPoint</Application>
  <PresentationFormat>Экран (4:3)</PresentationFormat>
  <Paragraphs>94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  Мозговая атака «Воспитание у дошкольников культуры здоровьесбережения»  Подготовили: воспитатели МБДОУ  «Детский сад № 21» г. Сыктывкара Брага Т.Н. Кочеткова С.В.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Использование здоровьесберегающих технологий</vt:lpstr>
      <vt:lpstr>Презентация PowerPoint</vt:lpstr>
      <vt:lpstr>Презентация PowerPoint</vt:lpstr>
      <vt:lpstr>Групповая форма</vt:lpstr>
      <vt:lpstr>Индивидуальная форма</vt:lpstr>
      <vt:lpstr>Наглядная форма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135</dc:creator>
  <cp:lastModifiedBy>Пользователь</cp:lastModifiedBy>
  <cp:revision>45</cp:revision>
  <dcterms:created xsi:type="dcterms:W3CDTF">2015-04-16T19:05:02Z</dcterms:created>
  <dcterms:modified xsi:type="dcterms:W3CDTF">2022-10-23T17:29:43Z</dcterms:modified>
</cp:coreProperties>
</file>