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</p:sldMasterIdLst>
  <p:notesMasterIdLst>
    <p:notesMasterId r:id="rId17"/>
  </p:notesMasterIdLst>
  <p:sldIdLst>
    <p:sldId id="256" r:id="rId2"/>
    <p:sldId id="299" r:id="rId3"/>
    <p:sldId id="296" r:id="rId4"/>
    <p:sldId id="294" r:id="rId5"/>
    <p:sldId id="297" r:id="rId6"/>
    <p:sldId id="295" r:id="rId7"/>
    <p:sldId id="259" r:id="rId8"/>
    <p:sldId id="279" r:id="rId9"/>
    <p:sldId id="262" r:id="rId10"/>
    <p:sldId id="298" r:id="rId11"/>
    <p:sldId id="266" r:id="rId12"/>
    <p:sldId id="267" r:id="rId13"/>
    <p:sldId id="268" r:id="rId14"/>
    <p:sldId id="280" r:id="rId15"/>
    <p:sldId id="30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D60093"/>
    <a:srgbClr val="CC0099"/>
    <a:srgbClr val="FF9900"/>
    <a:srgbClr val="33CC3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68105C-5BB0-4B1B-94D4-07338D9EA2AD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FCE830-2736-4BFF-8869-F849BEDCD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80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024AC9-AEDF-476C-9C68-4F86E465F195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latin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60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4DD8CA-C1EC-4636-A61D-AEC4C2CCB160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0D0D5D97-5411-4940-A749-92D62A00BE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28846"/>
      </p:ext>
    </p:extLst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42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2037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20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6636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AF7E2F-5006-40F0-A77B-D3596A258AD5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FF4A1D-5279-4ABF-8C60-BE35DB3E51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64504"/>
      </p:ext>
    </p:extLst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11C910-229B-4DBA-B995-F47BD7C42437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E49A5F-70D2-4323-A484-C39EBE36FE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74848"/>
      </p:ext>
    </p:extLst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B80DEB-F952-42E7-90BA-7F7020FDF0D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FD1F19-036F-4346-801F-B2DE7DA1E1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8123"/>
      </p:ext>
    </p:extLst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A84E0E-D701-4DEA-9C7E-DBF8353C9753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A73F3188-DF00-42E0-82BC-FF385F4189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67799"/>
      </p:ext>
    </p:extLst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535C54-4906-4376-BA45-B1F0251778C6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D00E9C4-C07C-4AD3-8E26-8F84BED9DE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55741"/>
      </p:ext>
    </p:extLst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C5195-4402-41F6-A5A0-9EC4B97899AC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4D66759-7569-44D2-8542-F5A7772FCD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84445"/>
      </p:ext>
    </p:extLst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2BE224-896F-4CC8-8286-D8E79FA3B7FC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07C3-2F71-4C0D-AB32-6E5D364E48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982275"/>
      </p:ext>
    </p:extLst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B86D7-836F-44F2-9D51-73434B83C03C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CE797-944B-43F9-911A-F0EFED8CEE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760661"/>
      </p:ext>
    </p:extLst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AB7D0B-10E1-4F08-8085-A178676C44C8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AA39C-5A04-484F-816D-AE03CFA4F2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91300"/>
      </p:ext>
    </p:extLst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2841EB-A1F2-4C25-9D1F-48826F923ADE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7A1C838-30EC-4B34-B0D8-761A91C114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56408"/>
      </p:ext>
    </p:extLst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1EAC6E-F173-4DD0-A446-84B63A54C72B}" type="datetimeFigureOut">
              <a:rPr lang="ru-RU" smtClean="0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D4303AC6-912B-4512-B2AD-7C92A49A4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83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</p:sldLayoutIdLst>
  <p:transition spd="slow">
    <p:wheel spokes="8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3581019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ru-RU" i="1" dirty="0"/>
            </a:br>
            <a:br>
              <a:rPr lang="ru-RU" i="1" dirty="0"/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 наглядного моделирования и его роль в развитии речи детей дошкольного возраста»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5013176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Подготовила воспитатель: Танбаева Т.П.   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МБДОУ  « ЦРР -д/с «Дашенька»  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г. Абакан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год</a:t>
            </a:r>
            <a:endParaRPr lang="ru-RU" dirty="0"/>
          </a:p>
        </p:txBody>
      </p:sp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3" name="Прямоугольник 33"/>
          <p:cNvSpPr>
            <a:spLocks noChangeArrowheads="1"/>
          </p:cNvSpPr>
          <p:nvPr/>
        </p:nvSpPr>
        <p:spPr bwMode="auto">
          <a:xfrm>
            <a:off x="7399338" y="2420938"/>
            <a:ext cx="228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придумывание загадок</a:t>
            </a:r>
            <a:endParaRPr lang="ru-RU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22544" name="Прямоугольник 34"/>
          <p:cNvSpPr>
            <a:spLocks noChangeArrowheads="1"/>
          </p:cNvSpPr>
          <p:nvPr/>
        </p:nvSpPr>
        <p:spPr bwMode="auto">
          <a:xfrm>
            <a:off x="6611938" y="4249738"/>
            <a:ext cx="228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стихотворений</a:t>
            </a:r>
            <a:endParaRPr lang="ru-RU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729570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Пересказ-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легкий вид монологической речи, т. к. он придерживается авторской позиции произведения.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16832"/>
            <a:ext cx="1944216" cy="400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Пересказ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931320"/>
            <a:ext cx="3168352" cy="447727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Слушание текста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89424" y="2824201"/>
            <a:ext cx="3168352" cy="447727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Составление модели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3708465"/>
            <a:ext cx="3168352" cy="447727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Пересказ текста по модели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499992" y="2420938"/>
            <a:ext cx="159657" cy="323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99992" y="3271928"/>
            <a:ext cx="144016" cy="301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31298" y="462937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предполагает умение выделить основные части услышанного текста, связать их между собой , а затем, в соответствии с этой схемой, составить рассказ. Наглядная модель выступает в качестве плана.</a:t>
            </a:r>
          </a:p>
        </p:txBody>
      </p:sp>
    </p:spTree>
    <p:extLst>
      <p:ext uri="{BB962C8B-B14F-4D97-AF65-F5344CB8AC3E}">
        <p14:creationId xmlns:p14="http://schemas.microsoft.com/office/powerpoint/2010/main" val="720311501"/>
      </p:ext>
    </p:extLst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005" y="548680"/>
            <a:ext cx="763998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D60093"/>
                </a:solidFill>
              </a:rPr>
              <a:t>    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Описательный рассказ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описательного рассказа составляют конкретные, накапливаемые в процессе исследования  объекта, описания.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 модели описательного рассказа становятся символы- заменители качественных характеристик объекта.</a:t>
            </a:r>
          </a:p>
        </p:txBody>
      </p:sp>
      <p:pic>
        <p:nvPicPr>
          <p:cNvPr id="2052" name="Picture 4" descr="http://ds422-3log.ucoz.ru/_ld/0/995811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953439" cy="279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s422-3log.ucoz.ru/_ld/0/468625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36332"/>
            <a:ext cx="4656741" cy="329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1000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13"/>
            <a:ext cx="8229600" cy="382428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20688"/>
            <a:ext cx="763284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D60093"/>
                </a:solidFill>
              </a:rPr>
              <a:t>    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рассказ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вид высказывания предполагает умение ребенка создать особый замысел и развернуть его в полный рассказ с различными деталями и событиями.</a:t>
            </a: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составления творческого рассказа с детьми дошкольного возраста целесообразнее всего использовать модели. т. к. часто наглядная модель служит средством преодоления страха ребенка перед построением творческих связных рассказов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  <p:transition spd="slow" advClick="0" advTm="11000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38957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>
                <a:solidFill>
                  <a:srgbClr val="0000CC"/>
                </a:solidFill>
              </a:rPr>
              <a:t>         </a:t>
            </a:r>
            <a:r>
              <a:rPr lang="ru-RU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Сказочный мир замечательно приспособлен для развития творческих способностей дошкольников.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Верить в сказку- это счастье.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тому, кто верит,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обязательно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Отворит все двери.»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34" y="3573016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 advTm="1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24744"/>
            <a:ext cx="8229600" cy="4882133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наглядных моделей в образовательный процесс позволяет более целенаправленно развивать и обогащать активную  устную речь детей, закреплять навыки словообразования, формировать и совершенствовать умение использовать в речи , различные конструкции предложений,  описывать предметы, составлять рассказы.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Представленные приемы работы позволят повысить уровень развития связной речи дошкольников.</a:t>
            </a:r>
          </a:p>
        </p:txBody>
      </p:sp>
    </p:spTree>
  </p:cSld>
  <p:clrMapOvr>
    <a:masterClrMapping/>
  </p:clrMapOvr>
  <p:transition spd="slow" advClick="0" advTm="22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31D1F9-C6DF-44A7-9422-567EFF1D1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196752"/>
            <a:ext cx="6443224" cy="2732882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17680"/>
      </p:ext>
    </p:extLst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F241E-07BB-4B47-859D-79EB224DA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24644"/>
            <a:ext cx="8784976" cy="471652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b="1" dirty="0">
                <a:solidFill>
                  <a:srgbClr val="FF0000"/>
                </a:solidFill>
                <a:latin typeface="Open Sans"/>
              </a:rPr>
            </a:br>
            <a:br>
              <a:rPr lang="ru-RU" sz="3200" b="1" dirty="0">
                <a:solidFill>
                  <a:srgbClr val="FF0000"/>
                </a:solidFill>
                <a:latin typeface="Open Sans"/>
              </a:rPr>
            </a:br>
            <a:r>
              <a:rPr lang="ru-RU" sz="4900" b="1" dirty="0">
                <a:solidFill>
                  <a:srgbClr val="FF0000"/>
                </a:solidFill>
                <a:latin typeface="Open Sans"/>
              </a:rPr>
              <a:t>«</a:t>
            </a:r>
            <a:r>
              <a:rPr lang="ru-RU" sz="4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</a:t>
            </a:r>
            <a:br>
              <a:rPr lang="ru-RU" sz="4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ru-RU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Л.С.Выгодский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6849063"/>
      </p:ext>
    </p:extLst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2937" y="1124744"/>
            <a:ext cx="7858125" cy="5500704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моделирование -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воспроизведение существенных свойств изучаемого объекта, создание его заместителя и работа с ним. </a:t>
            </a:r>
          </a:p>
        </p:txBody>
      </p:sp>
    </p:spTree>
    <p:extLst>
      <p:ext uri="{BB962C8B-B14F-4D97-AF65-F5344CB8AC3E}">
        <p14:creationId xmlns:p14="http://schemas.microsoft.com/office/powerpoint/2010/main" val="3738472988"/>
      </p:ext>
    </p:extLst>
  </p:cSld>
  <p:clrMapOvr>
    <a:masterClrMapping/>
  </p:clrMapOvr>
  <p:transition spd="slow" advClick="0" advTm="12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2937" y="1052736"/>
            <a:ext cx="7858125" cy="5500704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применения наглядного моделирования: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изложить изучаемый материал так, чтобы на основе логических связей материала (темы) он стал доступным, отпечатался в долговременной памяти ребенка. </a:t>
            </a:r>
            <a:endParaRPr lang="ru-RU" sz="4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2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14375" y="404664"/>
            <a:ext cx="8394129" cy="6239024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символической аналогии облегчает и ускоряет процесс запоминания и усвоение материала;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графическую аналогию, мы учим детей видеть главное, систематизировать полученные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4075477090"/>
      </p:ext>
    </p:extLst>
  </p:cSld>
  <p:clrMapOvr>
    <a:masterClrMapping/>
  </p:clrMapOvr>
  <p:transition spd="slow" advClick="0" advTm="12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55511" y="404664"/>
            <a:ext cx="8432978" cy="5857896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8437" y="2967335"/>
            <a:ext cx="184730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5" y="500043"/>
            <a:ext cx="7358114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Элементы модели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0859" y="1066550"/>
            <a:ext cx="3437575" cy="2218433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Предметные картинки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2627787" y="1204519"/>
            <a:ext cx="3536346" cy="1950491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Символические изображения предметов</a:t>
            </a:r>
          </a:p>
        </p:txBody>
      </p:sp>
      <p:sp>
        <p:nvSpPr>
          <p:cNvPr id="11" name="Облако 10"/>
          <p:cNvSpPr/>
          <p:nvPr/>
        </p:nvSpPr>
        <p:spPr>
          <a:xfrm>
            <a:off x="621514" y="3573017"/>
            <a:ext cx="2510313" cy="1842232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силуэты</a:t>
            </a:r>
          </a:p>
        </p:txBody>
      </p:sp>
      <p:sp>
        <p:nvSpPr>
          <p:cNvPr id="12" name="Облако 11"/>
          <p:cNvSpPr/>
          <p:nvPr/>
        </p:nvSpPr>
        <p:spPr>
          <a:xfrm>
            <a:off x="6512796" y="3780761"/>
            <a:ext cx="2345483" cy="1669317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контуры</a:t>
            </a:r>
          </a:p>
        </p:txBody>
      </p:sp>
      <p:sp>
        <p:nvSpPr>
          <p:cNvPr id="13" name="Облако 12"/>
          <p:cNvSpPr/>
          <p:nvPr/>
        </p:nvSpPr>
        <p:spPr>
          <a:xfrm>
            <a:off x="3020157" y="4123380"/>
            <a:ext cx="3306332" cy="1950491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пиктограммы</a:t>
            </a:r>
          </a:p>
        </p:txBody>
      </p:sp>
      <p:sp>
        <p:nvSpPr>
          <p:cNvPr id="14" name="Облако 13"/>
          <p:cNvSpPr/>
          <p:nvPr/>
        </p:nvSpPr>
        <p:spPr>
          <a:xfrm>
            <a:off x="5340470" y="1276668"/>
            <a:ext cx="3624009" cy="280040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Геометрические фигуры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553014" y="3157844"/>
            <a:ext cx="0" cy="830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758670" y="3073051"/>
            <a:ext cx="864096" cy="668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24128" y="3112004"/>
            <a:ext cx="788668" cy="668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6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124744"/>
            <a:ext cx="799288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« схема слова» и « схема предложения», ориентируясь на зрительный образ, помогают: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Овладеть операциями анализа и синтеза;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речемыслительную деятельность.</a:t>
            </a:r>
          </a:p>
        </p:txBody>
      </p:sp>
    </p:spTree>
  </p:cSld>
  <p:clrMapOvr>
    <a:masterClrMapping/>
  </p:clrMapOvr>
  <p:transition spd="slow" advClick="0" advTm="5000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450462"/>
              </p:ext>
            </p:extLst>
          </p:nvPr>
        </p:nvGraphicFramePr>
        <p:xfrm>
          <a:off x="2862799" y="4653136"/>
          <a:ext cx="2643206" cy="858389"/>
        </p:xfrm>
        <a:graphic>
          <a:graphicData uri="http://schemas.openxmlformats.org/drawingml/2006/table">
            <a:tbl>
              <a:tblPr/>
              <a:tblGrid>
                <a:gridCol w="2643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8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Заучивание стихотворений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anklin Gothic Book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2E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543" name="Прямоугольник 33"/>
          <p:cNvSpPr>
            <a:spLocks noChangeArrowheads="1"/>
          </p:cNvSpPr>
          <p:nvPr/>
        </p:nvSpPr>
        <p:spPr bwMode="auto">
          <a:xfrm>
            <a:off x="7399338" y="2420938"/>
            <a:ext cx="228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придумывание загадок</a:t>
            </a:r>
            <a:endParaRPr lang="ru-RU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22544" name="Прямоугольник 34"/>
          <p:cNvSpPr>
            <a:spLocks noChangeArrowheads="1"/>
          </p:cNvSpPr>
          <p:nvPr/>
        </p:nvSpPr>
        <p:spPr bwMode="auto">
          <a:xfrm>
            <a:off x="6611938" y="4249738"/>
            <a:ext cx="228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стихотворений</a:t>
            </a:r>
            <a:endParaRPr lang="ru-RU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2809" y="849659"/>
            <a:ext cx="82809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Прием наглядного моделирования очень эффективен в работе с          дошкольниками по заучиванию стихотворений.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намного легче запоминать, опираясь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схематические зарисовки</a:t>
            </a:r>
          </a:p>
        </p:txBody>
      </p:sp>
      <p:pic>
        <p:nvPicPr>
          <p:cNvPr id="3074" name="Picture 2" descr="http://tvov.ru/tw_files2/urls_1/31/d-30801/30801_html_9ba8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72" y="2292491"/>
            <a:ext cx="3339951" cy="236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amyatplus.ru/wp-content/uploads/2016/02/vstali-devichk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209" y="2265113"/>
            <a:ext cx="3101678" cy="387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052320" cy="86409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i="1" dirty="0"/>
              <a:t>Виды связного монологического высказывания</a:t>
            </a:r>
          </a:p>
        </p:txBody>
      </p:sp>
      <p:sp>
        <p:nvSpPr>
          <p:cNvPr id="3" name="Облако 2"/>
          <p:cNvSpPr/>
          <p:nvPr/>
        </p:nvSpPr>
        <p:spPr>
          <a:xfrm>
            <a:off x="594728" y="3534530"/>
            <a:ext cx="3977271" cy="2274157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Составление рассказов по картине, по серии картин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4572000" y="3534530"/>
            <a:ext cx="3744416" cy="2414749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Описательный рассказ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594729" y="1340768"/>
            <a:ext cx="3176240" cy="201622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Пересказ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5060278" y="1238661"/>
            <a:ext cx="3240360" cy="2084809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Творческий рассказ</a:t>
            </a:r>
          </a:p>
        </p:txBody>
      </p:sp>
    </p:spTree>
  </p:cSld>
  <p:clrMapOvr>
    <a:masterClrMapping/>
  </p:clrMapOvr>
  <p:transition spd="slow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1123</TotalTime>
  <Words>478</Words>
  <Application>Microsoft Office PowerPoint</Application>
  <PresentationFormat>Экран (4:3)</PresentationFormat>
  <Paragraphs>55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Calibri</vt:lpstr>
      <vt:lpstr>Century Gothic</vt:lpstr>
      <vt:lpstr>Franklin Gothic Book</vt:lpstr>
      <vt:lpstr>Open Sans</vt:lpstr>
      <vt:lpstr>Times New Roman</vt:lpstr>
      <vt:lpstr>Wingdings</vt:lpstr>
      <vt:lpstr>Wingdings 2</vt:lpstr>
      <vt:lpstr>Wingdings 3</vt:lpstr>
      <vt:lpstr>Легкий дым</vt:lpstr>
      <vt:lpstr>  «Метод наглядного моделирования и его роль в развитии речи детей дошкольного возраста»</vt:lpstr>
      <vt:lpstr>  «Не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                                                                                                         Л.С.Выгодский.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связного монологического высказывания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Спасибо за внимание!!!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в развитии связной речи</dc:title>
  <dc:creator>User</dc:creator>
  <cp:lastModifiedBy>User</cp:lastModifiedBy>
  <cp:revision>115</cp:revision>
  <dcterms:created xsi:type="dcterms:W3CDTF">2013-01-13T11:22:33Z</dcterms:created>
  <dcterms:modified xsi:type="dcterms:W3CDTF">2022-10-23T11:53:23Z</dcterms:modified>
</cp:coreProperties>
</file>