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5" r:id="rId5"/>
    <p:sldId id="264" r:id="rId6"/>
    <p:sldId id="259" r:id="rId7"/>
    <p:sldId id="260" r:id="rId8"/>
    <p:sldId id="267" r:id="rId9"/>
    <p:sldId id="268"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B72E52-CB72-4E1F-BDC1-2ED951ABE2B1}" type="datetimeFigureOut">
              <a:rPr lang="ru-RU" smtClean="0"/>
              <a:t>23.10.2022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DE2608-96EA-4390-B475-CFC19E879DEF}" type="slidenum">
              <a:rPr lang="ru-RU" smtClean="0"/>
              <a:t>‹#›</a:t>
            </a:fld>
            <a:endParaRPr lang="ru-RU"/>
          </a:p>
        </p:txBody>
      </p:sp>
    </p:spTree>
    <p:extLst>
      <p:ext uri="{BB962C8B-B14F-4D97-AF65-F5344CB8AC3E}">
        <p14:creationId xmlns:p14="http://schemas.microsoft.com/office/powerpoint/2010/main" val="152032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DE2608-96EA-4390-B475-CFC19E879DEF}" type="slidenum">
              <a:rPr lang="ru-RU" smtClean="0"/>
              <a:t>1</a:t>
            </a:fld>
            <a:endParaRPr lang="ru-RU"/>
          </a:p>
        </p:txBody>
      </p:sp>
    </p:spTree>
    <p:extLst>
      <p:ext uri="{BB962C8B-B14F-4D97-AF65-F5344CB8AC3E}">
        <p14:creationId xmlns:p14="http://schemas.microsoft.com/office/powerpoint/2010/main" val="3846486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4136084-8C9F-4403-BA5C-BB19B81539C3}"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4136084-8C9F-4403-BA5C-BB19B81539C3}"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4136084-8C9F-4403-BA5C-BB19B81539C3}"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51B7D-83AC-494A-9AD4-D8A3AED9D69B}"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4136084-8C9F-4403-BA5C-BB19B81539C3}"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51B7D-83AC-494A-9AD4-D8A3AED9D69B}"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4136084-8C9F-4403-BA5C-BB19B81539C3}"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4136084-8C9F-4403-BA5C-BB19B81539C3}" type="datetimeFigureOut">
              <a:rPr lang="ru-RU" smtClean="0"/>
              <a:t>23.10.2022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51B7D-83AC-494A-9AD4-D8A3AED9D69B}"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4136084-8C9F-4403-BA5C-BB19B81539C3}" type="datetimeFigureOut">
              <a:rPr lang="ru-RU" smtClean="0"/>
              <a:t>23.10.2022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4136084-8C9F-4403-BA5C-BB19B81539C3}" type="datetimeFigureOut">
              <a:rPr lang="ru-RU" smtClean="0"/>
              <a:t>23.10.2022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74136084-8C9F-4403-BA5C-BB19B81539C3}" type="datetimeFigureOut">
              <a:rPr lang="ru-RU" smtClean="0"/>
              <a:t>23.10.2022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2F51B7D-83AC-494A-9AD4-D8A3AED9D69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4136084-8C9F-4403-BA5C-BB19B81539C3}" type="datetimeFigureOut">
              <a:rPr lang="ru-RU" smtClean="0"/>
              <a:t>23.10.2022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51B7D-83AC-494A-9AD4-D8A3AED9D69B}"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136084-8C9F-4403-BA5C-BB19B81539C3}" type="datetimeFigureOut">
              <a:rPr lang="ru-RU" smtClean="0"/>
              <a:t>23.10.2022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51B7D-83AC-494A-9AD4-D8A3AED9D69B}"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4136084-8C9F-4403-BA5C-BB19B81539C3}" type="datetimeFigureOut">
              <a:rPr lang="ru-RU" smtClean="0"/>
              <a:t>23.10.2022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2F51B7D-83AC-494A-9AD4-D8A3AED9D69B}"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60648"/>
            <a:ext cx="7556376" cy="3456384"/>
          </a:xfrm>
        </p:spPr>
        <p:txBody>
          <a:bodyPr>
            <a:normAutofit fontScale="90000"/>
          </a:bodyPr>
          <a:lstStyle/>
          <a:p>
            <a:r>
              <a:rPr lang="ru-RU" dirty="0" smtClean="0">
                <a:solidFill>
                  <a:schemeClr val="tx2">
                    <a:lumMod val="75000"/>
                  </a:schemeClr>
                </a:solidFill>
              </a:rPr>
              <a:t/>
            </a:r>
            <a:br>
              <a:rPr lang="ru-RU" dirty="0" smtClean="0">
                <a:solidFill>
                  <a:schemeClr val="tx2">
                    <a:lumMod val="75000"/>
                  </a:schemeClr>
                </a:solidFill>
              </a:rPr>
            </a:br>
            <a:r>
              <a:rPr lang="ru-RU" dirty="0">
                <a:solidFill>
                  <a:schemeClr val="tx2">
                    <a:lumMod val="75000"/>
                  </a:schemeClr>
                </a:solidFill>
              </a:rPr>
              <a:t/>
            </a:r>
            <a:br>
              <a:rPr lang="ru-RU" dirty="0">
                <a:solidFill>
                  <a:schemeClr val="tx2">
                    <a:lumMod val="75000"/>
                  </a:schemeClr>
                </a:solidFill>
              </a:rPr>
            </a:br>
            <a:r>
              <a:rPr lang="ru-RU" dirty="0" smtClean="0">
                <a:solidFill>
                  <a:schemeClr val="tx2">
                    <a:lumMod val="75000"/>
                  </a:schemeClr>
                </a:solidFill>
              </a:rPr>
              <a:t/>
            </a:r>
            <a:br>
              <a:rPr lang="ru-RU" dirty="0" smtClean="0">
                <a:solidFill>
                  <a:schemeClr val="tx2">
                    <a:lumMod val="75000"/>
                  </a:schemeClr>
                </a:solidFill>
              </a:rPr>
            </a:br>
            <a:r>
              <a:rPr lang="ru-RU" dirty="0">
                <a:solidFill>
                  <a:schemeClr val="tx2">
                    <a:lumMod val="75000"/>
                  </a:schemeClr>
                </a:solidFill>
              </a:rPr>
              <a:t/>
            </a:r>
            <a:br>
              <a:rPr lang="ru-RU" dirty="0">
                <a:solidFill>
                  <a:schemeClr val="tx2">
                    <a:lumMod val="75000"/>
                  </a:schemeClr>
                </a:solidFill>
              </a:rPr>
            </a:br>
            <a:r>
              <a:rPr lang="ru-RU" sz="4900" dirty="0" smtClean="0">
                <a:solidFill>
                  <a:schemeClr val="tx2">
                    <a:lumMod val="75000"/>
                  </a:schemeClr>
                </a:solidFill>
                <a:latin typeface="Times New Roman" panose="02020603050405020304" pitchFamily="18" charset="0"/>
                <a:cs typeface="Times New Roman" panose="02020603050405020304" pitchFamily="18" charset="0"/>
              </a:rPr>
              <a:t>Метод </a:t>
            </a:r>
            <a:r>
              <a:rPr lang="ru-RU" sz="4900" dirty="0">
                <a:solidFill>
                  <a:schemeClr val="tx2">
                    <a:lumMod val="75000"/>
                  </a:schemeClr>
                </a:solidFill>
                <a:latin typeface="Times New Roman" panose="02020603050405020304" pitchFamily="18" charset="0"/>
                <a:cs typeface="Times New Roman" panose="02020603050405020304" pitchFamily="18" charset="0"/>
              </a:rPr>
              <a:t>«Микрофон» как эффективный метод речевой активизации дошкольников»</a:t>
            </a:r>
            <a:br>
              <a:rPr lang="ru-RU" sz="4900" dirty="0">
                <a:solidFill>
                  <a:schemeClr val="tx2">
                    <a:lumMod val="75000"/>
                  </a:schemeClr>
                </a:solidFill>
                <a:latin typeface="Times New Roman" panose="02020603050405020304" pitchFamily="18" charset="0"/>
                <a:cs typeface="Times New Roman" panose="02020603050405020304" pitchFamily="18" charset="0"/>
              </a:rPr>
            </a:br>
            <a:endParaRPr lang="ru-RU" sz="4900"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4" name="Picture 2" descr="https://odnt-tver.ru/uploads/images/700_FO32804508_34b63313c4aeadf626bca97454eb05cf.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15816" y="3212976"/>
            <a:ext cx="3456384" cy="32403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657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a:xfrm>
            <a:off x="457200" y="338328"/>
            <a:ext cx="8229600" cy="3882760"/>
          </a:xfrm>
        </p:spPr>
        <p:txBody>
          <a:bodyPr/>
          <a:lstStyle/>
          <a:p>
            <a:r>
              <a:rPr lang="ru-RU" b="1" dirty="0" smtClean="0">
                <a:solidFill>
                  <a:schemeClr val="tx2">
                    <a:lumMod val="75000"/>
                  </a:schemeClr>
                </a:solidFill>
                <a:latin typeface="Times New Roman" panose="02020603050405020304" pitchFamily="18" charset="0"/>
                <a:cs typeface="Times New Roman" panose="02020603050405020304" pitchFamily="18" charset="0"/>
              </a:rPr>
              <a:t/>
            </a:r>
            <a:br>
              <a:rPr lang="ru-RU" b="1" dirty="0" smtClean="0">
                <a:solidFill>
                  <a:schemeClr val="tx2">
                    <a:lumMod val="75000"/>
                  </a:schemeClr>
                </a:solidFill>
                <a:latin typeface="Times New Roman" panose="02020603050405020304" pitchFamily="18" charset="0"/>
                <a:cs typeface="Times New Roman" panose="02020603050405020304" pitchFamily="18" charset="0"/>
              </a:rPr>
            </a:br>
            <a:r>
              <a:rPr lang="ru-RU" b="1" dirty="0">
                <a:solidFill>
                  <a:schemeClr val="tx2">
                    <a:lumMod val="75000"/>
                  </a:schemeClr>
                </a:solidFill>
                <a:latin typeface="Times New Roman" panose="02020603050405020304" pitchFamily="18" charset="0"/>
                <a:cs typeface="Times New Roman" panose="02020603050405020304" pitchFamily="18" charset="0"/>
              </a:rPr>
              <a:t/>
            </a:r>
            <a:br>
              <a:rPr lang="ru-RU" b="1" dirty="0">
                <a:solidFill>
                  <a:schemeClr val="tx2">
                    <a:lumMod val="75000"/>
                  </a:schemeClr>
                </a:solidFill>
                <a:latin typeface="Times New Roman" panose="02020603050405020304" pitchFamily="18" charset="0"/>
                <a:cs typeface="Times New Roman" panose="02020603050405020304" pitchFamily="18" charset="0"/>
              </a:rPr>
            </a:br>
            <a:r>
              <a:rPr lang="ru-RU" sz="4800" b="1" dirty="0" smtClean="0">
                <a:solidFill>
                  <a:schemeClr val="tx2">
                    <a:lumMod val="75000"/>
                  </a:schemeClr>
                </a:solidFill>
                <a:latin typeface="Times New Roman" panose="02020603050405020304" pitchFamily="18" charset="0"/>
                <a:cs typeface="Times New Roman" panose="02020603050405020304" pitchFamily="18" charset="0"/>
              </a:rPr>
              <a:t>Благодарю за внимание!</a:t>
            </a:r>
            <a:endParaRPr lang="ru-RU" sz="4800" b="1"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8487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476672"/>
            <a:ext cx="5904656" cy="5256584"/>
          </a:xfrm>
        </p:spPr>
        <p:txBody>
          <a:bodyPr>
            <a:normAutofit fontScale="90000"/>
          </a:bodyPr>
          <a:lstStyle/>
          <a:p>
            <a:pPr algn="r"/>
            <a:r>
              <a:rPr lang="ru-RU" sz="3200" b="1" dirty="0" smtClean="0">
                <a:solidFill>
                  <a:schemeClr val="tx2">
                    <a:lumMod val="75000"/>
                  </a:schemeClr>
                </a:solidFill>
              </a:rPr>
              <a:t/>
            </a:r>
            <a:br>
              <a:rPr lang="ru-RU" sz="3200" b="1" dirty="0" smtClean="0">
                <a:solidFill>
                  <a:schemeClr val="tx2">
                    <a:lumMod val="75000"/>
                  </a:schemeClr>
                </a:solidFill>
              </a:rPr>
            </a:br>
            <a:r>
              <a:rPr lang="ru-RU" sz="3200" b="1" dirty="0">
                <a:solidFill>
                  <a:schemeClr val="tx2">
                    <a:lumMod val="75000"/>
                  </a:schemeClr>
                </a:solidFill>
              </a:rPr>
              <a:t/>
            </a:r>
            <a:br>
              <a:rPr lang="ru-RU" sz="3200" b="1" dirty="0">
                <a:solidFill>
                  <a:schemeClr val="tx2">
                    <a:lumMod val="75000"/>
                  </a:schemeClr>
                </a:solidFill>
              </a:rPr>
            </a:br>
            <a:r>
              <a:rPr lang="ru-RU" sz="3200" b="1" dirty="0" smtClean="0">
                <a:solidFill>
                  <a:schemeClr val="tx2">
                    <a:lumMod val="75000"/>
                  </a:schemeClr>
                </a:solidFill>
              </a:rPr>
              <a:t/>
            </a:r>
            <a:br>
              <a:rPr lang="ru-RU" sz="3200" b="1" dirty="0" smtClean="0">
                <a:solidFill>
                  <a:schemeClr val="tx2">
                    <a:lumMod val="75000"/>
                  </a:schemeClr>
                </a:solidFill>
              </a:rPr>
            </a:br>
            <a:r>
              <a:rPr lang="ru-RU" sz="3200" b="1" dirty="0">
                <a:solidFill>
                  <a:schemeClr val="tx2">
                    <a:lumMod val="75000"/>
                  </a:schemeClr>
                </a:solidFill>
              </a:rPr>
              <a:t/>
            </a:r>
            <a:br>
              <a:rPr lang="ru-RU" sz="3200" b="1" dirty="0">
                <a:solidFill>
                  <a:schemeClr val="tx2">
                    <a:lumMod val="75000"/>
                  </a:schemeClr>
                </a:solidFill>
              </a:rPr>
            </a:br>
            <a:r>
              <a:rPr lang="ru-RU" sz="3200" b="1" dirty="0" smtClean="0">
                <a:solidFill>
                  <a:schemeClr val="tx2">
                    <a:lumMod val="75000"/>
                  </a:schemeClr>
                </a:solidFill>
              </a:rPr>
              <a:t/>
            </a:r>
            <a:br>
              <a:rPr lang="ru-RU" sz="3200" b="1" dirty="0" smtClean="0">
                <a:solidFill>
                  <a:schemeClr val="tx2">
                    <a:lumMod val="75000"/>
                  </a:schemeClr>
                </a:solidFill>
              </a:rPr>
            </a:br>
            <a:r>
              <a:rPr lang="ru-RU" sz="3100" b="1" dirty="0" smtClean="0">
                <a:solidFill>
                  <a:schemeClr val="tx2">
                    <a:lumMod val="75000"/>
                  </a:schemeClr>
                </a:solidFill>
                <a:latin typeface="Times New Roman" panose="02020603050405020304" pitchFamily="18" charset="0"/>
                <a:cs typeface="Times New Roman" panose="02020603050405020304" pitchFamily="18" charset="0"/>
              </a:rPr>
              <a:t>Первоначальная </a:t>
            </a:r>
            <a:r>
              <a:rPr lang="ru-RU" sz="3100" b="1" dirty="0">
                <a:solidFill>
                  <a:schemeClr val="tx2">
                    <a:lumMod val="75000"/>
                  </a:schemeClr>
                </a:solidFill>
                <a:latin typeface="Times New Roman" panose="02020603050405020304" pitchFamily="18" charset="0"/>
                <a:cs typeface="Times New Roman" panose="02020603050405020304" pitchFamily="18" charset="0"/>
              </a:rPr>
              <a:t>функция речи- коммуникативная.</a:t>
            </a:r>
            <a:r>
              <a:rPr lang="ru-RU" sz="3100" dirty="0">
                <a:solidFill>
                  <a:schemeClr val="tx2">
                    <a:lumMod val="75000"/>
                  </a:schemeClr>
                </a:solidFill>
                <a:latin typeface="Times New Roman" panose="02020603050405020304" pitchFamily="18" charset="0"/>
                <a:cs typeface="Times New Roman" panose="02020603050405020304" pitchFamily="18" charset="0"/>
              </a:rPr>
              <a:t/>
            </a:r>
            <a:br>
              <a:rPr lang="ru-RU" sz="3100" dirty="0">
                <a:solidFill>
                  <a:schemeClr val="tx2">
                    <a:lumMod val="75000"/>
                  </a:schemeClr>
                </a:solidFill>
                <a:latin typeface="Times New Roman" panose="02020603050405020304" pitchFamily="18" charset="0"/>
                <a:cs typeface="Times New Roman" panose="02020603050405020304" pitchFamily="18" charset="0"/>
              </a:rPr>
            </a:br>
            <a:r>
              <a:rPr lang="ru-RU" sz="3100" b="1" dirty="0">
                <a:solidFill>
                  <a:schemeClr val="tx2">
                    <a:lumMod val="75000"/>
                  </a:schemeClr>
                </a:solidFill>
                <a:latin typeface="Times New Roman" panose="02020603050405020304" pitchFamily="18" charset="0"/>
                <a:cs typeface="Times New Roman" panose="02020603050405020304" pitchFamily="18" charset="0"/>
              </a:rPr>
              <a:t>Речь есть, прежде всего, средство социального</a:t>
            </a:r>
            <a:r>
              <a:rPr lang="ru-RU" sz="3100" dirty="0">
                <a:solidFill>
                  <a:schemeClr val="tx2">
                    <a:lumMod val="75000"/>
                  </a:schemeClr>
                </a:solidFill>
                <a:latin typeface="Times New Roman" panose="02020603050405020304" pitchFamily="18" charset="0"/>
                <a:cs typeface="Times New Roman" panose="02020603050405020304" pitchFamily="18" charset="0"/>
              </a:rPr>
              <a:t/>
            </a:r>
            <a:br>
              <a:rPr lang="ru-RU" sz="3100" dirty="0">
                <a:solidFill>
                  <a:schemeClr val="tx2">
                    <a:lumMod val="75000"/>
                  </a:schemeClr>
                </a:solidFill>
                <a:latin typeface="Times New Roman" panose="02020603050405020304" pitchFamily="18" charset="0"/>
                <a:cs typeface="Times New Roman" panose="02020603050405020304" pitchFamily="18" charset="0"/>
              </a:rPr>
            </a:br>
            <a:r>
              <a:rPr lang="ru-RU" sz="3100" b="1" dirty="0">
                <a:solidFill>
                  <a:schemeClr val="tx2">
                    <a:lumMod val="75000"/>
                  </a:schemeClr>
                </a:solidFill>
                <a:latin typeface="Times New Roman" panose="02020603050405020304" pitchFamily="18" charset="0"/>
                <a:cs typeface="Times New Roman" panose="02020603050405020304" pitchFamily="18" charset="0"/>
              </a:rPr>
              <a:t>общения, средство высказывания и понимания</a:t>
            </a:r>
            <a:r>
              <a:rPr lang="ru-RU" sz="3100" dirty="0">
                <a:solidFill>
                  <a:schemeClr val="tx2">
                    <a:lumMod val="75000"/>
                  </a:schemeClr>
                </a:solidFill>
                <a:latin typeface="Times New Roman" panose="02020603050405020304" pitchFamily="18" charset="0"/>
                <a:cs typeface="Times New Roman" panose="02020603050405020304" pitchFamily="18" charset="0"/>
              </a:rPr>
              <a:t/>
            </a:r>
            <a:br>
              <a:rPr lang="ru-RU" sz="3100" dirty="0">
                <a:solidFill>
                  <a:schemeClr val="tx2">
                    <a:lumMod val="75000"/>
                  </a:schemeClr>
                </a:solidFill>
                <a:latin typeface="Times New Roman" panose="02020603050405020304" pitchFamily="18" charset="0"/>
                <a:cs typeface="Times New Roman" panose="02020603050405020304" pitchFamily="18" charset="0"/>
              </a:rPr>
            </a:br>
            <a:r>
              <a:rPr lang="ru-RU" sz="3100" b="1" dirty="0">
                <a:solidFill>
                  <a:schemeClr val="tx2">
                    <a:lumMod val="75000"/>
                  </a:schemeClr>
                </a:solidFill>
                <a:latin typeface="Times New Roman" panose="02020603050405020304" pitchFamily="18" charset="0"/>
                <a:cs typeface="Times New Roman" panose="02020603050405020304" pitchFamily="18" charset="0"/>
              </a:rPr>
              <a:t>Л.С. Выготский</a:t>
            </a:r>
            <a:r>
              <a:rPr lang="ru-RU" sz="3200" dirty="0">
                <a:solidFill>
                  <a:schemeClr val="tx2">
                    <a:lumMod val="75000"/>
                  </a:schemeClr>
                </a:solidFill>
              </a:rPr>
              <a:t/>
            </a:r>
            <a:br>
              <a:rPr lang="ru-RU" sz="3200" dirty="0">
                <a:solidFill>
                  <a:schemeClr val="tx2">
                    <a:lumMod val="75000"/>
                  </a:schemeClr>
                </a:solidFill>
              </a:rPr>
            </a:br>
            <a:endParaRPr lang="ru-RU" sz="3200" dirty="0">
              <a:solidFill>
                <a:schemeClr val="tx2">
                  <a:lumMod val="75000"/>
                </a:schemeClr>
              </a:solidFill>
            </a:endParaRPr>
          </a:p>
        </p:txBody>
      </p:sp>
      <p:pic>
        <p:nvPicPr>
          <p:cNvPr id="1026" name="Picture 2" descr="https://top10a.ru/wp-content/uploads/2019/07/9-83.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23528" y="1988840"/>
            <a:ext cx="3220840" cy="34579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322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496" y="2204864"/>
            <a:ext cx="9000999" cy="3600400"/>
          </a:xfrm>
        </p:spPr>
        <p:txBody>
          <a:bodyPr>
            <a:normAutofit/>
          </a:bodyPr>
          <a:lstStyle/>
          <a:p>
            <a:pPr algn="r">
              <a:buFontTx/>
              <a:buChar char="-"/>
            </a:pPr>
            <a:r>
              <a:rPr lang="ru-RU" sz="2800" dirty="0" smtClean="0">
                <a:latin typeface="Times New Roman" panose="02020603050405020304" pitchFamily="18" charset="0"/>
                <a:cs typeface="Times New Roman" panose="02020603050405020304" pitchFamily="18" charset="0"/>
              </a:rPr>
              <a:t>это</a:t>
            </a:r>
            <a:r>
              <a:rPr lang="ru-RU" sz="2800" dirty="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прием</a:t>
            </a:r>
            <a:r>
              <a:rPr lang="ru-RU" sz="2800" dirty="0">
                <a:latin typeface="Times New Roman" panose="02020603050405020304" pitchFamily="18" charset="0"/>
                <a:cs typeface="Times New Roman" panose="02020603050405020304" pitchFamily="18" charset="0"/>
              </a:rPr>
              <a:t> интерактивного взаимодействия, </a:t>
            </a:r>
            <a:endParaRPr lang="ru-RU" sz="2800" dirty="0" smtClean="0">
              <a:latin typeface="Times New Roman" panose="02020603050405020304" pitchFamily="18" charset="0"/>
              <a:cs typeface="Times New Roman" panose="02020603050405020304" pitchFamily="18" charset="0"/>
            </a:endParaRPr>
          </a:p>
          <a:p>
            <a:pPr algn="r">
              <a:buFontTx/>
              <a:buChar char="-"/>
            </a:pPr>
            <a:r>
              <a:rPr lang="ru-RU" sz="2800" dirty="0" smtClean="0">
                <a:latin typeface="Times New Roman" panose="02020603050405020304" pitchFamily="18" charset="0"/>
                <a:cs typeface="Times New Roman" panose="02020603050405020304" pitchFamily="18" charset="0"/>
              </a:rPr>
              <a:t>в </a:t>
            </a:r>
            <a:r>
              <a:rPr lang="ru-RU" sz="2800" dirty="0">
                <a:latin typeface="Times New Roman" panose="02020603050405020304" pitchFamily="18" charset="0"/>
                <a:cs typeface="Times New Roman" panose="02020603050405020304" pitchFamily="18" charset="0"/>
              </a:rPr>
              <a:t>ходе которого все участники</a:t>
            </a:r>
            <a:r>
              <a:rPr lang="ru-RU" sz="2800" dirty="0" smtClean="0">
                <a:latin typeface="Times New Roman" panose="02020603050405020304" pitchFamily="18" charset="0"/>
                <a:cs typeface="Times New Roman" panose="02020603050405020304" pitchFamily="18" charset="0"/>
              </a:rPr>
              <a:t>, </a:t>
            </a:r>
          </a:p>
          <a:p>
            <a:pPr algn="r">
              <a:buFontTx/>
              <a:buChar char="-"/>
            </a:pPr>
            <a:r>
              <a:rPr lang="ru-RU" sz="2800" dirty="0" smtClean="0">
                <a:latin typeface="Times New Roman" panose="02020603050405020304" pitchFamily="18" charset="0"/>
                <a:cs typeface="Times New Roman" panose="02020603050405020304" pitchFamily="18" charset="0"/>
              </a:rPr>
              <a:t>сидящие </a:t>
            </a:r>
            <a:r>
              <a:rPr lang="ru-RU" sz="2800" dirty="0">
                <a:latin typeface="Times New Roman" panose="02020603050405020304" pitchFamily="18" charset="0"/>
                <a:cs typeface="Times New Roman" panose="02020603050405020304" pitchFamily="18" charset="0"/>
              </a:rPr>
              <a:t>в форме </a:t>
            </a:r>
            <a:r>
              <a:rPr lang="ru-RU" sz="2800" dirty="0" smtClean="0">
                <a:latin typeface="Times New Roman" panose="02020603050405020304" pitchFamily="18" charset="0"/>
                <a:cs typeface="Times New Roman" panose="02020603050405020304" pitchFamily="18" charset="0"/>
              </a:rPr>
              <a:t>круга,</a:t>
            </a:r>
          </a:p>
          <a:p>
            <a:pPr marL="0" indent="0" algn="r">
              <a:buNone/>
            </a:pPr>
            <a:r>
              <a:rPr lang="ru-RU" sz="2800" dirty="0" smtClean="0">
                <a:latin typeface="Times New Roman" panose="02020603050405020304" pitchFamily="18" charset="0"/>
                <a:cs typeface="Times New Roman" panose="02020603050405020304" pitchFamily="18" charset="0"/>
              </a:rPr>
              <a:t>поочередно высказывают свое мнение на вопрос ведущего,</a:t>
            </a:r>
          </a:p>
          <a:p>
            <a:pPr marL="0" indent="0" algn="r">
              <a:buNone/>
            </a:pP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передавая микрофон друг другу по очереди</a:t>
            </a:r>
            <a:r>
              <a:rPr lang="ru-RU" sz="3200" dirty="0" smtClean="0">
                <a:latin typeface="Times New Roman" panose="02020603050405020304" pitchFamily="18" charset="0"/>
                <a:cs typeface="Times New Roman" panose="02020603050405020304" pitchFamily="18" charset="0"/>
              </a:rPr>
              <a:t>.</a:t>
            </a:r>
          </a:p>
        </p:txBody>
      </p:sp>
      <p:sp>
        <p:nvSpPr>
          <p:cNvPr id="2" name="Заголовок 1"/>
          <p:cNvSpPr>
            <a:spLocks noGrp="1"/>
          </p:cNvSpPr>
          <p:nvPr>
            <p:ph type="title"/>
          </p:nvPr>
        </p:nvSpPr>
        <p:spPr>
          <a:xfrm>
            <a:off x="457200" y="338328"/>
            <a:ext cx="8229600" cy="2442600"/>
          </a:xfrm>
        </p:spPr>
        <p:txBody>
          <a:bodyPr>
            <a:normAutofit/>
          </a:bodyPr>
          <a:lstStyle/>
          <a:p>
            <a:r>
              <a:rPr lang="ru-RU" dirty="0">
                <a:solidFill>
                  <a:schemeClr val="tx2">
                    <a:lumMod val="75000"/>
                  </a:schemeClr>
                </a:solidFill>
                <a:latin typeface="Times New Roman" panose="02020603050405020304" pitchFamily="18" charset="0"/>
                <a:cs typeface="Times New Roman" panose="02020603050405020304" pitchFamily="18" charset="0"/>
              </a:rPr>
              <a:t>«</a:t>
            </a:r>
            <a:r>
              <a:rPr lang="ru-RU" b="1" dirty="0">
                <a:solidFill>
                  <a:schemeClr val="tx2">
                    <a:lumMod val="75000"/>
                  </a:schemeClr>
                </a:solidFill>
                <a:latin typeface="Times New Roman" panose="02020603050405020304" pitchFamily="18" charset="0"/>
                <a:cs typeface="Times New Roman" panose="02020603050405020304" pitchFamily="18" charset="0"/>
              </a:rPr>
              <a:t>Микрофон</a:t>
            </a:r>
            <a:r>
              <a:rPr lang="ru-RU" dirty="0" smtClean="0">
                <a:solidFill>
                  <a:schemeClr val="tx2">
                    <a:lumMod val="75000"/>
                  </a:schemeClr>
                </a:solidFill>
                <a:latin typeface="Times New Roman" panose="02020603050405020304" pitchFamily="18" charset="0"/>
                <a:cs typeface="Times New Roman" panose="02020603050405020304" pitchFamily="18" charset="0"/>
              </a:rPr>
              <a:t>»</a:t>
            </a:r>
            <a:br>
              <a:rPr lang="ru-RU" dirty="0" smtClean="0">
                <a:solidFill>
                  <a:schemeClr val="tx2">
                    <a:lumMod val="75000"/>
                  </a:schemeClr>
                </a:solidFill>
                <a:latin typeface="Times New Roman" panose="02020603050405020304" pitchFamily="18" charset="0"/>
                <a:cs typeface="Times New Roman" panose="02020603050405020304" pitchFamily="18" charset="0"/>
              </a:rPr>
            </a:br>
            <a:endParaRPr lang="ru-RU"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6002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3" y="1124745"/>
            <a:ext cx="7740848" cy="2448271"/>
          </a:xfrm>
        </p:spPr>
        <p:txBody>
          <a:bodyPr>
            <a:normAutofit lnSpcReduction="10000"/>
          </a:bodyPr>
          <a:lstStyle/>
          <a:p>
            <a:pPr marL="0" indent="0">
              <a:buNone/>
            </a:pPr>
            <a:r>
              <a:rPr lang="ru-RU" sz="2800" dirty="0">
                <a:latin typeface="Times New Roman" panose="02020603050405020304" pitchFamily="18" charset="0"/>
                <a:cs typeface="Times New Roman" panose="02020603050405020304" pitchFamily="18" charset="0"/>
              </a:rPr>
              <a:t>Большинство современных детей старшего дошкольного возраста активно высказывают свою точку зрения по любому поводу, но при этом часть ребят не дает возможности высказаться другим детям, невнимательно выслушивает их ответы или перебивает</a:t>
            </a:r>
            <a:r>
              <a:rPr lang="ru-RU" sz="2800" dirty="0" smtClean="0">
                <a:latin typeface="Times New Roman" panose="02020603050405020304" pitchFamily="18" charset="0"/>
                <a:cs typeface="Times New Roman" panose="02020603050405020304" pitchFamily="18" charset="0"/>
              </a:rPr>
              <a:t>.</a:t>
            </a:r>
          </a:p>
          <a:p>
            <a:pPr marL="0" indent="0">
              <a:buNone/>
            </a:pPr>
            <a:endParaRPr lang="ru-RU" sz="2800"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338328"/>
            <a:ext cx="8229600" cy="786416"/>
          </a:xfrm>
        </p:spPr>
        <p:txBody>
          <a:bodyPr/>
          <a:lstStyle/>
          <a:p>
            <a:r>
              <a:rPr lang="ru-RU" b="1" dirty="0">
                <a:solidFill>
                  <a:schemeClr val="tx2">
                    <a:lumMod val="75000"/>
                  </a:schemeClr>
                </a:solidFill>
                <a:latin typeface="Times New Roman" panose="02020603050405020304" pitchFamily="18" charset="0"/>
                <a:cs typeface="Times New Roman" panose="02020603050405020304" pitchFamily="18" charset="0"/>
              </a:rPr>
              <a:t>Актуальность</a:t>
            </a:r>
          </a:p>
        </p:txBody>
      </p:sp>
      <p:pic>
        <p:nvPicPr>
          <p:cNvPr id="4" name="Рисунок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26271" y="3429000"/>
            <a:ext cx="2193801" cy="3429000"/>
          </a:xfrm>
          <a:prstGeom prst="rect">
            <a:avLst/>
          </a:prstGeom>
        </p:spPr>
      </p:pic>
    </p:spTree>
    <p:extLst>
      <p:ext uri="{BB962C8B-B14F-4D97-AF65-F5344CB8AC3E}">
        <p14:creationId xmlns:p14="http://schemas.microsoft.com/office/powerpoint/2010/main" val="3025177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980729"/>
            <a:ext cx="8784975" cy="3960440"/>
          </a:xfrm>
        </p:spPr>
        <p:txBody>
          <a:bodyPr>
            <a:noAutofit/>
          </a:bodyPr>
          <a:lstStyle/>
          <a:p>
            <a:pPr marL="0" indent="0">
              <a:buNone/>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создание игровой ситуации, например, </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К</a:t>
            </a:r>
            <a:r>
              <a:rPr lang="ru-RU" dirty="0" smtClean="0">
                <a:latin typeface="Times New Roman" panose="02020603050405020304" pitchFamily="18" charset="0"/>
                <a:cs typeface="Times New Roman" panose="02020603050405020304" pitchFamily="18" charset="0"/>
              </a:rPr>
              <a:t>афе». </a:t>
            </a:r>
            <a:r>
              <a:rPr lang="ru-RU" dirty="0">
                <a:latin typeface="Times New Roman" panose="02020603050405020304" pitchFamily="18" charset="0"/>
                <a:cs typeface="Times New Roman" panose="02020603050405020304" pitchFamily="18" charset="0"/>
              </a:rPr>
              <a:t>Атрибут в виде микрофона позволяет лучше сконцентрироваться отвечающего, а остальным участникам – дожидаться своей очереди, не перебивая его, пока микрофон не попадет к ним в руки. Прием также позволяет раскрепоститься застенчивым детям, т.к. любая точка зрения принимается без явного порицания</a:t>
            </a:r>
            <a:r>
              <a:rPr lang="ru-RU" dirty="0" smtClean="0">
                <a:latin typeface="Times New Roman" panose="02020603050405020304" pitchFamily="18" charset="0"/>
                <a:cs typeface="Times New Roman" panose="02020603050405020304" pitchFamily="18" charset="0"/>
              </a:rPr>
              <a:t>.</a:t>
            </a:r>
          </a:p>
          <a:p>
            <a:pPr marL="0" indent="0">
              <a:buNone/>
            </a:pPr>
            <a:endParaRPr lang="ru-RU"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338328"/>
            <a:ext cx="8229600" cy="714408"/>
          </a:xfrm>
        </p:spPr>
        <p:txBody>
          <a:bodyPr>
            <a:normAutofit fontScale="90000"/>
          </a:bodyPr>
          <a:lstStyle/>
          <a:p>
            <a:r>
              <a:rPr lang="ru-RU" b="1" dirty="0">
                <a:solidFill>
                  <a:schemeClr val="tx2">
                    <a:lumMod val="75000"/>
                  </a:schemeClr>
                </a:solidFill>
                <a:latin typeface="Times New Roman" panose="02020603050405020304" pitchFamily="18" charset="0"/>
                <a:cs typeface="Times New Roman" panose="02020603050405020304" pitchFamily="18" charset="0"/>
              </a:rPr>
              <a:t>Особенность приема</a:t>
            </a:r>
          </a:p>
        </p:txBody>
      </p:sp>
      <p:pic>
        <p:nvPicPr>
          <p:cNvPr id="5" name="Рисунок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3568" y="3226607"/>
            <a:ext cx="7200800" cy="3429124"/>
          </a:xfrm>
          <a:prstGeom prst="rect">
            <a:avLst/>
          </a:prstGeom>
        </p:spPr>
      </p:pic>
    </p:spTree>
    <p:extLst>
      <p:ext uri="{BB962C8B-B14F-4D97-AF65-F5344CB8AC3E}">
        <p14:creationId xmlns:p14="http://schemas.microsoft.com/office/powerpoint/2010/main" val="4016517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7" y="1844824"/>
            <a:ext cx="8496944" cy="4281339"/>
          </a:xfrm>
        </p:spPr>
        <p:txBody>
          <a:bodyPr>
            <a:normAutofit lnSpcReduction="10000"/>
          </a:bodyPr>
          <a:lstStyle/>
          <a:p>
            <a:pPr marL="0" indent="0">
              <a:buNone/>
            </a:pPr>
            <a:r>
              <a:rPr lang="ru-RU" sz="3600" dirty="0" smtClean="0">
                <a:latin typeface="Times New Roman" panose="02020603050405020304" pitchFamily="18" charset="0"/>
                <a:cs typeface="Times New Roman" panose="02020603050405020304" pitchFamily="18" charset="0"/>
              </a:rPr>
              <a:t>Прием </a:t>
            </a:r>
            <a:r>
              <a:rPr lang="ru-RU" sz="3600" dirty="0">
                <a:latin typeface="Times New Roman" panose="02020603050405020304" pitchFamily="18" charset="0"/>
                <a:cs typeface="Times New Roman" panose="02020603050405020304" pitchFamily="18" charset="0"/>
              </a:rPr>
              <a:t>может применяться в начале или конце </a:t>
            </a:r>
            <a:r>
              <a:rPr lang="ru-RU" sz="3600" dirty="0" smtClean="0">
                <a:latin typeface="Times New Roman" panose="02020603050405020304" pitchFamily="18" charset="0"/>
                <a:cs typeface="Times New Roman" panose="02020603050405020304" pitchFamily="18" charset="0"/>
              </a:rPr>
              <a:t>занятия. Это </a:t>
            </a:r>
            <a:r>
              <a:rPr lang="ru-RU" sz="3600" dirty="0">
                <a:latin typeface="Times New Roman" panose="02020603050405020304" pitchFamily="18" charset="0"/>
                <a:cs typeface="Times New Roman" panose="02020603050405020304" pitchFamily="18" charset="0"/>
              </a:rPr>
              <a:t>способ дать понять каждому </a:t>
            </a:r>
            <a:r>
              <a:rPr lang="ru-RU" sz="3600" dirty="0" smtClean="0">
                <a:latin typeface="Times New Roman" panose="02020603050405020304" pitchFamily="18" charset="0"/>
                <a:cs typeface="Times New Roman" panose="02020603050405020304" pitchFamily="18" charset="0"/>
              </a:rPr>
              <a:t>ребёнку, </a:t>
            </a:r>
            <a:r>
              <a:rPr lang="ru-RU" sz="3600" dirty="0">
                <a:latin typeface="Times New Roman" panose="02020603050405020304" pitchFamily="18" charset="0"/>
                <a:cs typeface="Times New Roman" panose="02020603050405020304" pitchFamily="18" charset="0"/>
              </a:rPr>
              <a:t>что он </a:t>
            </a:r>
            <a:r>
              <a:rPr lang="ru-RU" sz="3600" dirty="0" smtClean="0">
                <a:latin typeface="Times New Roman" panose="02020603050405020304" pitchFamily="18" charset="0"/>
                <a:cs typeface="Times New Roman" panose="02020603050405020304" pitchFamily="18" charset="0"/>
              </a:rPr>
              <a:t>может подчеркнуть </a:t>
            </a:r>
            <a:r>
              <a:rPr lang="ru-RU" sz="3600" dirty="0">
                <a:latin typeface="Times New Roman" panose="02020603050405020304" pitchFamily="18" charset="0"/>
                <a:cs typeface="Times New Roman" panose="02020603050405020304" pitchFamily="18" charset="0"/>
              </a:rPr>
              <a:t>из </a:t>
            </a:r>
            <a:r>
              <a:rPr lang="ru-RU" sz="3600" dirty="0" smtClean="0">
                <a:latin typeface="Times New Roman" panose="02020603050405020304" pitchFamily="18" charset="0"/>
                <a:cs typeface="Times New Roman" panose="02020603050405020304" pitchFamily="18" charset="0"/>
              </a:rPr>
              <a:t>занятия </a:t>
            </a:r>
            <a:r>
              <a:rPr lang="ru-RU" sz="3600" dirty="0">
                <a:latin typeface="Times New Roman" panose="02020603050405020304" pitchFamily="18" charset="0"/>
                <a:cs typeface="Times New Roman" panose="02020603050405020304" pitchFamily="18" charset="0"/>
              </a:rPr>
              <a:t>полезное для себя, показать, что можно смело высказывать собственное мнение, говорить, как о личных успехах, так и неудачах.</a:t>
            </a:r>
          </a:p>
        </p:txBody>
      </p:sp>
      <p:sp>
        <p:nvSpPr>
          <p:cNvPr id="2" name="Заголовок 1"/>
          <p:cNvSpPr>
            <a:spLocks noGrp="1"/>
          </p:cNvSpPr>
          <p:nvPr>
            <p:ph type="title"/>
          </p:nvPr>
        </p:nvSpPr>
        <p:spPr>
          <a:xfrm>
            <a:off x="457200" y="338328"/>
            <a:ext cx="8229600" cy="1794528"/>
          </a:xfrm>
        </p:spPr>
        <p:txBody>
          <a:bodyPr>
            <a:normAutofit/>
          </a:bodyPr>
          <a:lstStyle/>
          <a:p>
            <a:r>
              <a:rPr lang="ru-RU" b="1" dirty="0" smtClean="0">
                <a:solidFill>
                  <a:schemeClr val="tx2">
                    <a:lumMod val="75000"/>
                  </a:schemeClr>
                </a:solidFill>
                <a:latin typeface="Times New Roman" panose="02020603050405020304" pitchFamily="18" charset="0"/>
                <a:cs typeface="Times New Roman" panose="02020603050405020304" pitchFamily="18" charset="0"/>
              </a:rPr>
              <a:t>Как </a:t>
            </a:r>
            <a:r>
              <a:rPr lang="ru-RU" b="1" dirty="0">
                <a:solidFill>
                  <a:schemeClr val="tx2">
                    <a:lumMod val="75000"/>
                  </a:schemeClr>
                </a:solidFill>
                <a:latin typeface="Times New Roman" panose="02020603050405020304" pitchFamily="18" charset="0"/>
                <a:cs typeface="Times New Roman" panose="02020603050405020304" pitchFamily="18" charset="0"/>
              </a:rPr>
              <a:t>устроен «Микрофон</a:t>
            </a:r>
            <a:r>
              <a:rPr lang="ru-RU" b="1" dirty="0" smtClean="0">
                <a:solidFill>
                  <a:schemeClr val="tx2">
                    <a:lumMod val="75000"/>
                  </a:schemeClr>
                </a:solidFill>
                <a:latin typeface="Times New Roman" panose="02020603050405020304" pitchFamily="18" charset="0"/>
                <a:cs typeface="Times New Roman" panose="02020603050405020304" pitchFamily="18" charset="0"/>
              </a:rPr>
              <a:t>»?</a:t>
            </a:r>
            <a:br>
              <a:rPr lang="ru-RU" b="1" dirty="0" smtClean="0">
                <a:solidFill>
                  <a:schemeClr val="tx2">
                    <a:lumMod val="75000"/>
                  </a:schemeClr>
                </a:solidFill>
                <a:latin typeface="Times New Roman" panose="02020603050405020304" pitchFamily="18" charset="0"/>
                <a:cs typeface="Times New Roman" panose="02020603050405020304" pitchFamily="18" charset="0"/>
              </a:rPr>
            </a:br>
            <a:endParaRPr lang="ru-RU"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259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1988840"/>
            <a:ext cx="7408333" cy="4137323"/>
          </a:xfrm>
        </p:spPr>
        <p:txBody>
          <a:bodyPr>
            <a:normAutofit/>
          </a:bodyPr>
          <a:lstStyle/>
          <a:p>
            <a:r>
              <a:rPr lang="ru-RU" sz="3200" b="1" dirty="0">
                <a:latin typeface="Times New Roman" panose="02020603050405020304" pitchFamily="18" charset="0"/>
                <a:cs typeface="Times New Roman" panose="02020603050405020304" pitchFamily="18" charset="0"/>
              </a:rPr>
              <a:t>Для мотивации</a:t>
            </a:r>
            <a:r>
              <a:rPr lang="ru-RU" sz="3200" dirty="0" smtClean="0">
                <a:latin typeface="Times New Roman" panose="02020603050405020304" pitchFamily="18" charset="0"/>
                <a:cs typeface="Times New Roman" panose="02020603050405020304" pitchFamily="18" charset="0"/>
              </a:rPr>
              <a:t>.</a:t>
            </a:r>
          </a:p>
          <a:p>
            <a:pPr marL="0" indent="0">
              <a:buNone/>
            </a:pPr>
            <a:endParaRPr lang="ru-RU" sz="3200" dirty="0" smtClean="0">
              <a:latin typeface="Times New Roman" panose="02020603050405020304" pitchFamily="18" charset="0"/>
              <a:cs typeface="Times New Roman" panose="02020603050405020304" pitchFamily="18" charset="0"/>
            </a:endParaRPr>
          </a:p>
          <a:p>
            <a:pPr marL="0" indent="0">
              <a:buNone/>
            </a:pPr>
            <a:r>
              <a:rPr lang="ru-RU" sz="3200" b="1" dirty="0" smtClean="0"/>
              <a:t/>
            </a:r>
            <a:br>
              <a:rPr lang="ru-RU" sz="3200" b="1" dirty="0" smtClean="0"/>
            </a:br>
            <a:endParaRPr lang="ru-RU" sz="3200" dirty="0"/>
          </a:p>
        </p:txBody>
      </p:sp>
      <p:sp>
        <p:nvSpPr>
          <p:cNvPr id="2" name="Заголовок 1"/>
          <p:cNvSpPr>
            <a:spLocks noGrp="1"/>
          </p:cNvSpPr>
          <p:nvPr>
            <p:ph type="title"/>
          </p:nvPr>
        </p:nvSpPr>
        <p:spPr>
          <a:xfrm>
            <a:off x="457200" y="404664"/>
            <a:ext cx="8229600" cy="1872208"/>
          </a:xfrm>
        </p:spPr>
        <p:txBody>
          <a:bodyPr>
            <a:normAutofit fontScale="90000"/>
          </a:bodyPr>
          <a:lstStyle/>
          <a:p>
            <a:r>
              <a:rPr lang="ru-RU" b="1" dirty="0"/>
              <a:t> </a:t>
            </a:r>
            <a:r>
              <a:rPr lang="ru-RU" b="1" dirty="0" smtClean="0">
                <a:solidFill>
                  <a:schemeClr val="tx2">
                    <a:lumMod val="75000"/>
                  </a:schemeClr>
                </a:solidFill>
                <a:latin typeface="Times New Roman" panose="02020603050405020304" pitchFamily="18" charset="0"/>
                <a:cs typeface="Times New Roman" panose="02020603050405020304" pitchFamily="18" charset="0"/>
              </a:rPr>
              <a:t>О чем </a:t>
            </a:r>
            <a:r>
              <a:rPr lang="ru-RU" b="1" dirty="0">
                <a:solidFill>
                  <a:schemeClr val="tx2">
                    <a:lumMod val="75000"/>
                  </a:schemeClr>
                </a:solidFill>
                <a:latin typeface="Times New Roman" panose="02020603050405020304" pitchFamily="18" charset="0"/>
                <a:cs typeface="Times New Roman" panose="02020603050405020304" pitchFamily="18" charset="0"/>
              </a:rPr>
              <a:t>спрашивать</a:t>
            </a:r>
            <a:r>
              <a:rPr lang="ru-RU" b="1" dirty="0" smtClean="0">
                <a:solidFill>
                  <a:schemeClr val="tx2">
                    <a:lumMod val="75000"/>
                  </a:schemeClr>
                </a:solidFill>
                <a:latin typeface="Times New Roman" panose="02020603050405020304" pitchFamily="18" charset="0"/>
                <a:cs typeface="Times New Roman" panose="02020603050405020304" pitchFamily="18" charset="0"/>
              </a:rPr>
              <a:t>?</a:t>
            </a:r>
            <a:r>
              <a:rPr lang="ru-RU" b="1" dirty="0">
                <a:solidFill>
                  <a:schemeClr val="tx2">
                    <a:lumMod val="75000"/>
                  </a:schemeClr>
                </a:solidFill>
                <a:latin typeface="Times New Roman" panose="02020603050405020304" pitchFamily="18" charset="0"/>
                <a:cs typeface="Times New Roman" panose="02020603050405020304" pitchFamily="18" charset="0"/>
              </a:rPr>
              <a:t/>
            </a:r>
            <a:br>
              <a:rPr lang="ru-RU" b="1" dirty="0">
                <a:solidFill>
                  <a:schemeClr val="tx2">
                    <a:lumMod val="75000"/>
                  </a:schemeClr>
                </a:solidFill>
                <a:latin typeface="Times New Roman" panose="02020603050405020304" pitchFamily="18" charset="0"/>
                <a:cs typeface="Times New Roman" panose="02020603050405020304" pitchFamily="18" charset="0"/>
              </a:rPr>
            </a:br>
            <a:r>
              <a:rPr lang="ru-RU" sz="3600" dirty="0">
                <a:solidFill>
                  <a:schemeClr val="tx2">
                    <a:lumMod val="75000"/>
                  </a:schemeClr>
                </a:solidFill>
                <a:latin typeface="Times New Roman" panose="02020603050405020304" pitchFamily="18" charset="0"/>
                <a:cs typeface="Times New Roman" panose="02020603050405020304" pitchFamily="18" charset="0"/>
              </a:rPr>
              <a:t>Вопросы строятся с учетом </a:t>
            </a:r>
            <a:r>
              <a:rPr lang="ru-RU" sz="3600" dirty="0" smtClean="0">
                <a:solidFill>
                  <a:schemeClr val="tx2">
                    <a:lumMod val="75000"/>
                  </a:schemeClr>
                </a:solidFill>
                <a:latin typeface="Times New Roman" panose="02020603050405020304" pitchFamily="18" charset="0"/>
                <a:cs typeface="Times New Roman" panose="02020603050405020304" pitchFamily="18" charset="0"/>
              </a:rPr>
              <a:t>этапа занятия и </a:t>
            </a:r>
            <a:r>
              <a:rPr lang="ru-RU" sz="3600" dirty="0">
                <a:solidFill>
                  <a:schemeClr val="tx2">
                    <a:lumMod val="75000"/>
                  </a:schemeClr>
                </a:solidFill>
                <a:latin typeface="Times New Roman" panose="02020603050405020304" pitchFamily="18" charset="0"/>
                <a:cs typeface="Times New Roman" panose="02020603050405020304" pitchFamily="18" charset="0"/>
              </a:rPr>
              <a:t>цели взаимодействия с </a:t>
            </a:r>
            <a:r>
              <a:rPr lang="ru-RU" sz="3600" dirty="0" smtClean="0">
                <a:solidFill>
                  <a:schemeClr val="tx2">
                    <a:lumMod val="75000"/>
                  </a:schemeClr>
                </a:solidFill>
                <a:latin typeface="Times New Roman" panose="02020603050405020304" pitchFamily="18" charset="0"/>
                <a:cs typeface="Times New Roman" panose="02020603050405020304" pitchFamily="18" charset="0"/>
              </a:rPr>
              <a:t>детьми:</a:t>
            </a:r>
            <a:r>
              <a:rPr lang="ru-RU" dirty="0">
                <a:solidFill>
                  <a:schemeClr val="tx2">
                    <a:lumMod val="75000"/>
                  </a:schemeClr>
                </a:solidFill>
                <a:latin typeface="Times New Roman" panose="02020603050405020304" pitchFamily="18" charset="0"/>
                <a:cs typeface="Times New Roman" panose="02020603050405020304" pitchFamily="18" charset="0"/>
              </a:rPr>
              <a:t/>
            </a:r>
            <a:br>
              <a:rPr lang="ru-RU" dirty="0">
                <a:solidFill>
                  <a:schemeClr val="tx2">
                    <a:lumMod val="75000"/>
                  </a:schemeClr>
                </a:solidFill>
                <a:latin typeface="Times New Roman" panose="02020603050405020304" pitchFamily="18" charset="0"/>
                <a:cs typeface="Times New Roman" panose="02020603050405020304" pitchFamily="18" charset="0"/>
              </a:rPr>
            </a:br>
            <a:endParaRPr lang="ru-RU"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96136" y="2276872"/>
            <a:ext cx="2835035" cy="4441815"/>
          </a:xfrm>
          <a:prstGeom prst="rect">
            <a:avLst/>
          </a:prstGeom>
        </p:spPr>
      </p:pic>
      <p:pic>
        <p:nvPicPr>
          <p:cNvPr id="5" name="Рисунок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7069" y="2783471"/>
            <a:ext cx="5387261" cy="3903573"/>
          </a:xfrm>
          <a:prstGeom prst="rect">
            <a:avLst/>
          </a:prstGeom>
        </p:spPr>
      </p:pic>
    </p:spTree>
    <p:extLst>
      <p:ext uri="{BB962C8B-B14F-4D97-AF65-F5344CB8AC3E}">
        <p14:creationId xmlns:p14="http://schemas.microsoft.com/office/powerpoint/2010/main" val="2654088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1" y="1052736"/>
            <a:ext cx="8640960" cy="5073427"/>
          </a:xfrm>
        </p:spPr>
        <p:txBody>
          <a:bodyPr/>
          <a:lstStyle/>
          <a:p>
            <a:pPr algn="ctr"/>
            <a:r>
              <a:rPr lang="ru-RU" dirty="0"/>
              <a:t> </a:t>
            </a:r>
            <a:r>
              <a:rPr lang="ru-RU" sz="3200" b="1" dirty="0" smtClean="0">
                <a:latin typeface="Times New Roman" panose="02020603050405020304" pitchFamily="18" charset="0"/>
                <a:cs typeface="Times New Roman" panose="02020603050405020304" pitchFamily="18" charset="0"/>
              </a:rPr>
              <a:t>Для проверки уровня знаний</a:t>
            </a:r>
          </a:p>
          <a:p>
            <a:endParaRPr lang="ru-RU" sz="3200" b="1" dirty="0">
              <a:latin typeface="Times New Roman" panose="02020603050405020304" pitchFamily="18" charset="0"/>
              <a:cs typeface="Times New Roman" panose="02020603050405020304" pitchFamily="18" charset="0"/>
            </a:endParaRPr>
          </a:p>
        </p:txBody>
      </p:sp>
      <p:pic>
        <p:nvPicPr>
          <p:cNvPr id="5" name="Объект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43804" y="2492896"/>
            <a:ext cx="4464496" cy="4065308"/>
          </a:xfrm>
          <a:prstGeom prst="rect">
            <a:avLst/>
          </a:prstGeom>
          <a:ln>
            <a:noFill/>
          </a:ln>
          <a:effectLst>
            <a:softEdge rad="112500"/>
          </a:effectLst>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797" y="2492896"/>
            <a:ext cx="4499992" cy="4065308"/>
          </a:xfrm>
          <a:prstGeom prst="rect">
            <a:avLst/>
          </a:prstGeom>
          <a:ln>
            <a:noFill/>
          </a:ln>
          <a:effectLst>
            <a:softEdge rad="112500"/>
          </a:effectLst>
        </p:spPr>
      </p:pic>
    </p:spTree>
    <p:extLst>
      <p:ext uri="{BB962C8B-B14F-4D97-AF65-F5344CB8AC3E}">
        <p14:creationId xmlns:p14="http://schemas.microsoft.com/office/powerpoint/2010/main" val="255239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548680"/>
            <a:ext cx="7408333" cy="5577483"/>
          </a:xfrm>
        </p:spPr>
        <p:txBody>
          <a:bodyPr>
            <a:normAutofit/>
          </a:bodyPr>
          <a:lstStyle/>
          <a:p>
            <a:pPr marL="0" indent="0" algn="ctr">
              <a:buNone/>
            </a:pPr>
            <a:r>
              <a:rPr lang="ru-RU" sz="3200" b="1" dirty="0" smtClean="0">
                <a:latin typeface="Times New Roman" panose="02020603050405020304" pitchFamily="18" charset="0"/>
                <a:cs typeface="Times New Roman" panose="02020603050405020304" pitchFamily="18" charset="0"/>
              </a:rPr>
              <a:t>     Для подведения итогов</a:t>
            </a:r>
          </a:p>
          <a:p>
            <a:endParaRPr lang="ru-RU" sz="32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611560" y="1412776"/>
            <a:ext cx="8187223" cy="5360541"/>
          </a:xfrm>
          <a:prstGeom prst="rect">
            <a:avLst/>
          </a:prstGeom>
        </p:spPr>
      </p:pic>
    </p:spTree>
    <p:extLst>
      <p:ext uri="{BB962C8B-B14F-4D97-AF65-F5344CB8AC3E}">
        <p14:creationId xmlns:p14="http://schemas.microsoft.com/office/powerpoint/2010/main" val="35213758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312</TotalTime>
  <Words>272</Words>
  <Application>Microsoft Office PowerPoint</Application>
  <PresentationFormat>Экран (4:3)</PresentationFormat>
  <Paragraphs>22</Paragraphs>
  <Slides>10</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Calibri</vt:lpstr>
      <vt:lpstr>Candara</vt:lpstr>
      <vt:lpstr>Symbol</vt:lpstr>
      <vt:lpstr>Times New Roman</vt:lpstr>
      <vt:lpstr>Волна</vt:lpstr>
      <vt:lpstr>    Метод «Микрофон» как эффективный метод речевой активизации дошкольников» </vt:lpstr>
      <vt:lpstr>     Первоначальная функция речи- коммуникативная. Речь есть, прежде всего, средство социального общения, средство высказывания и понимания Л.С. Выготский </vt:lpstr>
      <vt:lpstr>«Микрофон» </vt:lpstr>
      <vt:lpstr>Актуальность</vt:lpstr>
      <vt:lpstr>Особенность приема</vt:lpstr>
      <vt:lpstr>Как устроен «Микрофон»? </vt:lpstr>
      <vt:lpstr> О чем спрашивать? Вопросы строятся с учетом этапа занятия и цели взаимодействия с детьми: </vt:lpstr>
      <vt:lpstr>Презентация PowerPoint</vt:lpstr>
      <vt:lpstr>Презентация PowerPoint</vt:lpstr>
      <vt:lpstr>  Благодарю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 «Микрофон» как эффективный метод речевой активизации дошкольников»</dc:title>
  <dc:creator>Сашка</dc:creator>
  <cp:lastModifiedBy>79895234740</cp:lastModifiedBy>
  <cp:revision>17</cp:revision>
  <dcterms:created xsi:type="dcterms:W3CDTF">2022-10-05T10:05:45Z</dcterms:created>
  <dcterms:modified xsi:type="dcterms:W3CDTF">2022-10-23T18:36:54Z</dcterms:modified>
</cp:coreProperties>
</file>