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  <p:sldId id="265" r:id="rId3"/>
    <p:sldId id="295" r:id="rId4"/>
    <p:sldId id="267" r:id="rId5"/>
    <p:sldId id="261" r:id="rId6"/>
    <p:sldId id="262" r:id="rId7"/>
    <p:sldId id="268" r:id="rId8"/>
    <p:sldId id="263" r:id="rId9"/>
    <p:sldId id="266" r:id="rId10"/>
    <p:sldId id="272" r:id="rId11"/>
    <p:sldId id="274" r:id="rId12"/>
    <p:sldId id="290" r:id="rId13"/>
    <p:sldId id="291" r:id="rId14"/>
    <p:sldId id="297" r:id="rId15"/>
    <p:sldId id="298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29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23.10.2022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23.10.2022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23.10.2022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23.10.2022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23.10.2022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23.10.2022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Объект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23.10.2022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23.10.2022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23.10.2022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Relationship Id="rId4" Type="http://schemas.microsoft.com/office/2007/relationships/hdphoto" Target="../media/hdphoto1.wdp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0.jpeg"/><Relationship Id="rId4" Type="http://schemas.openxmlformats.org/officeDocument/2006/relationships/image" Target="../media/image39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openxmlformats.org/officeDocument/2006/relationships/image" Target="../media/image13.png"/><Relationship Id="rId18" Type="http://schemas.openxmlformats.org/officeDocument/2006/relationships/image" Target="../media/image1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12" Type="http://schemas.openxmlformats.org/officeDocument/2006/relationships/image" Target="../media/image12.png"/><Relationship Id="rId17" Type="http://schemas.openxmlformats.org/officeDocument/2006/relationships/image" Target="../media/image17.png"/><Relationship Id="rId2" Type="http://schemas.openxmlformats.org/officeDocument/2006/relationships/image" Target="../media/image2.png"/><Relationship Id="rId16" Type="http://schemas.openxmlformats.org/officeDocument/2006/relationships/image" Target="../media/image16.png"/><Relationship Id="rId20" Type="http://schemas.openxmlformats.org/officeDocument/2006/relationships/image" Target="../media/image2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5" Type="http://schemas.openxmlformats.org/officeDocument/2006/relationships/image" Target="../media/image15.png"/><Relationship Id="rId10" Type="http://schemas.openxmlformats.org/officeDocument/2006/relationships/image" Target="../media/image10.png"/><Relationship Id="rId19" Type="http://schemas.openxmlformats.org/officeDocument/2006/relationships/image" Target="../media/image19.png"/><Relationship Id="rId4" Type="http://schemas.openxmlformats.org/officeDocument/2006/relationships/image" Target="../media/image4.png"/><Relationship Id="rId9" Type="http://schemas.openxmlformats.org/officeDocument/2006/relationships/image" Target="../media/image9.png"/><Relationship Id="rId14" Type="http://schemas.openxmlformats.org/officeDocument/2006/relationships/image" Target="../media/image1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99592" y="692696"/>
            <a:ext cx="7772400" cy="2304256"/>
          </a:xfrm>
        </p:spPr>
        <p:txBody>
          <a:bodyPr>
            <a:noAutofit/>
          </a:bodyPr>
          <a:lstStyle/>
          <a:p>
            <a:pPr algn="ctr">
              <a:lnSpc>
                <a:spcPct val="115000"/>
              </a:lnSpc>
            </a:pPr>
            <a:r>
              <a:rPr lang="ru-RU" sz="40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ИГРА – ХОДИЛКА</a:t>
            </a:r>
            <a:br>
              <a:rPr lang="ru-RU" sz="40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по патриотическо</a:t>
            </a:r>
            <a:r>
              <a:rPr lang="ru-RU" sz="4000" b="1" dirty="0">
                <a:latin typeface="Times New Roman"/>
                <a:ea typeface="Times New Roman"/>
              </a:rPr>
              <a:t>му воспитанию</a:t>
            </a:r>
            <a:endParaRPr lang="ru-RU" sz="4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23728" y="3140968"/>
            <a:ext cx="6172200" cy="1008112"/>
          </a:xfrm>
        </p:spPr>
        <p:txBody>
          <a:bodyPr>
            <a:noAutofit/>
          </a:bodyPr>
          <a:lstStyle/>
          <a:p>
            <a:r>
              <a:rPr lang="ru-RU" sz="4400" b="1" dirty="0">
                <a:solidFill>
                  <a:schemeClr val="accent1">
                    <a:lumMod val="75000"/>
                  </a:schemeClr>
                </a:solidFill>
                <a:latin typeface="Times New Roman"/>
                <a:ea typeface="Times New Roman"/>
                <a:cs typeface="+mj-cs"/>
              </a:rPr>
              <a:t>«Россия – Родина моя!»</a:t>
            </a:r>
            <a:r>
              <a:rPr lang="ru-RU" sz="4400" dirty="0">
                <a:solidFill>
                  <a:schemeClr val="accent1">
                    <a:lumMod val="75000"/>
                  </a:schemeClr>
                </a:solidFill>
                <a:latin typeface="Times New Roman"/>
                <a:ea typeface="Times New Roman"/>
                <a:cs typeface="+mj-cs"/>
              </a:rPr>
              <a:t/>
            </a:r>
            <a:br>
              <a:rPr lang="ru-RU" sz="4400" dirty="0">
                <a:solidFill>
                  <a:schemeClr val="accent1">
                    <a:lumMod val="75000"/>
                  </a:schemeClr>
                </a:solidFill>
                <a:latin typeface="Times New Roman"/>
                <a:ea typeface="Times New Roman"/>
                <a:cs typeface="+mj-cs"/>
              </a:rPr>
            </a:br>
            <a:endParaRPr lang="ru-RU" sz="44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654496" y="4988793"/>
            <a:ext cx="5415265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ru-RU" sz="20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Подготовили и </a:t>
            </a:r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провели:</a:t>
            </a:r>
            <a:endParaRPr lang="ru-RU" sz="2000" b="1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r>
              <a:rPr lang="ru-RU" sz="2000" b="1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Инструктор по физкультуре </a:t>
            </a:r>
            <a:r>
              <a:rPr lang="ru-RU" sz="20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Мокшина И.В.</a:t>
            </a:r>
          </a:p>
          <a:p>
            <a:pPr algn="r"/>
            <a:r>
              <a:rPr lang="ru-RU" sz="2000" b="1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Руководитель по музыкальному воспитанию</a:t>
            </a:r>
          </a:p>
          <a:p>
            <a:pPr algn="r"/>
            <a:r>
              <a:rPr lang="ru-RU" sz="2000" b="1" dirty="0" err="1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Мануковская</a:t>
            </a:r>
            <a:r>
              <a:rPr lang="ru-RU" sz="20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Г.М.</a:t>
            </a:r>
          </a:p>
        </p:txBody>
      </p:sp>
    </p:spTree>
    <p:extLst>
      <p:ext uri="{BB962C8B-B14F-4D97-AF65-F5344CB8AC3E}">
        <p14:creationId xmlns:p14="http://schemas.microsoft.com/office/powerpoint/2010/main" val="1875422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91680" y="548680"/>
            <a:ext cx="5904656" cy="53917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4236914" y="692696"/>
            <a:ext cx="697627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8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</a:p>
        </p:txBody>
      </p:sp>
      <p:cxnSp>
        <p:nvCxnSpPr>
          <p:cNvPr id="5" name="Прямая со стрелкой 4"/>
          <p:cNvCxnSpPr/>
          <p:nvPr/>
        </p:nvCxnSpPr>
        <p:spPr>
          <a:xfrm>
            <a:off x="179512" y="71472"/>
            <a:ext cx="2088232" cy="1557328"/>
          </a:xfrm>
          <a:prstGeom prst="straightConnector1">
            <a:avLst/>
          </a:prstGeom>
          <a:ln w="762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email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67744" y="2636913"/>
            <a:ext cx="1656183" cy="15062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91880" y="4149080"/>
            <a:ext cx="2160240" cy="14401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4048" y="2492897"/>
            <a:ext cx="2016224" cy="16503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2539406" y="1989287"/>
            <a:ext cx="413719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ГИМН, МУЗЫКАЛЬНЫЙ ИНСТРУМЕНТ</a:t>
            </a:r>
          </a:p>
        </p:txBody>
      </p:sp>
    </p:spTree>
    <p:extLst>
      <p:ext uri="{BB962C8B-B14F-4D97-AF65-F5344CB8AC3E}">
        <p14:creationId xmlns:p14="http://schemas.microsoft.com/office/powerpoint/2010/main" val="40776922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2" y="127651"/>
            <a:ext cx="8424936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 algn="ctr">
              <a:spcAft>
                <a:spcPts val="0"/>
              </a:spcAft>
              <a:buFont typeface="Wingdings" panose="05000000000000000000" pitchFamily="2" charset="2"/>
              <a:buChar char="v"/>
            </a:pPr>
            <a:r>
              <a:rPr lang="ru-RU" sz="4400" b="1" i="1" dirty="0">
                <a:solidFill>
                  <a:schemeClr val="accent4">
                    <a:lumMod val="75000"/>
                  </a:schemeClr>
                </a:solidFill>
                <a:latin typeface="Times New Roman"/>
                <a:ea typeface="Times New Roman"/>
              </a:rPr>
              <a:t>Гимн России</a:t>
            </a:r>
            <a:endParaRPr lang="ru-RU" sz="4400" b="1" i="1" dirty="0">
              <a:solidFill>
                <a:schemeClr val="accent4">
                  <a:lumMod val="75000"/>
                </a:schemeClr>
              </a:solidFill>
              <a:latin typeface="Times New Roman"/>
              <a:ea typeface="Times New Roman"/>
              <a:cs typeface="Times New Roman"/>
            </a:endParaRPr>
          </a:p>
          <a:p>
            <a:pPr algn="ctr">
              <a:spcAft>
                <a:spcPts val="0"/>
              </a:spcAft>
            </a:pPr>
            <a:r>
              <a:rPr lang="ru-RU" sz="4400" b="1" i="1" dirty="0">
                <a:solidFill>
                  <a:schemeClr val="accent4">
                    <a:lumMod val="75000"/>
                  </a:schemeClr>
                </a:solidFill>
                <a:latin typeface="Times New Roman"/>
                <a:ea typeface="Calibri"/>
                <a:cs typeface="Times New Roman"/>
              </a:rPr>
              <a:t>Стихотворение или песня о России</a:t>
            </a:r>
            <a:endParaRPr lang="ru-RU" sz="4400" b="1" i="1" dirty="0">
              <a:solidFill>
                <a:schemeClr val="accent4">
                  <a:lumMod val="75000"/>
                </a:schemeClr>
              </a:solidFill>
              <a:latin typeface="Calibri"/>
              <a:ea typeface="Calibri"/>
              <a:cs typeface="Times New Roman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59632" y="121160"/>
            <a:ext cx="1224136" cy="94516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75656" y="2132856"/>
            <a:ext cx="6408712" cy="424847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3530116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79512" y="260648"/>
            <a:ext cx="864096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 algn="ctr">
              <a:buFont typeface="Wingdings" panose="05000000000000000000" pitchFamily="2" charset="2"/>
              <a:buChar char="v"/>
            </a:pPr>
            <a:r>
              <a:rPr lang="ru-RU" sz="4400" b="1" i="1" dirty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«Назови русский национальный музыкальный инструмент»</a:t>
            </a:r>
          </a:p>
        </p:txBody>
      </p:sp>
      <p:pic>
        <p:nvPicPr>
          <p:cNvPr id="4" name="Рисунок 3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91680" y="1772816"/>
            <a:ext cx="5400600" cy="4824536"/>
          </a:xfrm>
          <a:prstGeom prst="rect">
            <a:avLst/>
          </a:prstGeom>
          <a:noFill/>
          <a:ln>
            <a:noFill/>
          </a:ln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email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988132"/>
            <a:ext cx="1008112" cy="944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02485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5" presetClass="entr" presetSubtype="0" fill="hold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51520" y="188640"/>
            <a:ext cx="842493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ctr">
              <a:buFont typeface="Wingdings" panose="05000000000000000000" pitchFamily="2" charset="2"/>
              <a:buChar char="v"/>
            </a:pPr>
            <a:r>
              <a:rPr lang="ru-RU" sz="32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«Найди русский национальный </a:t>
            </a:r>
          </a:p>
          <a:p>
            <a:pPr algn="ctr"/>
            <a:r>
              <a:rPr lang="ru-RU" sz="32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музыкальный инструмент»</a:t>
            </a:r>
          </a:p>
        </p:txBody>
      </p:sp>
      <p:pic>
        <p:nvPicPr>
          <p:cNvPr id="4" name="Рисунок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1483333"/>
            <a:ext cx="7704855" cy="5040560"/>
          </a:xfrm>
          <a:prstGeom prst="rect">
            <a:avLst/>
          </a:prstGeom>
          <a:noFill/>
          <a:ln>
            <a:noFill/>
          </a:ln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email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11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321295"/>
            <a:ext cx="1225550" cy="944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5" name="Прямая со стрелкой 4"/>
          <p:cNvCxnSpPr/>
          <p:nvPr/>
        </p:nvCxnSpPr>
        <p:spPr>
          <a:xfrm>
            <a:off x="2339752" y="1265858"/>
            <a:ext cx="1224136" cy="506958"/>
          </a:xfrm>
          <a:prstGeom prst="straightConnector1">
            <a:avLst/>
          </a:prstGeom>
          <a:ln w="762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202576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91680" y="836714"/>
            <a:ext cx="5616623" cy="51125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5" name="Прямая со стрелкой 4"/>
          <p:cNvCxnSpPr/>
          <p:nvPr/>
        </p:nvCxnSpPr>
        <p:spPr>
          <a:xfrm>
            <a:off x="179512" y="116632"/>
            <a:ext cx="2088232" cy="1728192"/>
          </a:xfrm>
          <a:prstGeom prst="straightConnector1">
            <a:avLst/>
          </a:prstGeom>
          <a:ln w="762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3964448" y="1009868"/>
            <a:ext cx="697627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8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25932" y="2986962"/>
            <a:ext cx="1581972" cy="11235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4048" y="2924944"/>
            <a:ext cx="1656184" cy="11855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Рисунок 8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91880" y="4110540"/>
            <a:ext cx="1944216" cy="133468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312661" y="2204864"/>
            <a:ext cx="437465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СИМВОЛЫ РОССИИ</a:t>
            </a:r>
          </a:p>
        </p:txBody>
      </p:sp>
    </p:spTree>
    <p:extLst>
      <p:ext uri="{BB962C8B-B14F-4D97-AF65-F5344CB8AC3E}">
        <p14:creationId xmlns:p14="http://schemas.microsoft.com/office/powerpoint/2010/main" val="31975228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35664" y="116632"/>
            <a:ext cx="8568952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ctr">
              <a:buFont typeface="Wingdings" panose="05000000000000000000" pitchFamily="2" charset="2"/>
              <a:buChar char="v"/>
            </a:pPr>
            <a:r>
              <a:rPr lang="ru-RU" sz="3600" b="1" dirty="0">
                <a:solidFill>
                  <a:srgbClr val="92D050"/>
                </a:solidFill>
                <a:latin typeface="Times New Roman"/>
                <a:ea typeface="Times New Roman"/>
              </a:rPr>
              <a:t>«Назвать дерево» (или отгадать), символ России</a:t>
            </a:r>
          </a:p>
          <a:p>
            <a:pPr marL="285750" indent="-285750" algn="ctr">
              <a:buFontTx/>
              <a:buChar char="-"/>
            </a:pPr>
            <a:endParaRPr lang="ru-RU" sz="2800" b="1" dirty="0">
              <a:solidFill>
                <a:srgbClr val="FE8637">
                  <a:lumMod val="50000"/>
                </a:srgbClr>
              </a:solidFill>
              <a:latin typeface="Times New Roman"/>
              <a:ea typeface="Times New Roman"/>
            </a:endParaRPr>
          </a:p>
          <a:p>
            <a:pPr algn="ctr"/>
            <a:endParaRPr lang="ru-RU" sz="2800" b="1" dirty="0">
              <a:solidFill>
                <a:srgbClr val="FE8637">
                  <a:lumMod val="50000"/>
                </a:srgbClr>
              </a:solidFill>
              <a:latin typeface="Times New Roman"/>
              <a:ea typeface="Times New Roman"/>
            </a:endParaRPr>
          </a:p>
          <a:p>
            <a:pPr algn="ctr"/>
            <a:endParaRPr lang="ru-RU" sz="2800" dirty="0">
              <a:solidFill>
                <a:srgbClr val="FE8637">
                  <a:lumMod val="50000"/>
                </a:srgbClr>
              </a:solidFill>
              <a:latin typeface="Times New Roman"/>
              <a:ea typeface="Times New Roman"/>
            </a:endParaRPr>
          </a:p>
        </p:txBody>
      </p:sp>
      <p:pic>
        <p:nvPicPr>
          <p:cNvPr id="5" name="Рисунок 4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67813" y="1484784"/>
            <a:ext cx="5904655" cy="495692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3339423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86206" y="182326"/>
            <a:ext cx="8660774" cy="65987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3200" b="1" dirty="0">
                <a:solidFill>
                  <a:srgbClr val="FF0000"/>
                </a:solidFill>
                <a:latin typeface="Times New Roman"/>
                <a:ea typeface="Times New Roman"/>
              </a:rPr>
              <a:t>Цель</a:t>
            </a:r>
            <a:r>
              <a:rPr lang="ru-RU" sz="3200" dirty="0">
                <a:solidFill>
                  <a:srgbClr val="FF0000"/>
                </a:solidFill>
                <a:latin typeface="Times New Roman"/>
                <a:ea typeface="Times New Roman"/>
              </a:rPr>
              <a:t>: </a:t>
            </a:r>
            <a:r>
              <a:rPr lang="ru-RU" sz="2400" dirty="0">
                <a:solidFill>
                  <a:srgbClr val="000000"/>
                </a:solidFill>
                <a:latin typeface="Times New Roman"/>
                <a:ea typeface="Times New Roman"/>
              </a:rPr>
              <a:t>Способствовать патриотическому воспитанию детей, привитию любви к Родине.</a:t>
            </a:r>
            <a:endParaRPr lang="ru-RU" sz="2000" dirty="0">
              <a:latin typeface="Times New Roman"/>
              <a:ea typeface="Times New Roman"/>
            </a:endParaRPr>
          </a:p>
          <a:p>
            <a:pPr lvl="0" algn="ctr">
              <a:lnSpc>
                <a:spcPct val="115000"/>
              </a:lnSpc>
              <a:spcBef>
                <a:spcPts val="600"/>
              </a:spcBef>
              <a:buClr>
                <a:srgbClr val="FE8637"/>
              </a:buClr>
              <a:buSzPct val="70000"/>
            </a:pPr>
            <a:r>
              <a:rPr lang="ru-RU" sz="3600" b="1" dirty="0">
                <a:solidFill>
                  <a:srgbClr val="FF0000"/>
                </a:solidFill>
                <a:latin typeface="Times New Roman"/>
                <a:ea typeface="Times New Roman"/>
              </a:rPr>
              <a:t>Задачи</a:t>
            </a:r>
            <a:r>
              <a:rPr lang="ru-RU" sz="3600" dirty="0">
                <a:solidFill>
                  <a:srgbClr val="FF0000"/>
                </a:solidFill>
                <a:latin typeface="Times New Roman"/>
                <a:ea typeface="Times New Roman"/>
              </a:rPr>
              <a:t>: </a:t>
            </a:r>
          </a:p>
          <a:p>
            <a:pPr marL="342900" lvl="0" indent="-342900" algn="just">
              <a:lnSpc>
                <a:spcPct val="115000"/>
              </a:lnSpc>
              <a:spcBef>
                <a:spcPts val="600"/>
              </a:spcBef>
              <a:buClr>
                <a:srgbClr val="FE8637"/>
              </a:buClr>
              <a:buSzPct val="70000"/>
              <a:buFont typeface="Wingdings" panose="05000000000000000000" pitchFamily="2" charset="2"/>
              <a:buChar char="v"/>
            </a:pPr>
            <a:r>
              <a:rPr lang="ru-RU" sz="2400" dirty="0">
                <a:solidFill>
                  <a:srgbClr val="000000"/>
                </a:solidFill>
                <a:latin typeface="Times New Roman"/>
                <a:ea typeface="Times New Roman"/>
              </a:rPr>
              <a:t>Закрепление и обобщение знаний детей о государственных символах России: флаг, герб, столица, президент, дерево, цветок;</a:t>
            </a:r>
            <a:endParaRPr lang="ru-RU" sz="2000" dirty="0">
              <a:solidFill>
                <a:prstClr val="black"/>
              </a:solidFill>
              <a:latin typeface="Times New Roman"/>
              <a:ea typeface="Times New Roman"/>
            </a:endParaRPr>
          </a:p>
          <a:p>
            <a:pPr marL="342900" lvl="0" indent="-342900" algn="just">
              <a:lnSpc>
                <a:spcPct val="115000"/>
              </a:lnSpc>
              <a:spcBef>
                <a:spcPts val="600"/>
              </a:spcBef>
              <a:buClr>
                <a:srgbClr val="FE8637"/>
              </a:buClr>
              <a:buSzPct val="70000"/>
              <a:buFont typeface="Wingdings" panose="05000000000000000000" pitchFamily="2" charset="2"/>
              <a:buChar char="v"/>
            </a:pPr>
            <a:r>
              <a:rPr lang="ru-RU" sz="2400" dirty="0">
                <a:solidFill>
                  <a:srgbClr val="000000"/>
                </a:solidFill>
                <a:latin typeface="Times New Roman"/>
                <a:ea typeface="Times New Roman"/>
              </a:rPr>
              <a:t> воспитывать дружелюбное отношение друг к другу;</a:t>
            </a:r>
            <a:endParaRPr lang="ru-RU" sz="2000" dirty="0">
              <a:solidFill>
                <a:prstClr val="black"/>
              </a:solidFill>
              <a:latin typeface="Times New Roman"/>
              <a:ea typeface="Times New Roman"/>
            </a:endParaRPr>
          </a:p>
          <a:p>
            <a:pPr marL="342900" lvl="0" indent="-342900" algn="just">
              <a:lnSpc>
                <a:spcPct val="115000"/>
              </a:lnSpc>
              <a:spcBef>
                <a:spcPts val="600"/>
              </a:spcBef>
              <a:buClr>
                <a:srgbClr val="FE8637"/>
              </a:buClr>
              <a:buSzPct val="70000"/>
              <a:buFont typeface="Wingdings" panose="05000000000000000000" pitchFamily="2" charset="2"/>
              <a:buChar char="v"/>
            </a:pPr>
            <a:r>
              <a:rPr lang="ru-RU" sz="2400" dirty="0">
                <a:solidFill>
                  <a:srgbClr val="000000"/>
                </a:solidFill>
                <a:latin typeface="Times New Roman"/>
                <a:ea typeface="Times New Roman"/>
              </a:rPr>
              <a:t> развивать наблюдательность, внимание, связную речь;</a:t>
            </a:r>
            <a:endParaRPr lang="ru-RU" sz="2000" dirty="0">
              <a:solidFill>
                <a:prstClr val="black"/>
              </a:solidFill>
              <a:latin typeface="Times New Roman"/>
              <a:ea typeface="Times New Roman"/>
            </a:endParaRPr>
          </a:p>
          <a:p>
            <a:pPr marL="342900" lvl="0" indent="-342900" algn="just">
              <a:lnSpc>
                <a:spcPct val="115000"/>
              </a:lnSpc>
              <a:spcBef>
                <a:spcPts val="600"/>
              </a:spcBef>
              <a:buClr>
                <a:srgbClr val="FE8637"/>
              </a:buClr>
              <a:buSzPct val="70000"/>
              <a:buFont typeface="Wingdings" panose="05000000000000000000" pitchFamily="2" charset="2"/>
              <a:buChar char="v"/>
            </a:pPr>
            <a:r>
              <a:rPr lang="ru-RU" sz="2400" dirty="0">
                <a:solidFill>
                  <a:srgbClr val="000000"/>
                </a:solidFill>
                <a:latin typeface="Times New Roman"/>
                <a:ea typeface="Times New Roman"/>
              </a:rPr>
              <a:t> активизировать словарь, познавательный интерес;</a:t>
            </a:r>
            <a:endParaRPr lang="ru-RU" sz="2000" dirty="0">
              <a:solidFill>
                <a:prstClr val="black"/>
              </a:solidFill>
              <a:latin typeface="Times New Roman"/>
              <a:ea typeface="Times New Roman"/>
            </a:endParaRPr>
          </a:p>
          <a:p>
            <a:pPr marL="342900" lvl="0" indent="-342900" algn="just">
              <a:lnSpc>
                <a:spcPct val="115000"/>
              </a:lnSpc>
              <a:spcBef>
                <a:spcPts val="600"/>
              </a:spcBef>
              <a:buClr>
                <a:srgbClr val="FE8637"/>
              </a:buClr>
              <a:buSzPct val="70000"/>
              <a:buFont typeface="Wingdings" panose="05000000000000000000" pitchFamily="2" charset="2"/>
              <a:buChar char="v"/>
            </a:pPr>
            <a:r>
              <a:rPr lang="ru-RU" sz="2400" dirty="0">
                <a:solidFill>
                  <a:srgbClr val="000000"/>
                </a:solidFill>
                <a:latin typeface="Times New Roman"/>
                <a:ea typeface="Times New Roman"/>
              </a:rPr>
              <a:t>развивать интеллектуально-познавательное мышление, память, зрительное восприятие;</a:t>
            </a:r>
            <a:endParaRPr lang="ru-RU" sz="2000" dirty="0">
              <a:solidFill>
                <a:prstClr val="black"/>
              </a:solidFill>
              <a:latin typeface="Times New Roman"/>
              <a:ea typeface="Times New Roman"/>
            </a:endParaRPr>
          </a:p>
          <a:p>
            <a:pPr marL="342900" lvl="0" indent="-342900" algn="just">
              <a:lnSpc>
                <a:spcPct val="115000"/>
              </a:lnSpc>
              <a:spcBef>
                <a:spcPts val="600"/>
              </a:spcBef>
              <a:buClr>
                <a:srgbClr val="FE8637"/>
              </a:buClr>
              <a:buSzPct val="70000"/>
              <a:buFont typeface="Wingdings" panose="05000000000000000000" pitchFamily="2" charset="2"/>
              <a:buChar char="v"/>
            </a:pPr>
            <a:r>
              <a:rPr lang="ru-RU" sz="2400" dirty="0">
                <a:solidFill>
                  <a:srgbClr val="000000"/>
                </a:solidFill>
                <a:latin typeface="Times New Roman"/>
                <a:ea typeface="Times New Roman"/>
              </a:rPr>
              <a:t>закреплять физические умения и навыки.</a:t>
            </a:r>
            <a:endParaRPr lang="ru-RU" sz="2000" dirty="0">
              <a:solidFill>
                <a:prstClr val="black"/>
              </a:solidFill>
              <a:latin typeface="Times New Roman"/>
              <a:ea typeface="Times New Roman"/>
            </a:endParaRPr>
          </a:p>
          <a:p>
            <a:pPr marL="274320" lvl="0" indent="-274320">
              <a:spcBef>
                <a:spcPts val="600"/>
              </a:spcBef>
              <a:buClr>
                <a:srgbClr val="FE8637"/>
              </a:buClr>
              <a:buSzPct val="70000"/>
              <a:buFont typeface="Wingdings"/>
              <a:buChar char=""/>
            </a:pPr>
            <a:endParaRPr lang="ru-RU" sz="24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47711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22983" y="230713"/>
            <a:ext cx="590155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СХЕМА ДВИЖЕНИЯ В ИГРЕ</a:t>
            </a:r>
            <a:endParaRPr lang="ru-RU" sz="32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вал 2"/>
          <p:cNvSpPr/>
          <p:nvPr/>
        </p:nvSpPr>
        <p:spPr>
          <a:xfrm>
            <a:off x="683568" y="5229201"/>
            <a:ext cx="1174240" cy="1224135"/>
          </a:xfrm>
          <a:prstGeom prst="ellipse">
            <a:avLst/>
          </a:prstGeom>
          <a:ln w="5715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тарт</a:t>
            </a:r>
            <a:endParaRPr lang="ru-RU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7084891" y="5238502"/>
            <a:ext cx="1261847" cy="1222499"/>
          </a:xfrm>
          <a:prstGeom prst="ellipse">
            <a:avLst/>
          </a:prstGeom>
          <a:ln w="5715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ru-RU" sz="1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Финиш</a:t>
            </a:r>
            <a:endParaRPr lang="ru-RU" sz="16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478748" y="3458461"/>
            <a:ext cx="988442" cy="1012780"/>
          </a:xfrm>
          <a:prstGeom prst="ellipse">
            <a:avLst/>
          </a:prstGeom>
          <a:ln w="5715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endParaRPr lang="ru-RU" sz="32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03628" y="1727921"/>
            <a:ext cx="1042987" cy="1060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91128" y="840370"/>
            <a:ext cx="1042987" cy="1060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23444" y="866536"/>
            <a:ext cx="1002624" cy="10081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45696" y="1545338"/>
            <a:ext cx="1042987" cy="1060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7" name="Picture 9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90641" y="3580625"/>
            <a:ext cx="1042987" cy="1060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7" name="Скругленная соединительная линия 6"/>
          <p:cNvCxnSpPr/>
          <p:nvPr/>
        </p:nvCxnSpPr>
        <p:spPr>
          <a:xfrm rot="16200000" flipH="1">
            <a:off x="498080" y="4726178"/>
            <a:ext cx="806355" cy="270213"/>
          </a:xfrm>
          <a:prstGeom prst="curvedConnector3">
            <a:avLst>
              <a:gd name="adj1" fmla="val 50000"/>
            </a:avLst>
          </a:prstGeom>
          <a:ln w="38100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Скругленная соединительная линия 14"/>
          <p:cNvCxnSpPr/>
          <p:nvPr/>
        </p:nvCxnSpPr>
        <p:spPr>
          <a:xfrm rot="16200000" flipH="1">
            <a:off x="858520" y="4728340"/>
            <a:ext cx="757960" cy="243761"/>
          </a:xfrm>
          <a:prstGeom prst="curvedConnector3">
            <a:avLst/>
          </a:prstGeom>
          <a:ln w="38100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58" name="Picture 10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24001" y="4487237"/>
            <a:ext cx="257073" cy="7908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9" name="Picture 11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56321" y="4636073"/>
            <a:ext cx="261505" cy="8045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29" name="Прямая соединительная линия 28"/>
          <p:cNvCxnSpPr/>
          <p:nvPr/>
        </p:nvCxnSpPr>
        <p:spPr>
          <a:xfrm>
            <a:off x="7669458" y="4623063"/>
            <a:ext cx="336243" cy="80133"/>
          </a:xfrm>
          <a:prstGeom prst="line">
            <a:avLst/>
          </a:prstGeom>
          <a:ln w="5715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Прямая соединительная линия 38"/>
          <p:cNvCxnSpPr/>
          <p:nvPr/>
        </p:nvCxnSpPr>
        <p:spPr>
          <a:xfrm>
            <a:off x="7845530" y="5169050"/>
            <a:ext cx="336752" cy="120301"/>
          </a:xfrm>
          <a:prstGeom prst="line">
            <a:avLst/>
          </a:prstGeom>
          <a:ln w="5715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TextBox 52"/>
          <p:cNvSpPr txBox="1"/>
          <p:nvPr/>
        </p:nvSpPr>
        <p:spPr>
          <a:xfrm>
            <a:off x="1270890" y="1813953"/>
            <a:ext cx="3642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endParaRPr lang="ru-RU" sz="28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3242655" y="1062240"/>
            <a:ext cx="3642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endParaRPr lang="ru-RU" sz="28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5530520" y="1059077"/>
            <a:ext cx="3642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endParaRPr lang="ru-RU" sz="28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7820297" y="1959885"/>
            <a:ext cx="3385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endParaRPr lang="ru-RU" sz="2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7881074" y="3776637"/>
            <a:ext cx="3642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endParaRPr lang="ru-RU" sz="28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30" name="Блок-схема: процесс 2129"/>
          <p:cNvSpPr/>
          <p:nvPr/>
        </p:nvSpPr>
        <p:spPr>
          <a:xfrm>
            <a:off x="4063595" y="1239964"/>
            <a:ext cx="1064624" cy="161447"/>
          </a:xfrm>
          <a:prstGeom prst="flowChartProcess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  </a:t>
            </a:r>
            <a:endParaRPr lang="ru-RU" dirty="0"/>
          </a:p>
        </p:txBody>
      </p:sp>
      <p:sp>
        <p:nvSpPr>
          <p:cNvPr id="2131" name="Блок-схема: извлечение 2130"/>
          <p:cNvSpPr/>
          <p:nvPr/>
        </p:nvSpPr>
        <p:spPr>
          <a:xfrm>
            <a:off x="4147821" y="1440720"/>
            <a:ext cx="125184" cy="190315"/>
          </a:xfrm>
          <a:prstGeom prst="flowChartExtract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132" name="Picture 28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60032" y="1437560"/>
            <a:ext cx="146050" cy="212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35" name="Picture 30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73693" y="1320688"/>
            <a:ext cx="423509" cy="3760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36" name="Picture 31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86020" y="1264437"/>
            <a:ext cx="417587" cy="3876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37" name="Picture 32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95641" y="1779704"/>
            <a:ext cx="407987" cy="360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156" name="Блок-схема: процесс 2155"/>
          <p:cNvSpPr/>
          <p:nvPr/>
        </p:nvSpPr>
        <p:spPr>
          <a:xfrm>
            <a:off x="7715815" y="2858382"/>
            <a:ext cx="460101" cy="167634"/>
          </a:xfrm>
          <a:prstGeom prst="flowChartProcess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157" name="Picture 33"/>
          <p:cNvPicPr>
            <a:picLocks noChangeAspect="1" noChangeArrowheads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15815" y="3103736"/>
            <a:ext cx="481013" cy="188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58" name="Picture 34"/>
          <p:cNvPicPr>
            <a:picLocks noChangeAspect="1" noChangeArrowheads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32501" y="3350872"/>
            <a:ext cx="481013" cy="188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161" name="Волна 2160"/>
          <p:cNvSpPr/>
          <p:nvPr/>
        </p:nvSpPr>
        <p:spPr>
          <a:xfrm>
            <a:off x="1988682" y="1473199"/>
            <a:ext cx="920263" cy="447069"/>
          </a:xfrm>
          <a:prstGeom prst="wave">
            <a:avLst/>
          </a:prstGeom>
          <a:ln w="57150">
            <a:solidFill>
              <a:srgbClr val="00B05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163" name="Прямая соединительная линия 2162"/>
          <p:cNvCxnSpPr/>
          <p:nvPr/>
        </p:nvCxnSpPr>
        <p:spPr>
          <a:xfrm>
            <a:off x="2201652" y="1469110"/>
            <a:ext cx="0" cy="323850"/>
          </a:xfrm>
          <a:prstGeom prst="line">
            <a:avLst/>
          </a:prstGeom>
          <a:ln w="571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169" name="Picture 36"/>
          <p:cNvPicPr>
            <a:picLocks noChangeAspect="1" noChangeArrowheads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07304" y="1564559"/>
            <a:ext cx="55563" cy="323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70" name="Picture 37"/>
          <p:cNvPicPr>
            <a:picLocks noChangeAspect="1" noChangeArrowheads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39752" y="1511635"/>
            <a:ext cx="55563" cy="323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71" name="Picture 38"/>
          <p:cNvPicPr>
            <a:picLocks noChangeAspect="1" noChangeArrowheads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36192" y="1565996"/>
            <a:ext cx="55563" cy="323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91" name="Picture 42"/>
          <p:cNvPicPr>
            <a:picLocks noChangeAspect="1" noChangeArrowheads="1"/>
          </p:cNvPicPr>
          <p:nvPr/>
        </p:nvPicPr>
        <p:blipFill rotWithShape="1"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020213" y="4358969"/>
            <a:ext cx="2952328" cy="21632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93" name="Picture 43"/>
          <p:cNvPicPr>
            <a:picLocks noChangeAspect="1" noChangeArrowheads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60031" y="2258146"/>
            <a:ext cx="1374083" cy="12663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94" name="Picture 44"/>
          <p:cNvPicPr>
            <a:picLocks noChangeAspect="1" noChangeArrowheads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31840" y="2421550"/>
            <a:ext cx="1322839" cy="11182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1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1032752" y="5070525"/>
            <a:ext cx="321018" cy="1096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20" name="Прямая соединительная линия 19"/>
          <p:cNvCxnSpPr/>
          <p:nvPr/>
        </p:nvCxnSpPr>
        <p:spPr>
          <a:xfrm flipV="1">
            <a:off x="998682" y="4961152"/>
            <a:ext cx="336689" cy="52312"/>
          </a:xfrm>
          <a:prstGeom prst="line">
            <a:avLst/>
          </a:prstGeom>
          <a:ln w="5715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единительная линия 33"/>
          <p:cNvCxnSpPr/>
          <p:nvPr/>
        </p:nvCxnSpPr>
        <p:spPr>
          <a:xfrm flipV="1">
            <a:off x="901257" y="4850220"/>
            <a:ext cx="336243" cy="11065"/>
          </a:xfrm>
          <a:prstGeom prst="line">
            <a:avLst/>
          </a:prstGeom>
          <a:ln w="5715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1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8025" y="4703196"/>
            <a:ext cx="341313" cy="66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1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8979" y="4569398"/>
            <a:ext cx="341313" cy="66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41" name="Прямая соединительная линия 40"/>
          <p:cNvCxnSpPr/>
          <p:nvPr/>
        </p:nvCxnSpPr>
        <p:spPr>
          <a:xfrm>
            <a:off x="7871702" y="5086030"/>
            <a:ext cx="267998" cy="57061"/>
          </a:xfrm>
          <a:prstGeom prst="line">
            <a:avLst/>
          </a:prstGeom>
          <a:ln w="5715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1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94888" y="4922451"/>
            <a:ext cx="268287" cy="115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88034" y="4739865"/>
            <a:ext cx="301540" cy="1302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7" name="Блок-схема: данные 46"/>
          <p:cNvSpPr/>
          <p:nvPr/>
        </p:nvSpPr>
        <p:spPr>
          <a:xfrm>
            <a:off x="822414" y="2585011"/>
            <a:ext cx="531356" cy="839540"/>
          </a:xfrm>
          <a:prstGeom prst="flowChartInputOutput">
            <a:avLst/>
          </a:prstGeom>
          <a:ln w="38100"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Блок-схема: узел 47"/>
          <p:cNvSpPr/>
          <p:nvPr/>
        </p:nvSpPr>
        <p:spPr>
          <a:xfrm>
            <a:off x="959635" y="3116239"/>
            <a:ext cx="228600" cy="210063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1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95359" y="2858382"/>
            <a:ext cx="249237" cy="238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2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36364" y="2585011"/>
            <a:ext cx="249237" cy="238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901164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Блок-схема: узел 1"/>
          <p:cNvSpPr/>
          <p:nvPr/>
        </p:nvSpPr>
        <p:spPr>
          <a:xfrm>
            <a:off x="266665" y="188640"/>
            <a:ext cx="3744416" cy="3456384"/>
          </a:xfrm>
          <a:prstGeom prst="flowChartConnector">
            <a:avLst/>
          </a:prstGeom>
          <a:ln w="7620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СТАРЬ</a:t>
            </a:r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11960" y="2582418"/>
            <a:ext cx="3960439" cy="37444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807362" y="2492896"/>
            <a:ext cx="697627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8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</a:p>
        </p:txBody>
      </p:sp>
      <p:cxnSp>
        <p:nvCxnSpPr>
          <p:cNvPr id="5" name="Прямая со стрелкой 4"/>
          <p:cNvCxnSpPr/>
          <p:nvPr/>
        </p:nvCxnSpPr>
        <p:spPr>
          <a:xfrm>
            <a:off x="3671901" y="2852936"/>
            <a:ext cx="828091" cy="720080"/>
          </a:xfrm>
          <a:prstGeom prst="straightConnector1">
            <a:avLst/>
          </a:prstGeom>
          <a:ln w="762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Рисунок 5" descr="C:\Users\A\Desktop\1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92080" y="4437112"/>
            <a:ext cx="1944216" cy="1512167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TextBox 7"/>
          <p:cNvSpPr txBox="1"/>
          <p:nvPr/>
        </p:nvSpPr>
        <p:spPr>
          <a:xfrm>
            <a:off x="4626271" y="3717032"/>
            <a:ext cx="327583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ФЛАГ РОССИИ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3608" y="1628799"/>
            <a:ext cx="2131624" cy="15258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928207" y="692695"/>
            <a:ext cx="224702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СТАРТ</a:t>
            </a:r>
          </a:p>
        </p:txBody>
      </p:sp>
    </p:spTree>
    <p:extLst>
      <p:ext uri="{BB962C8B-B14F-4D97-AF65-F5344CB8AC3E}">
        <p14:creationId xmlns:p14="http://schemas.microsoft.com/office/powerpoint/2010/main" val="23511293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84439"/>
            <a:ext cx="8079776" cy="8880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571500" indent="-571500" algn="just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v"/>
            </a:pPr>
            <a:r>
              <a:rPr lang="ru-RU" sz="4800" b="1" i="1" dirty="0">
                <a:solidFill>
                  <a:srgbClr val="C00000"/>
                </a:solidFill>
                <a:latin typeface="Times New Roman"/>
                <a:ea typeface="Times New Roman"/>
                <a:cs typeface="Times New Roman"/>
              </a:rPr>
              <a:t>«Собери Российский флаг»</a:t>
            </a:r>
            <a:endParaRPr lang="ru-RU" sz="4800" dirty="0">
              <a:solidFill>
                <a:srgbClr val="C00000"/>
              </a:solidFill>
              <a:effectLst/>
              <a:latin typeface="Calibri"/>
              <a:ea typeface="Calibri"/>
              <a:cs typeface="Times New Roman"/>
            </a:endParaRPr>
          </a:p>
        </p:txBody>
      </p:sp>
      <p:pic>
        <p:nvPicPr>
          <p:cNvPr id="3" name="Рисунок 2" descr="C:\Users\A\Desktop\1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9592" y="1196752"/>
            <a:ext cx="7272808" cy="525658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9519424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7" presetClass="entr" presetSubtype="0" fill="hold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2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125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25" accel="100000" fill="hold">
                                          <p:stCondLst>
                                            <p:cond delay="1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98037" y="201414"/>
            <a:ext cx="784484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571500" indent="-571500" algn="ctr">
              <a:buFont typeface="Wingdings" panose="05000000000000000000" pitchFamily="2" charset="2"/>
              <a:buChar char="v"/>
            </a:pPr>
            <a:r>
              <a:rPr lang="ru-RU" sz="5400" b="1" i="1" dirty="0">
                <a:solidFill>
                  <a:srgbClr val="C00000"/>
                </a:solidFill>
                <a:latin typeface="Times New Roman"/>
                <a:ea typeface="Times New Roman"/>
              </a:rPr>
              <a:t>«Найди </a:t>
            </a:r>
            <a:r>
              <a:rPr lang="ru-RU" sz="5400" b="1" i="1" dirty="0" smtClean="0">
                <a:solidFill>
                  <a:srgbClr val="C00000"/>
                </a:solidFill>
                <a:latin typeface="Times New Roman"/>
                <a:ea typeface="Times New Roman"/>
              </a:rPr>
              <a:t>флаг России!» </a:t>
            </a:r>
            <a:endParaRPr lang="ru-RU" sz="5400" b="1" i="1" dirty="0">
              <a:solidFill>
                <a:srgbClr val="C00000"/>
              </a:solidFill>
            </a:endParaRPr>
          </a:p>
        </p:txBody>
      </p:sp>
      <p:pic>
        <p:nvPicPr>
          <p:cNvPr id="5" name="Рисунок 4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1124744"/>
            <a:ext cx="8193373" cy="5507023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6" name="Прямая со стрелкой 5"/>
          <p:cNvCxnSpPr/>
          <p:nvPr/>
        </p:nvCxnSpPr>
        <p:spPr>
          <a:xfrm>
            <a:off x="2051720" y="1124744"/>
            <a:ext cx="936104" cy="360040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506868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35696" y="1268760"/>
            <a:ext cx="4896544" cy="4608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581643" y="1484017"/>
            <a:ext cx="151216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2</a:t>
            </a:r>
          </a:p>
        </p:txBody>
      </p:sp>
      <p:cxnSp>
        <p:nvCxnSpPr>
          <p:cNvPr id="5" name="Прямая со стрелкой 4"/>
          <p:cNvCxnSpPr/>
          <p:nvPr/>
        </p:nvCxnSpPr>
        <p:spPr>
          <a:xfrm>
            <a:off x="251520" y="188640"/>
            <a:ext cx="2239962" cy="1957097"/>
          </a:xfrm>
          <a:prstGeom prst="straightConnector1">
            <a:avLst/>
          </a:prstGeom>
          <a:ln w="762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2579201" y="2807456"/>
            <a:ext cx="351705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ГЕРБ РОССИИ</a:t>
            </a: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59832" y="3453787"/>
            <a:ext cx="2376264" cy="1991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306543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35618" y="395372"/>
            <a:ext cx="753661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571500" indent="-571500" algn="just">
              <a:spcAft>
                <a:spcPts val="0"/>
              </a:spcAft>
              <a:buFont typeface="Wingdings" panose="05000000000000000000" pitchFamily="2" charset="2"/>
              <a:buChar char="v"/>
            </a:pPr>
            <a:r>
              <a:rPr lang="ru-RU" sz="3600" b="1" i="1" dirty="0">
                <a:solidFill>
                  <a:srgbClr val="0070C0"/>
                </a:solidFill>
                <a:latin typeface="Times New Roman"/>
                <a:ea typeface="Times New Roman"/>
              </a:rPr>
              <a:t>«</a:t>
            </a:r>
            <a:r>
              <a:rPr lang="ru-RU" sz="5400" b="1" i="1" dirty="0">
                <a:solidFill>
                  <a:srgbClr val="0070C0"/>
                </a:solidFill>
                <a:latin typeface="Times New Roman"/>
                <a:ea typeface="Times New Roman"/>
              </a:rPr>
              <a:t>Собери герб России!»</a:t>
            </a:r>
            <a:endParaRPr lang="ru-RU" sz="5400" dirty="0">
              <a:solidFill>
                <a:srgbClr val="0070C0"/>
              </a:solidFill>
              <a:effectLst/>
              <a:latin typeface="Times New Roman"/>
              <a:ea typeface="Times New Roman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5618" y="1484784"/>
            <a:ext cx="7092766" cy="475252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5508075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4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99592" y="129558"/>
            <a:ext cx="749179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571500" indent="-571500">
              <a:buFont typeface="Wingdings" panose="05000000000000000000" pitchFamily="2" charset="2"/>
              <a:buChar char="v"/>
            </a:pPr>
            <a:r>
              <a:rPr lang="ru-RU" sz="5400" b="1" i="1" dirty="0">
                <a:solidFill>
                  <a:srgbClr val="0070C0"/>
                </a:solidFill>
                <a:latin typeface="Times New Roman"/>
                <a:ea typeface="Calibri"/>
              </a:rPr>
              <a:t>«Найди герб России!»</a:t>
            </a:r>
            <a:endParaRPr lang="ru-RU" sz="5400" dirty="0">
              <a:solidFill>
                <a:srgbClr val="0070C0"/>
              </a:solidFill>
            </a:endParaRPr>
          </a:p>
        </p:txBody>
      </p:sp>
      <p:pic>
        <p:nvPicPr>
          <p:cNvPr id="3" name="Рисунок 2" descr="C:\Users\A\Desktop\ир.jpg"/>
          <p:cNvPicPr/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95536" y="1239618"/>
            <a:ext cx="7584199" cy="5256584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5" name="Прямая со стрелкой 4"/>
          <p:cNvCxnSpPr/>
          <p:nvPr/>
        </p:nvCxnSpPr>
        <p:spPr>
          <a:xfrm>
            <a:off x="539552" y="4365104"/>
            <a:ext cx="1728192" cy="720080"/>
          </a:xfrm>
          <a:prstGeom prst="straightConnector1">
            <a:avLst/>
          </a:prstGeom>
          <a:ln w="762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870946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721</TotalTime>
  <Words>143</Words>
  <Application>Microsoft Office PowerPoint</Application>
  <PresentationFormat>Экран (4:3)</PresentationFormat>
  <Paragraphs>45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Эркер</vt:lpstr>
      <vt:lpstr>ИГРА – ХОДИЛКА по патриотическому воспитанию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ИГРА – ХОДИЛКА по патриотическому воспитанию</dc:title>
  <dc:creator>A</dc:creator>
  <cp:lastModifiedBy>A</cp:lastModifiedBy>
  <cp:revision>62</cp:revision>
  <dcterms:created xsi:type="dcterms:W3CDTF">2022-10-03T07:10:49Z</dcterms:created>
  <dcterms:modified xsi:type="dcterms:W3CDTF">2022-10-23T11:34:50Z</dcterms:modified>
</cp:coreProperties>
</file>