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9024" y="1412776"/>
            <a:ext cx="8784976" cy="1470025"/>
          </a:xfrm>
        </p:spPr>
        <p:txBody>
          <a:bodyPr>
            <a:no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Практическое использование учителем – логопедом сказкотерапии и музыкотерапии в работе с детьми с ОВЗ 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условиях ДОУ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5976" y="5085184"/>
            <a:ext cx="4424536" cy="769640"/>
          </a:xfrm>
        </p:spPr>
        <p:txBody>
          <a:bodyPr>
            <a:noAutofit/>
          </a:bodyPr>
          <a:lstStyle/>
          <a:p>
            <a:pPr algn="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Учитель – логопед </a:t>
            </a:r>
          </a:p>
          <a:p>
            <a:pPr algn="r"/>
            <a:r>
              <a:rPr lang="ru-RU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Петрухина</a:t>
            </a: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О.А.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9000" r="-2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средства </a:t>
            </a:r>
            <a:r>
              <a:rPr lang="ru-RU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логоритмики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Упражнения </a:t>
            </a:r>
            <a:r>
              <a:rPr lang="ru-RU" dirty="0" smtClean="0"/>
              <a:t>для развития дикции и артикуляции, </a:t>
            </a:r>
            <a:endParaRPr lang="ru-RU" dirty="0" smtClean="0"/>
          </a:p>
          <a:p>
            <a:r>
              <a:rPr lang="ru-RU" dirty="0" smtClean="0"/>
              <a:t>упражнения </a:t>
            </a:r>
            <a:r>
              <a:rPr lang="ru-RU" dirty="0" smtClean="0"/>
              <a:t>для развития голоса, </a:t>
            </a:r>
            <a:endParaRPr lang="ru-RU" dirty="0" smtClean="0"/>
          </a:p>
          <a:p>
            <a:r>
              <a:rPr lang="ru-RU" dirty="0" smtClean="0"/>
              <a:t>упражнения </a:t>
            </a:r>
            <a:r>
              <a:rPr lang="ru-RU" dirty="0" smtClean="0"/>
              <a:t>на координацию моторики и речи, </a:t>
            </a:r>
            <a:endParaRPr lang="ru-RU" dirty="0" smtClean="0"/>
          </a:p>
          <a:p>
            <a:r>
              <a:rPr lang="ru-RU" dirty="0" smtClean="0"/>
              <a:t>упражнения </a:t>
            </a:r>
            <a:r>
              <a:rPr lang="ru-RU" dirty="0" smtClean="0"/>
              <a:t>с предметами и речевым сопровождением, </a:t>
            </a:r>
            <a:endParaRPr lang="ru-RU" dirty="0" smtClean="0"/>
          </a:p>
          <a:p>
            <a:r>
              <a:rPr lang="ru-RU" dirty="0" smtClean="0"/>
              <a:t>игры-драматизации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171420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структура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логопедического занятия с использованием элементов сказкотерапии и </a:t>
            </a:r>
            <a:r>
              <a:rPr lang="ru-RU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логоритмики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608512"/>
          </a:xfrm>
        </p:spPr>
        <p:txBody>
          <a:bodyPr>
            <a:normAutofit fontScale="70000" lnSpcReduction="20000"/>
          </a:bodyPr>
          <a:lstStyle/>
          <a:p>
            <a:pPr lvl="0" eaLnBrk="0" fontAlgn="base" hangingPunct="0"/>
            <a:r>
              <a:rPr lang="ru-RU" dirty="0" smtClean="0"/>
              <a:t>1. Вводная </a:t>
            </a:r>
            <a:r>
              <a:rPr lang="ru-RU" dirty="0" smtClean="0"/>
              <a:t>часть.</a:t>
            </a:r>
          </a:p>
          <a:p>
            <a:pPr eaLnBrk="0" fontAlgn="base" hangingPunct="0">
              <a:buNone/>
            </a:pPr>
            <a:r>
              <a:rPr lang="ru-RU" dirty="0" smtClean="0"/>
              <a:t>           Приветствие </a:t>
            </a:r>
            <a:r>
              <a:rPr lang="ru-RU" dirty="0" smtClean="0"/>
              <a:t>детей. Присказка: «Добрая волшебница в гости пригласила, двери в сказку нам тихонько приоткрыла»</a:t>
            </a:r>
          </a:p>
          <a:p>
            <a:pPr lvl="0" eaLnBrk="0" fontAlgn="base" hangingPunct="0"/>
            <a:r>
              <a:rPr lang="ru-RU" dirty="0" smtClean="0"/>
              <a:t>2.  Основная </a:t>
            </a:r>
            <a:r>
              <a:rPr lang="ru-RU" dirty="0" smtClean="0"/>
              <a:t>часть</a:t>
            </a:r>
          </a:p>
          <a:p>
            <a:pPr eaLnBrk="0" fontAlgn="base" hangingPunct="0">
              <a:buNone/>
            </a:pPr>
            <a:r>
              <a:rPr lang="ru-RU" dirty="0" smtClean="0"/>
              <a:t>           Ознакомление </a:t>
            </a:r>
            <a:r>
              <a:rPr lang="ru-RU" dirty="0" smtClean="0"/>
              <a:t>с художественным произведением (сказкой</a:t>
            </a:r>
            <a:r>
              <a:rPr lang="ru-RU" dirty="0" smtClean="0"/>
              <a:t>).</a:t>
            </a:r>
          </a:p>
          <a:p>
            <a:pPr eaLnBrk="0" fontAlgn="base" hangingPunct="0">
              <a:buNone/>
            </a:pPr>
            <a:r>
              <a:rPr lang="ru-RU" dirty="0" smtClean="0"/>
              <a:t> </a:t>
            </a:r>
            <a:r>
              <a:rPr lang="ru-RU" dirty="0" smtClean="0"/>
              <a:t>          Обсуждение </a:t>
            </a:r>
            <a:r>
              <a:rPr lang="ru-RU" dirty="0" smtClean="0"/>
              <a:t>сказки.</a:t>
            </a:r>
          </a:p>
          <a:p>
            <a:pPr eaLnBrk="0" fontAlgn="base" hangingPunct="0">
              <a:buNone/>
            </a:pPr>
            <a:r>
              <a:rPr lang="ru-RU" dirty="0" smtClean="0"/>
              <a:t>           Пересказ</a:t>
            </a:r>
            <a:r>
              <a:rPr lang="ru-RU" dirty="0" smtClean="0"/>
              <a:t>.</a:t>
            </a:r>
          </a:p>
          <a:p>
            <a:pPr eaLnBrk="0" fontAlgn="base" hangingPunct="0">
              <a:buNone/>
            </a:pPr>
            <a:r>
              <a:rPr lang="ru-RU" dirty="0" smtClean="0"/>
              <a:t>           Создание </a:t>
            </a:r>
            <a:r>
              <a:rPr lang="ru-RU" dirty="0" smtClean="0"/>
              <a:t>проблемной ситуации.</a:t>
            </a:r>
          </a:p>
          <a:p>
            <a:pPr eaLnBrk="0" fontAlgn="base" hangingPunct="0">
              <a:buNone/>
            </a:pPr>
            <a:r>
              <a:rPr lang="ru-RU" dirty="0" smtClean="0"/>
              <a:t>          Драматизация </a:t>
            </a:r>
            <a:r>
              <a:rPr lang="ru-RU" dirty="0" smtClean="0"/>
              <a:t>и проигрывание сказки (развитие творческого воображения, воспитание чувств). </a:t>
            </a:r>
          </a:p>
          <a:p>
            <a:pPr eaLnBrk="0" fontAlgn="base" hangingPunct="0"/>
            <a:r>
              <a:rPr lang="ru-RU" dirty="0" smtClean="0"/>
              <a:t>3</a:t>
            </a:r>
            <a:r>
              <a:rPr lang="ru-RU" dirty="0" smtClean="0"/>
              <a:t>. Заключительная часть.</a:t>
            </a:r>
          </a:p>
          <a:p>
            <a:pPr fontAlgn="base">
              <a:buNone/>
            </a:pPr>
            <a:r>
              <a:rPr lang="ru-RU" dirty="0" smtClean="0"/>
              <a:t>          Подведение </a:t>
            </a:r>
            <a:r>
              <a:rPr lang="ru-RU" dirty="0" smtClean="0"/>
              <a:t>итогов.</a:t>
            </a:r>
          </a:p>
          <a:p>
            <a:pPr fontAlgn="base">
              <a:buNone/>
            </a:pPr>
            <a:r>
              <a:rPr lang="ru-RU" dirty="0" smtClean="0"/>
              <a:t>          Выхода  </a:t>
            </a:r>
            <a:r>
              <a:rPr lang="ru-RU" dirty="0" smtClean="0"/>
              <a:t>из  сказки: «Мы берём с собой всё важное, оставляя всё плохое».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270892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БЛАГОДАРЮ ЗА ВНИМАНИЕ!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сказка</a:t>
            </a:r>
            <a:endParaRPr lang="ru-RU" sz="4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9512" y="1600200"/>
            <a:ext cx="5256584" cy="4997152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/>
              <a:t>Это </a:t>
            </a:r>
            <a:r>
              <a:rPr lang="ru-RU" dirty="0" smtClean="0"/>
              <a:t>один из основных жанров устного </a:t>
            </a:r>
            <a:r>
              <a:rPr lang="ru-RU" dirty="0" err="1" smtClean="0"/>
              <a:t>народно-поэтического</a:t>
            </a:r>
            <a:r>
              <a:rPr lang="ru-RU" dirty="0" smtClean="0"/>
              <a:t> творчества, эпическое, преимущественно прозаическое художественное произведение волшебного, авантюрного или бытового характера с установкой на вымысел. </a:t>
            </a:r>
            <a:endParaRPr lang="ru-RU" dirty="0" smtClean="0"/>
          </a:p>
          <a:p>
            <a:pPr algn="just"/>
            <a:r>
              <a:rPr lang="ru-RU" dirty="0" smtClean="0"/>
              <a:t>Сказкой </a:t>
            </a:r>
            <a:r>
              <a:rPr lang="ru-RU" dirty="0" smtClean="0"/>
              <a:t>также называют различные виды устной прозы.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2204864"/>
            <a:ext cx="3331652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9000" r="-2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сказкотерапия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психотерапевтическое направление, использующее сказки для решения тех или иных психологических проблем, для развития творческих способностей, расширения сознания, совершенствования взаимодействий с окружающим миром.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адачи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/>
          <a:lstStyle/>
          <a:p>
            <a:r>
              <a:rPr lang="ru-RU" dirty="0" smtClean="0"/>
              <a:t>Коррекционно-образовательные задачи </a:t>
            </a:r>
            <a:endParaRPr lang="ru-RU" dirty="0" smtClean="0"/>
          </a:p>
          <a:p>
            <a:r>
              <a:rPr lang="ru-RU" dirty="0" smtClean="0"/>
              <a:t>Коррекционно-воспитательные </a:t>
            </a:r>
            <a:r>
              <a:rPr lang="ru-RU" dirty="0" smtClean="0"/>
              <a:t>задачи </a:t>
            </a:r>
            <a:endParaRPr lang="ru-RU" dirty="0" smtClean="0"/>
          </a:p>
          <a:p>
            <a:r>
              <a:rPr lang="ru-RU" dirty="0" smtClean="0"/>
              <a:t>Коррекционно-развивающие </a:t>
            </a:r>
            <a:r>
              <a:rPr lang="ru-RU" dirty="0" smtClean="0"/>
              <a:t>задачи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9000" r="-2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404664"/>
            <a:ext cx="8784976" cy="6264696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               Используя </a:t>
            </a:r>
            <a:r>
              <a:rPr lang="ru-RU" dirty="0" smtClean="0"/>
              <a:t>метод сказкотерапии, необходимо учитывать </a:t>
            </a:r>
            <a:r>
              <a:rPr lang="ru-RU" dirty="0" smtClean="0"/>
              <a:t>следующие </a:t>
            </a:r>
            <a:r>
              <a:rPr lang="ru-RU" dirty="0" smtClean="0"/>
              <a:t>особенности: </a:t>
            </a:r>
            <a:endParaRPr lang="ru-RU" dirty="0" smtClean="0"/>
          </a:p>
          <a:p>
            <a:r>
              <a:rPr lang="ru-RU" dirty="0" smtClean="0"/>
              <a:t>Логопедическое заключение;</a:t>
            </a:r>
          </a:p>
          <a:p>
            <a:r>
              <a:rPr lang="ru-RU" dirty="0" smtClean="0"/>
              <a:t>Неврологическая симптоматика, </a:t>
            </a:r>
            <a:r>
              <a:rPr lang="ru-RU" dirty="0" smtClean="0"/>
              <a:t>в том числе </a:t>
            </a:r>
            <a:r>
              <a:rPr lang="ru-RU" dirty="0" smtClean="0"/>
              <a:t>СДВГ;</a:t>
            </a:r>
          </a:p>
          <a:p>
            <a:r>
              <a:rPr lang="ru-RU" dirty="0" smtClean="0"/>
              <a:t>Недостаточное </a:t>
            </a:r>
            <a:r>
              <a:rPr lang="ru-RU" dirty="0" smtClean="0"/>
              <a:t>развитие неречевых психических функций</a:t>
            </a:r>
            <a:r>
              <a:rPr lang="ru-RU" dirty="0" smtClean="0"/>
              <a:t>: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– слухового внимания и </a:t>
            </a:r>
            <a:r>
              <a:rPr lang="ru-RU" dirty="0" smtClean="0"/>
              <a:t>памяти;</a:t>
            </a:r>
          </a:p>
          <a:p>
            <a:pPr>
              <a:buNone/>
            </a:pPr>
            <a:r>
              <a:rPr lang="ru-RU" dirty="0" smtClean="0"/>
              <a:t>– </a:t>
            </a:r>
            <a:r>
              <a:rPr lang="ru-RU" dirty="0" smtClean="0"/>
              <a:t>недостаточное стремление к </a:t>
            </a:r>
            <a:r>
              <a:rPr lang="ru-RU" dirty="0" smtClean="0"/>
              <a:t>познавательному </a:t>
            </a:r>
            <a:r>
              <a:rPr lang="ru-RU" dirty="0" smtClean="0"/>
              <a:t>общению со </a:t>
            </a:r>
            <a:r>
              <a:rPr lang="ru-RU" dirty="0" smtClean="0"/>
              <a:t>взрослым; </a:t>
            </a:r>
          </a:p>
          <a:p>
            <a:pPr>
              <a:buNone/>
            </a:pPr>
            <a:r>
              <a:rPr lang="ru-RU" dirty="0" smtClean="0"/>
              <a:t>– </a:t>
            </a:r>
            <a:r>
              <a:rPr lang="ru-RU" dirty="0" smtClean="0"/>
              <a:t>быстрая истощаемость произвольного </a:t>
            </a:r>
            <a:r>
              <a:rPr lang="ru-RU" dirty="0" smtClean="0"/>
              <a:t>внимания;</a:t>
            </a:r>
          </a:p>
          <a:p>
            <a:pPr>
              <a:buNone/>
            </a:pPr>
            <a:r>
              <a:rPr lang="ru-RU" dirty="0" smtClean="0"/>
              <a:t>– </a:t>
            </a:r>
            <a:r>
              <a:rPr lang="ru-RU" dirty="0" smtClean="0"/>
              <a:t>низкая </a:t>
            </a:r>
            <a:r>
              <a:rPr lang="ru-RU" dirty="0" smtClean="0"/>
              <a:t>работоспособность. </a:t>
            </a:r>
          </a:p>
          <a:p>
            <a:pPr>
              <a:buNone/>
            </a:pPr>
            <a:r>
              <a:rPr lang="ru-RU" dirty="0" smtClean="0"/>
              <a:t>специфика </a:t>
            </a:r>
            <a:r>
              <a:rPr lang="ru-RU" dirty="0" smtClean="0"/>
              <a:t>возраста: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– </a:t>
            </a:r>
            <a:r>
              <a:rPr lang="ru-RU" dirty="0" smtClean="0"/>
              <a:t>высокая </a:t>
            </a:r>
            <a:r>
              <a:rPr lang="ru-RU" dirty="0" smtClean="0"/>
              <a:t>эмоциональность; </a:t>
            </a:r>
          </a:p>
          <a:p>
            <a:pPr>
              <a:buNone/>
            </a:pPr>
            <a:r>
              <a:rPr lang="ru-RU" dirty="0" smtClean="0"/>
              <a:t>– непосредственность; </a:t>
            </a:r>
          </a:p>
          <a:p>
            <a:pPr>
              <a:buNone/>
            </a:pPr>
            <a:r>
              <a:rPr lang="ru-RU" dirty="0" smtClean="0"/>
              <a:t>– повышенная возбудимость.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r>
              <a:rPr lang="ru-RU" dirty="0" smtClean="0"/>
              <a:t>При выборе </a:t>
            </a:r>
            <a:r>
              <a:rPr lang="ru-RU" dirty="0" smtClean="0"/>
              <a:t>художественного произведения </a:t>
            </a:r>
            <a:r>
              <a:rPr lang="ru-RU" dirty="0" smtClean="0"/>
              <a:t>используются хорошо знакомые детям </a:t>
            </a:r>
            <a:r>
              <a:rPr lang="ru-RU" dirty="0" smtClean="0"/>
              <a:t>сказки. Сюжет должен </a:t>
            </a:r>
            <a:r>
              <a:rPr lang="ru-RU" dirty="0" smtClean="0"/>
              <a:t>быть интересным, вызывать эмоциональный </a:t>
            </a:r>
            <a:r>
              <a:rPr lang="ru-RU" dirty="0" smtClean="0"/>
              <a:t>отклик </a:t>
            </a:r>
            <a:r>
              <a:rPr lang="ru-RU" dirty="0" smtClean="0"/>
              <a:t>у </a:t>
            </a:r>
            <a:r>
              <a:rPr lang="ru-RU" dirty="0" smtClean="0"/>
              <a:t>детей.</a:t>
            </a:r>
            <a:endParaRPr lang="ru-RU" dirty="0"/>
          </a:p>
        </p:txBody>
      </p:sp>
      <p:pic>
        <p:nvPicPr>
          <p:cNvPr id="2050" name="Picture 2" descr="C:\Users\serge\Desktop\олеся\сказки 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3787933"/>
            <a:ext cx="3508648" cy="30700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4797152"/>
            <a:ext cx="2267744" cy="170080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/>
          <a:srcRect l="33428" r="23555" b="8194"/>
          <a:stretch>
            <a:fillRect/>
          </a:stretch>
        </p:blipFill>
        <p:spPr bwMode="auto">
          <a:xfrm>
            <a:off x="7380312" y="4077072"/>
            <a:ext cx="1512168" cy="24204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9000" r="-2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музыкотерапия</a:t>
            </a:r>
            <a:endParaRPr lang="ru-RU" sz="4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Б</a:t>
            </a:r>
            <a:r>
              <a:rPr lang="ru-RU" dirty="0" smtClean="0"/>
              <a:t>лаготворно влияет </a:t>
            </a:r>
            <a:r>
              <a:rPr lang="ru-RU" dirty="0" smtClean="0"/>
              <a:t>на общее эмоциональное состояние детей, </a:t>
            </a:r>
            <a:r>
              <a:rPr lang="ru-RU" dirty="0" smtClean="0"/>
              <a:t>повышает </a:t>
            </a:r>
            <a:r>
              <a:rPr lang="ru-RU" dirty="0" smtClean="0"/>
              <a:t>эмоциональный статус </a:t>
            </a:r>
            <a:r>
              <a:rPr lang="ru-RU" dirty="0" smtClean="0"/>
              <a:t>воспитанников с ОВЗ. 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4073244"/>
            <a:ext cx="3550287" cy="2784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9000" r="-2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964488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Условия эффективности использования элементов музыкотерапии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Созданы </a:t>
            </a:r>
            <a:r>
              <a:rPr lang="ru-RU" dirty="0" smtClean="0"/>
              <a:t>благоприятные условия для </a:t>
            </a:r>
            <a:r>
              <a:rPr lang="ru-RU" dirty="0" smtClean="0"/>
              <a:t>занятия;</a:t>
            </a:r>
          </a:p>
          <a:p>
            <a:r>
              <a:rPr lang="ru-RU" dirty="0" smtClean="0"/>
              <a:t>Подобраны </a:t>
            </a:r>
            <a:r>
              <a:rPr lang="ru-RU" dirty="0" smtClean="0"/>
              <a:t>специальные музыкальные </a:t>
            </a:r>
            <a:r>
              <a:rPr lang="ru-RU" dirty="0" smtClean="0"/>
              <a:t>произведения;</a:t>
            </a:r>
          </a:p>
          <a:p>
            <a:r>
              <a:rPr lang="ru-RU" dirty="0" smtClean="0"/>
              <a:t>Задействованы </a:t>
            </a:r>
            <a:r>
              <a:rPr lang="ru-RU" dirty="0" smtClean="0"/>
              <a:t>все органы чувств у </a:t>
            </a:r>
            <a:r>
              <a:rPr lang="ru-RU" dirty="0" smtClean="0"/>
              <a:t>детей;</a:t>
            </a:r>
          </a:p>
          <a:p>
            <a:r>
              <a:rPr lang="ru-RU" dirty="0" smtClean="0"/>
              <a:t>Продуманы </a:t>
            </a:r>
            <a:r>
              <a:rPr lang="ru-RU" dirty="0" smtClean="0"/>
              <a:t>методические приемы: упражнения, игры, </a:t>
            </a:r>
            <a:r>
              <a:rPr lang="ru-RU" dirty="0" smtClean="0"/>
              <a:t>задания;</a:t>
            </a:r>
          </a:p>
          <a:p>
            <a:r>
              <a:rPr lang="ru-RU" dirty="0" smtClean="0"/>
              <a:t>Установлена </a:t>
            </a:r>
            <a:r>
              <a:rPr lang="ru-RU" dirty="0" smtClean="0"/>
              <a:t>интеграция музыкального воздействия с другими видами деятельности.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логоритмика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Логопедическая ритмика  — один из видов </a:t>
            </a:r>
            <a:r>
              <a:rPr lang="ru-RU" dirty="0" err="1" smtClean="0"/>
              <a:t>кинезитерапии</a:t>
            </a:r>
            <a:r>
              <a:rPr lang="ru-RU" dirty="0" smtClean="0"/>
              <a:t>, средство коррекции речевых нарушений с помощью движений, музыки и слова. </a:t>
            </a:r>
          </a:p>
          <a:p>
            <a:endParaRPr lang="ru-RU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3573016"/>
            <a:ext cx="2996465" cy="3068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944" y="3861048"/>
            <a:ext cx="4553447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289</TotalTime>
  <Words>369</Words>
  <Application>Microsoft Office PowerPoint</Application>
  <PresentationFormat>Экран (4:3)</PresentationFormat>
  <Paragraphs>54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Практическое использование учителем – логопедом сказкотерапии и музыкотерапии в работе с детьми с ОВЗ  в условиях ДОУ</vt:lpstr>
      <vt:lpstr>сказка</vt:lpstr>
      <vt:lpstr>сказкотерапия</vt:lpstr>
      <vt:lpstr>задачи</vt:lpstr>
      <vt:lpstr>Слайд 5</vt:lpstr>
      <vt:lpstr>Слайд 6</vt:lpstr>
      <vt:lpstr>музыкотерапия</vt:lpstr>
      <vt:lpstr>Условия эффективности использования элементов музыкотерапии</vt:lpstr>
      <vt:lpstr>логоритмика</vt:lpstr>
      <vt:lpstr>средства логоритмики</vt:lpstr>
      <vt:lpstr>структура логопедического занятия с использованием элементов сказкотерапии и логоритмики</vt:lpstr>
      <vt:lpstr>БЛАГОДАРЮ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serge</dc:creator>
  <cp:lastModifiedBy>serge-govoro@yandex.ru</cp:lastModifiedBy>
  <cp:revision>13</cp:revision>
  <dcterms:created xsi:type="dcterms:W3CDTF">2021-02-28T14:22:06Z</dcterms:created>
  <dcterms:modified xsi:type="dcterms:W3CDTF">2021-02-28T19:22:12Z</dcterms:modified>
</cp:coreProperties>
</file>