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4" r:id="rId4"/>
    <p:sldId id="266" r:id="rId5"/>
    <p:sldId id="282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996600"/>
    <a:srgbClr val="66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48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10001"/>
            </a:srgb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EF84A67-9804-4ED2-B48F-43FF38BC51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133AC-3E6B-4595-8012-B5562C81F5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51446-254B-42ED-86F0-0F8F74CDA2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13DD5-4A51-4D7F-A594-CE722F2E0B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13C2DB-1140-4110-A417-00C2282F59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29B14-447A-4B71-969D-593496CF85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BC889-D1C9-4095-8B5A-C7B7B06803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C36E14-DD8A-4141-B173-282196307D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B4AC3-A3EC-48F0-9542-82F7B88BC3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9E35F-78BF-40C2-A1A9-AF231DDE5D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773A6-18D1-443A-BCDF-BA45820743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1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0479A527-EA8D-4373-8E3F-63BC1A5F14F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500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72;&#1090;&#1077;&#1089;&#1090;&#1072;&#1094;&#1080;&#1103;\The%20Beatles%20-%20Let%20It%20Be%20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40008" y="404664"/>
            <a:ext cx="8229600" cy="2736304"/>
          </a:xfrm>
          <a:effectLst>
            <a:glow rad="101600">
              <a:srgbClr val="663300">
                <a:alpha val="60000"/>
              </a:srgbClr>
            </a:glow>
          </a:effectLst>
        </p:spPr>
        <p:txBody>
          <a:bodyPr/>
          <a:lstStyle/>
          <a:p>
            <a:pPr algn="ctr"/>
            <a:r>
              <a:rPr lang="ru-RU" sz="3200" i="0" dirty="0" smtClean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  <a:t> Конкурсное </a:t>
            </a:r>
            <a:r>
              <a:rPr lang="ru-RU" sz="3200" i="0" dirty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  <a:t>задание</a:t>
            </a:r>
            <a:br>
              <a:rPr lang="ru-RU" sz="3200" i="0" dirty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</a:br>
            <a:r>
              <a:rPr lang="ru-RU" sz="3200" i="0" dirty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  <a:t>«Методический семинар</a:t>
            </a:r>
            <a:r>
              <a:rPr lang="ru-RU" sz="3200" i="0" dirty="0" smtClean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  <a:t>»</a:t>
            </a:r>
            <a:r>
              <a:rPr lang="en-US" sz="3200" i="0" dirty="0" smtClean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  <a:t/>
            </a:r>
            <a:br>
              <a:rPr lang="en-US" sz="3200" i="0" dirty="0" smtClean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</a:br>
            <a:r>
              <a:rPr lang="ru-RU" sz="2200" i="0" dirty="0" smtClean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  <a:t>учителя английского языка, начальной школы</a:t>
            </a:r>
            <a:br>
              <a:rPr lang="ru-RU" sz="2200" i="0" dirty="0" smtClean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</a:br>
            <a:r>
              <a:rPr lang="ru-RU" sz="2200" i="0" dirty="0" smtClean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  <a:t>МБОУ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Segoe Script" pitchFamily="34" charset="0"/>
              </a:rPr>
              <a:t>«</a:t>
            </a:r>
            <a:r>
              <a:rPr lang="ru-RU" sz="2400" dirty="0" smtClean="0"/>
              <a:t> </a:t>
            </a:r>
            <a:r>
              <a:rPr lang="ru-RU" sz="2200" i="0" dirty="0" smtClean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  <a:t>КРАСНОЯРСКАЯ СРЕДНЯЯ  ШКОЛА»</a:t>
            </a:r>
            <a:r>
              <a:rPr lang="uk-UA" sz="2200" i="0" dirty="0" smtClean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  <a:t/>
            </a:r>
            <a:br>
              <a:rPr lang="uk-UA" sz="2200" i="0" dirty="0" smtClean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</a:br>
            <a:r>
              <a:rPr lang="uk-UA" sz="2800" i="0" dirty="0" smtClean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  <a:t>ДИБРОВОЙ</a:t>
            </a:r>
            <a:br>
              <a:rPr lang="uk-UA" sz="2800" i="0" dirty="0" smtClean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</a:br>
            <a:r>
              <a:rPr lang="uk-UA" sz="2800" i="0" dirty="0" smtClean="0">
                <a:solidFill>
                  <a:schemeClr val="tx1"/>
                </a:solidFill>
                <a:latin typeface="Segoe Script" pitchFamily="34" charset="0"/>
                <a:cs typeface="Angsana New" pitchFamily="18" charset="-34"/>
              </a:rPr>
              <a:t> СВЕТЛАНЫ ВИКТОРОВНЫ</a:t>
            </a:r>
            <a:endParaRPr lang="ru-RU" sz="2800" i="0" dirty="0">
              <a:solidFill>
                <a:schemeClr val="tx1"/>
              </a:solidFill>
              <a:latin typeface="Segoe Script" pitchFamily="34" charset="0"/>
              <a:cs typeface="Angsana New" pitchFamily="18" charset="-34"/>
            </a:endParaRPr>
          </a:p>
        </p:txBody>
      </p:sp>
      <p:pic>
        <p:nvPicPr>
          <p:cNvPr id="5" name="The Beatles - Let It Be 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8244408" y="6553200"/>
            <a:ext cx="304800" cy="304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55976" y="3277423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ФИО</a:t>
            </a:r>
            <a:r>
              <a:rPr lang="ru-RU" dirty="0"/>
              <a:t>: </a:t>
            </a:r>
            <a:r>
              <a:rPr lang="ru-RU" dirty="0" err="1"/>
              <a:t>Диброва</a:t>
            </a:r>
            <a:r>
              <a:rPr lang="ru-RU" dirty="0"/>
              <a:t> Светлана Викторовна</a:t>
            </a:r>
          </a:p>
          <a:p>
            <a:r>
              <a:rPr lang="ru-RU" b="1" dirty="0"/>
              <a:t>Дата рождения: </a:t>
            </a:r>
            <a:r>
              <a:rPr lang="ru-RU" dirty="0"/>
              <a:t>11.02.1984</a:t>
            </a:r>
          </a:p>
          <a:p>
            <a:r>
              <a:rPr lang="ru-RU" b="1" dirty="0"/>
              <a:t>Образование</a:t>
            </a:r>
            <a:r>
              <a:rPr lang="ru-RU" dirty="0"/>
              <a:t>: Евпаторийский педагогический факультет Республиканского высшего учебного заведения «Крымский гуманитарный университет» 23 июня 2009 г</a:t>
            </a:r>
          </a:p>
          <a:p>
            <a:r>
              <a:rPr lang="ru-RU" b="1" dirty="0"/>
              <a:t>Место работы</a:t>
            </a:r>
            <a:r>
              <a:rPr lang="ru-RU" dirty="0"/>
              <a:t>: МБОУ «Красноярская средняя школа».</a:t>
            </a:r>
          </a:p>
          <a:p>
            <a:r>
              <a:rPr lang="ru-RU" b="1" dirty="0"/>
              <a:t>Педагогический стаж: </a:t>
            </a:r>
            <a:r>
              <a:rPr lang="ru-RU" dirty="0"/>
              <a:t>3 года.</a:t>
            </a:r>
          </a:p>
          <a:p>
            <a:r>
              <a:rPr lang="ru-RU" b="1" dirty="0"/>
              <a:t>Предмет: </a:t>
            </a:r>
            <a:r>
              <a:rPr lang="ru-RU" dirty="0"/>
              <a:t>Английский язык.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616" y="3110582"/>
            <a:ext cx="2976028" cy="303901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28351">
        <p14:honeycomb/>
      </p:transition>
    </mc:Choice>
    <mc:Fallback xmlns="">
      <p:transition spd="slow" advTm="283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611560" y="1196752"/>
            <a:ext cx="4038600" cy="3633267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Segoe Print" pitchFamily="2" charset="0"/>
              </a:rPr>
              <a:t>Tell me </a:t>
            </a: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r>
              <a:rPr lang="en-US" dirty="0" smtClean="0">
                <a:latin typeface="Segoe Print" pitchFamily="2" charset="0"/>
              </a:rPr>
              <a:t>and I′ll forget.</a:t>
            </a:r>
          </a:p>
          <a:p>
            <a:pPr>
              <a:buNone/>
            </a:pPr>
            <a:r>
              <a:rPr lang="en-US" dirty="0" smtClean="0">
                <a:latin typeface="Segoe Print" pitchFamily="2" charset="0"/>
              </a:rPr>
              <a:t>Show me </a:t>
            </a: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r>
              <a:rPr lang="en-US" dirty="0" smtClean="0">
                <a:latin typeface="Segoe Print" pitchFamily="2" charset="0"/>
              </a:rPr>
              <a:t>and I′ll remember.</a:t>
            </a:r>
          </a:p>
          <a:p>
            <a:pPr>
              <a:buNone/>
            </a:pPr>
            <a:r>
              <a:rPr lang="en-US" dirty="0" smtClean="0">
                <a:latin typeface="Segoe Print" pitchFamily="2" charset="0"/>
              </a:rPr>
              <a:t>Involve me </a:t>
            </a: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r>
              <a:rPr lang="en-US" dirty="0" smtClean="0">
                <a:latin typeface="Segoe Print" pitchFamily="2" charset="0"/>
              </a:rPr>
              <a:t>and I′ll understand.</a:t>
            </a:r>
          </a:p>
          <a:p>
            <a:pPr>
              <a:buNone/>
            </a:pPr>
            <a:r>
              <a:rPr lang="en-US" dirty="0" smtClean="0">
                <a:latin typeface="Segoe Print" pitchFamily="2" charset="0"/>
              </a:rPr>
              <a:t>      </a:t>
            </a:r>
            <a:r>
              <a:rPr lang="en-US" sz="2400" dirty="0" smtClean="0">
                <a:latin typeface="Segoe Print" pitchFamily="2" charset="0"/>
              </a:rPr>
              <a:t>Benjamin Franklin</a:t>
            </a:r>
          </a:p>
          <a:p>
            <a:pPr>
              <a:buNone/>
            </a:pPr>
            <a:endParaRPr lang="en-US" sz="2400" dirty="0" smtClean="0">
              <a:latin typeface="Segoe Print" pitchFamily="2" charset="0"/>
            </a:endParaRPr>
          </a:p>
          <a:p>
            <a:pPr>
              <a:buNone/>
            </a:pPr>
            <a:endParaRPr lang="ru-RU" sz="2400" dirty="0">
              <a:latin typeface="Segoe Print" pitchFamily="2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4008" y="1196752"/>
            <a:ext cx="4038600" cy="3633267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Segoe Print" pitchFamily="2" charset="0"/>
              </a:rPr>
              <a:t>C</a:t>
            </a:r>
            <a:r>
              <a:rPr lang="ru-RU" dirty="0" smtClean="0">
                <a:latin typeface="Segoe Print" pitchFamily="2" charset="0"/>
              </a:rPr>
              <a:t>кажи мне,</a:t>
            </a:r>
          </a:p>
          <a:p>
            <a:pPr>
              <a:buNone/>
            </a:pPr>
            <a:r>
              <a:rPr lang="ru-RU" dirty="0" smtClean="0">
                <a:latin typeface="Segoe Print" pitchFamily="2" charset="0"/>
              </a:rPr>
              <a:t> и я забуду.</a:t>
            </a:r>
          </a:p>
          <a:p>
            <a:pPr>
              <a:buNone/>
            </a:pPr>
            <a:r>
              <a:rPr lang="ru-RU" dirty="0" smtClean="0">
                <a:latin typeface="Segoe Print" pitchFamily="2" charset="0"/>
              </a:rPr>
              <a:t>Покажи мне,</a:t>
            </a:r>
          </a:p>
          <a:p>
            <a:pPr>
              <a:buNone/>
            </a:pPr>
            <a:r>
              <a:rPr lang="ru-RU" dirty="0" smtClean="0">
                <a:latin typeface="Segoe Print" pitchFamily="2" charset="0"/>
              </a:rPr>
              <a:t>и я запомню.</a:t>
            </a:r>
          </a:p>
          <a:p>
            <a:pPr>
              <a:buNone/>
            </a:pPr>
            <a:r>
              <a:rPr lang="ru-RU" dirty="0" smtClean="0">
                <a:latin typeface="Segoe Print" pitchFamily="2" charset="0"/>
              </a:rPr>
              <a:t>Вовлеки меня , </a:t>
            </a:r>
          </a:p>
          <a:p>
            <a:pPr>
              <a:buNone/>
            </a:pPr>
            <a:r>
              <a:rPr lang="ru-RU" dirty="0" smtClean="0">
                <a:latin typeface="Segoe Print" pitchFamily="2" charset="0"/>
              </a:rPr>
              <a:t>и я пойму.</a:t>
            </a:r>
          </a:p>
          <a:p>
            <a:pPr>
              <a:buNone/>
            </a:pPr>
            <a:r>
              <a:rPr lang="ru-RU" sz="2400" dirty="0" smtClean="0">
                <a:latin typeface="Segoe Print" pitchFamily="2" charset="0"/>
              </a:rPr>
              <a:t>  </a:t>
            </a:r>
            <a:r>
              <a:rPr lang="ru-RU" sz="2400" dirty="0" err="1" smtClean="0">
                <a:latin typeface="Segoe Print" pitchFamily="2" charset="0"/>
              </a:rPr>
              <a:t>Бенджамин</a:t>
            </a:r>
            <a:r>
              <a:rPr lang="ru-RU" sz="2400" dirty="0" smtClean="0">
                <a:latin typeface="Segoe Print" pitchFamily="2" charset="0"/>
              </a:rPr>
              <a:t> Франклин</a:t>
            </a:r>
            <a:endParaRPr lang="ru-RU" sz="2400" dirty="0">
              <a:latin typeface="Segoe Print" pitchFamily="2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2492896"/>
            <a:ext cx="1116632" cy="1116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18102">
        <p15:prstTrans prst="curtains"/>
      </p:transition>
    </mc:Choice>
    <mc:Fallback xmlns="">
      <p:transition spd="slow" advTm="181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255994"/>
            <a:ext cx="8229600" cy="1143000"/>
          </a:xfrm>
        </p:spPr>
        <p:txBody>
          <a:bodyPr/>
          <a:lstStyle/>
          <a:p>
            <a:r>
              <a:rPr lang="ru-RU" dirty="0">
                <a:latin typeface="Segoe Print" panose="02000600000000000000" pitchFamily="2" charset="0"/>
              </a:rPr>
              <a:t>Несколько примеров из моей практики: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87824" y="1196752"/>
            <a:ext cx="4472236" cy="661854"/>
          </a:xfrm>
        </p:spPr>
        <p:txBody>
          <a:bodyPr/>
          <a:lstStyle/>
          <a:p>
            <a:r>
              <a:rPr lang="ru-RU" u="sng" dirty="0">
                <a:latin typeface="Segoe Print" panose="02000600000000000000" pitchFamily="2" charset="0"/>
              </a:rPr>
              <a:t>«Переводчик».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1856426"/>
            <a:ext cx="7859216" cy="2334245"/>
          </a:xfrm>
        </p:spPr>
        <p:txBody>
          <a:bodyPr/>
          <a:lstStyle/>
          <a:p>
            <a:pPr lvl="0"/>
            <a:r>
              <a:rPr lang="ru-RU" sz="1800" dirty="0"/>
              <a:t>•</a:t>
            </a:r>
            <a:r>
              <a:rPr lang="ru-RU" sz="1800" dirty="0">
                <a:latin typeface="Segoe Print" panose="02000600000000000000" pitchFamily="2" charset="0"/>
              </a:rPr>
              <a:t>	</a:t>
            </a:r>
            <a:r>
              <a:rPr lang="ru-RU" sz="1400" dirty="0" smtClean="0">
                <a:latin typeface="Segoe Print" panose="02000600000000000000" pitchFamily="2" charset="0"/>
              </a:rPr>
              <a:t>Дает </a:t>
            </a:r>
            <a:r>
              <a:rPr lang="ru-RU" sz="1400" dirty="0">
                <a:latin typeface="Segoe Print" panose="02000600000000000000" pitchFamily="2" charset="0"/>
              </a:rPr>
              <a:t>хороший результат при изучении лексики. Учитель кидает мяч ученику и произносит слово по-английски, ученик, кидая мяч обратно, должен перевести слово на русский </a:t>
            </a:r>
            <a:r>
              <a:rPr lang="ru-RU" sz="1400" dirty="0" smtClean="0">
                <a:latin typeface="Segoe Print" panose="02000600000000000000" pitchFamily="2" charset="0"/>
              </a:rPr>
              <a:t>язык или наоборот. В </a:t>
            </a:r>
            <a:r>
              <a:rPr lang="ru-RU" sz="1400" dirty="0">
                <a:latin typeface="Segoe Print" panose="02000600000000000000" pitchFamily="2" charset="0"/>
              </a:rPr>
              <a:t>дальнейшем данную работу можно расширить до предложения. Пример: a </a:t>
            </a:r>
            <a:r>
              <a:rPr lang="ru-RU" sz="1400" dirty="0" err="1">
                <a:latin typeface="Segoe Print" panose="02000600000000000000" pitchFamily="2" charset="0"/>
              </a:rPr>
              <a:t>cat</a:t>
            </a:r>
            <a:r>
              <a:rPr lang="ru-RU" sz="1400" dirty="0">
                <a:latin typeface="Segoe Print" panose="02000600000000000000" pitchFamily="2" charset="0"/>
              </a:rPr>
              <a:t> – кошка, a </a:t>
            </a:r>
            <a:r>
              <a:rPr lang="ru-RU" sz="1400" dirty="0" err="1">
                <a:latin typeface="Segoe Print" panose="02000600000000000000" pitchFamily="2" charset="0"/>
              </a:rPr>
              <a:t>dog</a:t>
            </a:r>
            <a:r>
              <a:rPr lang="ru-RU" sz="1400" dirty="0">
                <a:latin typeface="Segoe Print" panose="02000600000000000000" pitchFamily="2" charset="0"/>
              </a:rPr>
              <a:t> – собака и наоборот</a:t>
            </a:r>
            <a:r>
              <a:rPr lang="ru-RU" sz="1600" dirty="0" smtClean="0">
                <a:latin typeface="Segoe Print" panose="02000600000000000000" pitchFamily="2" charset="0"/>
              </a:rPr>
              <a:t>.</a:t>
            </a:r>
          </a:p>
          <a:p>
            <a:pPr lvl="0"/>
            <a:r>
              <a:rPr lang="ru-RU" sz="1600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 </a:t>
            </a:r>
            <a:r>
              <a:rPr lang="ru-RU" sz="1600" i="1" u="sng" dirty="0">
                <a:solidFill>
                  <a:srgbClr val="663300"/>
                </a:solidFill>
                <a:ea typeface="+mj-ea"/>
                <a:cs typeface="+mj-cs"/>
              </a:rPr>
              <a:t>«Переделки». </a:t>
            </a:r>
            <a:r>
              <a:rPr lang="ru-RU" sz="1400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Использую </a:t>
            </a:r>
            <a:r>
              <a:rPr lang="ru-RU" sz="1400" dirty="0">
                <a:solidFill>
                  <a:srgbClr val="000000"/>
                </a:solidFill>
                <a:latin typeface="Segoe Print" panose="02000600000000000000" pitchFamily="2" charset="0"/>
              </a:rPr>
              <a:t>для закрепления грамматических явлений. Учитель называет слово или словосочетание и кидает мяч ученику, ребёнок должен изменить слово в соответствии с требованиями задания и бросить мяч обратно. Например выбор артикля a/</a:t>
            </a:r>
            <a:r>
              <a:rPr lang="ru-RU" sz="1400" dirty="0" err="1">
                <a:solidFill>
                  <a:srgbClr val="000000"/>
                </a:solidFill>
                <a:latin typeface="Segoe Print" panose="02000600000000000000" pitchFamily="2" charset="0"/>
              </a:rPr>
              <a:t>an</a:t>
            </a:r>
            <a:r>
              <a:rPr lang="ru-RU" sz="1400" dirty="0">
                <a:solidFill>
                  <a:srgbClr val="000000"/>
                </a:solidFill>
                <a:latin typeface="Segoe Print" panose="02000600000000000000" pitchFamily="2" charset="0"/>
              </a:rPr>
              <a:t>: </a:t>
            </a:r>
            <a:r>
              <a:rPr lang="ru-RU" sz="1400" dirty="0" err="1">
                <a:solidFill>
                  <a:srgbClr val="000000"/>
                </a:solidFill>
                <a:latin typeface="Segoe Print" panose="02000600000000000000" pitchFamily="2" charset="0"/>
              </a:rPr>
              <a:t>bear</a:t>
            </a:r>
            <a:r>
              <a:rPr lang="ru-RU" sz="1400" dirty="0">
                <a:solidFill>
                  <a:srgbClr val="000000"/>
                </a:solidFill>
                <a:latin typeface="Segoe Print" panose="02000600000000000000" pitchFamily="2" charset="0"/>
              </a:rPr>
              <a:t>- a </a:t>
            </a:r>
            <a:r>
              <a:rPr lang="ru-RU" sz="1400" dirty="0" err="1">
                <a:solidFill>
                  <a:srgbClr val="000000"/>
                </a:solidFill>
                <a:latin typeface="Segoe Print" panose="02000600000000000000" pitchFamily="2" charset="0"/>
              </a:rPr>
              <a:t>bear</a:t>
            </a:r>
            <a:r>
              <a:rPr lang="ru-RU" sz="1400" dirty="0">
                <a:solidFill>
                  <a:srgbClr val="000000"/>
                </a:solidFill>
                <a:latin typeface="Segoe Print" panose="02000600000000000000" pitchFamily="2" charset="0"/>
              </a:rPr>
              <a:t>, </a:t>
            </a:r>
            <a:r>
              <a:rPr lang="ru-RU" sz="1400" dirty="0" err="1">
                <a:solidFill>
                  <a:srgbClr val="000000"/>
                </a:solidFill>
                <a:latin typeface="Segoe Print" panose="02000600000000000000" pitchFamily="2" charset="0"/>
              </a:rPr>
              <a:t>owl</a:t>
            </a:r>
            <a:r>
              <a:rPr lang="ru-RU" sz="1400" dirty="0">
                <a:solidFill>
                  <a:srgbClr val="000000"/>
                </a:solidFill>
                <a:latin typeface="Segoe Print" panose="02000600000000000000" pitchFamily="2" charset="0"/>
              </a:rPr>
              <a:t> – </a:t>
            </a:r>
            <a:r>
              <a:rPr lang="ru-RU" sz="1400" dirty="0" err="1">
                <a:solidFill>
                  <a:srgbClr val="000000"/>
                </a:solidFill>
                <a:latin typeface="Segoe Print" panose="02000600000000000000" pitchFamily="2" charset="0"/>
              </a:rPr>
              <a:t>an</a:t>
            </a:r>
            <a:r>
              <a:rPr lang="ru-RU" sz="1400" dirty="0">
                <a:solidFill>
                  <a:srgbClr val="000000"/>
                </a:solidFill>
                <a:latin typeface="Segoe Print" panose="02000600000000000000" pitchFamily="2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Segoe Print" panose="02000600000000000000" pitchFamily="2" charset="0"/>
              </a:rPr>
              <a:t>owl</a:t>
            </a:r>
            <a:r>
              <a:rPr lang="ru-RU" sz="1400" dirty="0">
                <a:solidFill>
                  <a:srgbClr val="000000"/>
                </a:solidFill>
                <a:latin typeface="Segoe Print" panose="02000600000000000000" pitchFamily="2" charset="0"/>
              </a:rPr>
              <a:t>, образование множественного числа имен существительных: a </a:t>
            </a:r>
            <a:r>
              <a:rPr lang="ru-RU" sz="1400" dirty="0" err="1">
                <a:solidFill>
                  <a:srgbClr val="000000"/>
                </a:solidFill>
                <a:latin typeface="Segoe Print" panose="02000600000000000000" pitchFamily="2" charset="0"/>
              </a:rPr>
              <a:t>cat</a:t>
            </a:r>
            <a:r>
              <a:rPr lang="ru-RU" sz="1400" dirty="0">
                <a:solidFill>
                  <a:srgbClr val="000000"/>
                </a:solidFill>
                <a:latin typeface="Segoe Print" panose="02000600000000000000" pitchFamily="2" charset="0"/>
              </a:rPr>
              <a:t> – </a:t>
            </a:r>
            <a:r>
              <a:rPr lang="ru-RU" sz="1400" dirty="0" err="1">
                <a:solidFill>
                  <a:srgbClr val="000000"/>
                </a:solidFill>
                <a:latin typeface="Segoe Print" panose="02000600000000000000" pitchFamily="2" charset="0"/>
              </a:rPr>
              <a:t>cats</a:t>
            </a:r>
            <a:r>
              <a:rPr lang="ru-RU" sz="1400" dirty="0">
                <a:solidFill>
                  <a:srgbClr val="000000"/>
                </a:solidFill>
                <a:latin typeface="Segoe Print" panose="02000600000000000000" pitchFamily="2" charset="0"/>
              </a:rPr>
              <a:t>, a </a:t>
            </a:r>
            <a:r>
              <a:rPr lang="ru-RU" sz="1400" dirty="0" err="1">
                <a:solidFill>
                  <a:srgbClr val="000000"/>
                </a:solidFill>
                <a:latin typeface="Segoe Print" panose="02000600000000000000" pitchFamily="2" charset="0"/>
              </a:rPr>
              <a:t>fox</a:t>
            </a:r>
            <a:r>
              <a:rPr lang="ru-RU" sz="1400" dirty="0">
                <a:solidFill>
                  <a:srgbClr val="000000"/>
                </a:solidFill>
                <a:latin typeface="Segoe Print" panose="02000600000000000000" pitchFamily="2" charset="0"/>
              </a:rPr>
              <a:t> – </a:t>
            </a:r>
            <a:r>
              <a:rPr lang="ru-RU" sz="1400" dirty="0" err="1">
                <a:solidFill>
                  <a:srgbClr val="000000"/>
                </a:solidFill>
                <a:latin typeface="Segoe Print" panose="02000600000000000000" pitchFamily="2" charset="0"/>
              </a:rPr>
              <a:t>foxes</a:t>
            </a:r>
            <a:r>
              <a:rPr lang="ru-RU" sz="1400" dirty="0">
                <a:solidFill>
                  <a:srgbClr val="000000"/>
                </a:solidFill>
                <a:latin typeface="Segoe Print" panose="02000600000000000000" pitchFamily="2" charset="0"/>
              </a:rPr>
              <a:t> и многое другое. Такие игры не требуют особой подготовки, но ребята всегда с удовольствием участвуют в них.</a:t>
            </a:r>
          </a:p>
          <a:p>
            <a:endParaRPr lang="ru-RU" sz="1400" dirty="0">
              <a:latin typeface="Segoe Print" panose="02000600000000000000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9592" y="4714876"/>
            <a:ext cx="1931678" cy="1794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747" y="4743174"/>
            <a:ext cx="1740730" cy="1766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1796" y="4821488"/>
            <a:ext cx="2353260" cy="15119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8432">
        <p:blinds dir="vert"/>
      </p:transition>
    </mc:Choice>
    <mc:Fallback xmlns="">
      <p:transition spd="slow" advTm="18432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1858218"/>
          </a:xfrm>
        </p:spPr>
        <p:txBody>
          <a:bodyPr/>
          <a:lstStyle/>
          <a:p>
            <a:pPr algn="ctr"/>
            <a:r>
              <a:rPr lang="ru-RU" sz="2400" i="0" u="sng" dirty="0" smtClean="0">
                <a:latin typeface="Segoe Print" pitchFamily="2" charset="0"/>
              </a:rPr>
              <a:t>Метод проектирования </a:t>
            </a:r>
            <a:r>
              <a:rPr lang="ru-RU" sz="2400" i="0" dirty="0" smtClean="0">
                <a:latin typeface="Segoe Print" pitchFamily="2" charset="0"/>
              </a:rPr>
              <a:t>– модель обучения, которая вовлекает учеников в решение сложных проблем</a:t>
            </a:r>
            <a:r>
              <a:rPr lang="en-US" sz="2400" i="0" dirty="0" smtClean="0">
                <a:latin typeface="Segoe Print" pitchFamily="2" charset="0"/>
              </a:rPr>
              <a:t>.</a:t>
            </a:r>
            <a:r>
              <a:rPr lang="ru-RU" sz="2000" i="0" dirty="0" smtClean="0">
                <a:latin typeface="Segoe Print" pitchFamily="2" charset="0"/>
              </a:rPr>
              <a:t/>
            </a:r>
            <a:br>
              <a:rPr lang="ru-RU" sz="2000" i="0" dirty="0" smtClean="0">
                <a:latin typeface="Segoe Print" pitchFamily="2" charset="0"/>
              </a:rPr>
            </a:br>
            <a:r>
              <a:rPr lang="ru-RU" sz="2000" dirty="0" smtClean="0">
                <a:latin typeface="Segoe Print" pitchFamily="2" charset="0"/>
              </a:rPr>
              <a:t> В прошлом году мы с детьми 2 класса сами создавали проект «Что я могу делать», в котором каждый ребёнок  раскрашивал картинку . Таким образом, происходило запоминание выражений, каждый из них подписал свои действия. В итоге мы получили красочный проект, как результат нашей работы. 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i="0" dirty="0">
              <a:latin typeface="Segoe Print" pitchFamily="2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736" y="4149080"/>
            <a:ext cx="3378675" cy="2327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38135" y="4358171"/>
            <a:ext cx="3070169" cy="1876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875">
        <p14:shred/>
      </p:transition>
    </mc:Choice>
    <mc:Fallback xmlns="">
      <p:transition spd="slow" advTm="208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620688"/>
            <a:ext cx="821925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800" u="sng" dirty="0">
                <a:latin typeface="Segoe Print" panose="02000600000000000000" pitchFamily="2" charset="0"/>
              </a:rPr>
              <a:t>В заключение хочу поделиться с вами советами, которые пригодятся любому учителю, работающему в начальной школе </a:t>
            </a:r>
            <a:r>
              <a:rPr lang="ru-RU" sz="1800" u="sng" dirty="0"/>
              <a:t>.</a:t>
            </a:r>
          </a:p>
          <a:p>
            <a:r>
              <a:rPr lang="ru-RU" sz="1800" dirty="0"/>
              <a:t>	</a:t>
            </a:r>
            <a:r>
              <a:rPr lang="ru-RU" sz="1800" dirty="0">
                <a:latin typeface="Segoe Print" panose="02000600000000000000" pitchFamily="2" charset="0"/>
              </a:rPr>
              <a:t>Не ругайте ребёнка, даже если он вытворил что-то из ряда вон выходящее. Лучше удивитесь. Вместо того, чтобы кричать «Что ты натворил, негодник </a:t>
            </a:r>
            <a:r>
              <a:rPr lang="ru-RU" sz="1800" dirty="0" smtClean="0">
                <a:latin typeface="Segoe Print" panose="02000600000000000000" pitchFamily="2" charset="0"/>
              </a:rPr>
              <a:t>?!» </a:t>
            </a:r>
            <a:r>
              <a:rPr lang="ru-RU" sz="1800" dirty="0">
                <a:latin typeface="Segoe Print" panose="02000600000000000000" pitchFamily="2" charset="0"/>
              </a:rPr>
              <a:t>спросите «И как это ты умудрился?» Поверьте, в следующий раз малыш будет внимательнее.</a:t>
            </a:r>
          </a:p>
          <a:p>
            <a:pPr lvl="0"/>
            <a:r>
              <a:rPr lang="ru-RU" sz="1800" dirty="0">
                <a:solidFill>
                  <a:srgbClr val="000000"/>
                </a:solidFill>
                <a:latin typeface="Segoe Print" panose="02000600000000000000" pitchFamily="2" charset="0"/>
              </a:rPr>
              <a:t>	И забудьте фразы «Ну, собственно, как всегда, другого я и не ожидала». Вы должны ждать другого! Мысль о том, что учитель в него верит, придаст ребёнку уверенности и поможет справиться с трудностями.</a:t>
            </a:r>
          </a:p>
          <a:p>
            <a:pPr lvl="0"/>
            <a:r>
              <a:rPr lang="ru-RU" sz="1800" dirty="0">
                <a:solidFill>
                  <a:srgbClr val="000000"/>
                </a:solidFill>
                <a:latin typeface="Segoe Print" panose="02000600000000000000" pitchFamily="2" charset="0"/>
              </a:rPr>
              <a:t>	Пообщайтесь с ребятами на переменке. Поверьте, Вы узнаете много интересного для себя, начиная с проблем самого ребенка и заканчивая информацией о том, что «Вы – самая лучшая!»</a:t>
            </a:r>
          </a:p>
          <a:p>
            <a:pPr marL="0" lvl="0" indent="0" algn="ctr">
              <a:buNone/>
            </a:pPr>
            <a:r>
              <a:rPr lang="ru-RU" sz="1800" dirty="0">
                <a:solidFill>
                  <a:srgbClr val="7030A0"/>
                </a:solidFill>
                <a:latin typeface="Segoe Print" panose="02000600000000000000" pitchFamily="2" charset="0"/>
              </a:rPr>
              <a:t>Уважаемые коллеги, спасибо за внимание!</a:t>
            </a:r>
            <a:br>
              <a:rPr lang="ru-RU" sz="1800" dirty="0">
                <a:solidFill>
                  <a:srgbClr val="7030A0"/>
                </a:solidFill>
                <a:latin typeface="Segoe Print" panose="02000600000000000000" pitchFamily="2" charset="0"/>
              </a:rPr>
            </a:br>
            <a:r>
              <a:rPr lang="ru-RU" sz="1800" dirty="0">
                <a:solidFill>
                  <a:srgbClr val="7030A0"/>
                </a:solidFill>
                <a:latin typeface="Segoe Print" panose="02000600000000000000" pitchFamily="2" charset="0"/>
              </a:rPr>
              <a:t>Творческих успехов!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76" y="5445224"/>
            <a:ext cx="1728192" cy="104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92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8469">
        <p14:flythrough/>
      </p:transition>
    </mc:Choice>
    <mc:Fallback xmlns="">
      <p:transition spd="slow" advTm="184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|0.8|0.9|0.9|1|0.9|1|1.7|0.6|0.8|0.8|1|0.8|0.8|0.8|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heme/theme1.xml><?xml version="1.0" encoding="utf-8"?>
<a:theme xmlns:a="http://schemas.openxmlformats.org/drawingml/2006/main" name="Parchment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1599</TotalTime>
  <Words>140</Words>
  <Application>Microsoft Office PowerPoint</Application>
  <PresentationFormat>Экран (4:3)</PresentationFormat>
  <Paragraphs>31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Angsana New</vt:lpstr>
      <vt:lpstr>Arial</vt:lpstr>
      <vt:lpstr>Century Gothic</vt:lpstr>
      <vt:lpstr>Segoe Print</vt:lpstr>
      <vt:lpstr>Segoe Script</vt:lpstr>
      <vt:lpstr>Parchment</vt:lpstr>
      <vt:lpstr> Конкурсное задание «Методический семинар» учителя английского языка, начальной школы МБОУ « КРАСНОЯРСКАЯ СРЕДНЯЯ  ШКОЛА» ДИБРОВОЙ  СВЕТЛАНЫ ВИКТОРОВНЫ</vt:lpstr>
      <vt:lpstr>Презентация PowerPoint</vt:lpstr>
      <vt:lpstr>Несколько примеров из моей практики:</vt:lpstr>
      <vt:lpstr>Метод проектирования – модель обучения, которая вовлекает учеников в решение сложных проблем.  В прошлом году мы с детьми 2 класса сами создавали проект «Что я могу делать», в котором каждый ребёнок  раскрашивал картинку . Таким образом, происходило запоминание выражений, каждый из них подписал свои действия. В итоге мы получили красочный проект, как результат нашей работы.   </vt:lpstr>
      <vt:lpstr>Презентация PowerPoint</vt:lpstr>
    </vt:vector>
  </TitlesOfParts>
  <Company>Ya Blondinko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ПЕДАГОГИЧЕСКОГО ОПЫТА</dc:title>
  <dc:creator>Таня</dc:creator>
  <cp:lastModifiedBy>Учетная запись Майкрософт</cp:lastModifiedBy>
  <cp:revision>154</cp:revision>
  <dcterms:created xsi:type="dcterms:W3CDTF">2011-12-24T14:01:30Z</dcterms:created>
  <dcterms:modified xsi:type="dcterms:W3CDTF">2022-10-23T09:54:48Z</dcterms:modified>
</cp:coreProperties>
</file>