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handoutMasterIdLst>
    <p:handoutMasterId r:id="rId34"/>
  </p:handoutMasterIdLst>
  <p:sldIdLst>
    <p:sldId id="256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303" r:id="rId11"/>
    <p:sldId id="298" r:id="rId12"/>
    <p:sldId id="299" r:id="rId13"/>
    <p:sldId id="336" r:id="rId14"/>
    <p:sldId id="337" r:id="rId15"/>
    <p:sldId id="348" r:id="rId16"/>
    <p:sldId id="354" r:id="rId17"/>
    <p:sldId id="349" r:id="rId18"/>
    <p:sldId id="351" r:id="rId19"/>
    <p:sldId id="352" r:id="rId20"/>
    <p:sldId id="353" r:id="rId21"/>
    <p:sldId id="328" r:id="rId22"/>
    <p:sldId id="329" r:id="rId23"/>
    <p:sldId id="330" r:id="rId24"/>
    <p:sldId id="334" r:id="rId25"/>
    <p:sldId id="338" r:id="rId26"/>
    <p:sldId id="345" r:id="rId27"/>
    <p:sldId id="340" r:id="rId28"/>
    <p:sldId id="342" r:id="rId29"/>
    <p:sldId id="305" r:id="rId30"/>
    <p:sldId id="343" r:id="rId31"/>
    <p:sldId id="344" r:id="rId32"/>
  </p:sldIdLst>
  <p:sldSz cx="9144000" cy="6858000" type="screen4x3"/>
  <p:notesSz cx="6662738" cy="9820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CC99"/>
    <a:srgbClr val="D21AAF"/>
    <a:srgbClr val="FFFF99"/>
    <a:srgbClr val="FFFFCC"/>
    <a:srgbClr val="F692E8"/>
    <a:srgbClr val="1334D9"/>
    <a:srgbClr val="D913BD"/>
    <a:srgbClr val="FCFC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12" autoAdjust="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598" y="-108"/>
      </p:cViewPr>
      <p:guideLst>
        <p:guide orient="horz" pos="3093"/>
        <p:guide pos="209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fld id="{BD718DA8-477D-4049-8A46-8D655E273467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8150"/>
            <a:ext cx="2887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28150"/>
            <a:ext cx="28876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fld id="{A8ED58F6-C6FA-4ACF-AFA5-27602DA9B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5BF3F6D-0E1E-463F-B283-AEEB7C8FC5E3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77888" y="736600"/>
            <a:ext cx="4908550" cy="3683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664075"/>
            <a:ext cx="5329238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28150"/>
            <a:ext cx="2887663" cy="490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3488" y="9328150"/>
            <a:ext cx="2887662" cy="490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6D15F2F-A396-43E4-B16A-11C4D5863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61DCB7-7479-4B41-8EBE-6035CD2D8C38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4F5074E-0F42-4604-95BA-CCA1A7B96FAC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31BEE59-E690-4E4A-A389-AD59D66B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8F81-9123-40E3-A0E1-96981B185431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1751A-7B18-4656-A896-DE5361F6F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732462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F6150-9AB1-49AB-BD10-202314737B4F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773DD-43E5-416B-88A3-F2FBF9921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E3E75-6DF2-4F6F-A021-1D4FA092519E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95488-4FE3-4E5F-88BC-FA9E8B9C3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08CD72-ADF1-4496-81CB-92F49D836F12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C25757-89D4-4F4E-8E87-4484C1A9C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52BF01-9065-4D16-BE87-0B1444DF45A9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00EF38-C200-4CBB-A3DA-13DBE2110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E8131-CFB1-4E30-88D8-7FF628ACD2AB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0EB56-48C9-4950-A849-0D0CEDBC8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05E4AE-A36E-4650-80E0-2864EB69BFF6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101684-1654-41CB-A0BD-544838616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40433D6-8E5A-43AA-8EAA-3975CE74495C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4A99F54-3DAE-41D7-9B5C-806880BE0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B2B7-CB6B-46C6-BEF4-16A16E3954FE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4E486-1012-49A5-8A21-0D70D6BC4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69EF3-C202-4901-B2B5-12F3720E9F14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49D0-6D45-4253-B905-4F6AD2A34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9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7DB04E0-E7E0-4341-8631-E8E323A15444}" type="datetimeFigureOut">
              <a:rPr lang="ru-RU"/>
              <a:pPr>
                <a:defRPr/>
              </a:pPr>
              <a:t>23.10.2022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B07F91C-2716-4CE0-9DBC-340211853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8" r:id="rId2"/>
    <p:sldLayoutId id="2147483745" r:id="rId3"/>
    <p:sldLayoutId id="2147483746" r:id="rId4"/>
    <p:sldLayoutId id="2147483739" r:id="rId5"/>
    <p:sldLayoutId id="2147483747" r:id="rId6"/>
    <p:sldLayoutId id="2147483748" r:id="rId7"/>
    <p:sldLayoutId id="2147483740" r:id="rId8"/>
    <p:sldLayoutId id="2147483741" r:id="rId9"/>
    <p:sldLayoutId id="2147483742" r:id="rId10"/>
    <p:sldLayoutId id="2147483743" r:id="rId11"/>
  </p:sldLayoutIdLst>
  <p:transition>
    <p:pull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00100" y="142852"/>
            <a:ext cx="7558086" cy="14287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endParaRPr lang="ru-RU" sz="1600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813" y="1857375"/>
            <a:ext cx="8001000" cy="2714625"/>
          </a:xfrm>
        </p:spPr>
        <p:txBody>
          <a:bodyPr/>
          <a:lstStyle/>
          <a:p>
            <a:pPr marR="0" algn="ctr" eaLnBrk="1" hangingPunct="1"/>
            <a:r>
              <a:rPr lang="ru-RU" sz="2800" b="1" dirty="0" smtClean="0">
                <a:solidFill>
                  <a:srgbClr val="1334D9"/>
                </a:solidFill>
                <a:latin typeface="Tahoma" pitchFamily="34" charset="0"/>
                <a:cs typeface="Tahoma" pitchFamily="34" charset="0"/>
              </a:rPr>
              <a:t>Профилактика нарушений зрения у детей дошкольного возраста</a:t>
            </a:r>
            <a:endParaRPr lang="ru-RU" sz="2800" b="1" dirty="0" smtClean="0">
              <a:solidFill>
                <a:srgbClr val="1334D9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122" name="Picture 2" descr="C:\Documents and Settings\Kira\Рабочий стол\работа 3\Перфильева\9FB1x1024y7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3786190"/>
            <a:ext cx="3786182" cy="2362420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sp3d>
            <a:bevelT prst="angle"/>
          </a:sp3d>
        </p:spPr>
      </p:pic>
      <p:sp>
        <p:nvSpPr>
          <p:cNvPr id="6" name="Прямоугольник 5"/>
          <p:cNvSpPr/>
          <p:nvPr/>
        </p:nvSpPr>
        <p:spPr>
          <a:xfrm>
            <a:off x="5786438" y="3500438"/>
            <a:ext cx="3143250" cy="1628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3"/>
          <p:cNvSpPr>
            <a:spLocks noGrp="1"/>
          </p:cNvSpPr>
          <p:nvPr>
            <p:ph sz="half" idx="4294967295"/>
          </p:nvPr>
        </p:nvSpPr>
        <p:spPr>
          <a:xfrm>
            <a:off x="4786313" y="1071563"/>
            <a:ext cx="4038600" cy="4525962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искусственное освещение используется как дополнительное к естественному, поэтому важно соблюдать условия, повышающие уровень естественной освещенности;</a:t>
            </a:r>
          </a:p>
          <a:p>
            <a:endParaRPr lang="ru-RU" sz="2800" smtClean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43000" y="1000125"/>
            <a:ext cx="3514725" cy="35718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313" y="285750"/>
            <a:ext cx="6929437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Гигиена занятий</a:t>
            </a:r>
            <a:r>
              <a:rPr lang="ru-RU" dirty="0">
                <a:solidFill>
                  <a:schemeClr val="folHlink"/>
                </a:solidFill>
              </a:rPr>
              <a:t>:</a:t>
            </a:r>
            <a:endParaRPr lang="ru-RU" dirty="0"/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571500" y="1357313"/>
            <a:ext cx="378618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ü"/>
            </a:pPr>
            <a:r>
              <a:rPr lang="ru-RU" sz="2000" b="1"/>
              <a:t>Зрительные нагрузки</a:t>
            </a:r>
          </a:p>
          <a:p>
            <a:pPr lvl="1">
              <a:buFont typeface="Wingdings" pitchFamily="2" charset="2"/>
              <a:buChar char="ü"/>
            </a:pPr>
            <a:r>
              <a:rPr lang="ru-RU" sz="2000" b="1"/>
              <a:t>Своевременный отдых</a:t>
            </a:r>
          </a:p>
          <a:p>
            <a:pPr lvl="1">
              <a:buFont typeface="Wingdings" pitchFamily="2" charset="2"/>
              <a:buChar char="ü"/>
            </a:pPr>
            <a:r>
              <a:rPr lang="ru-RU" sz="2000" b="1"/>
              <a:t>Достаточная двигательная активность</a:t>
            </a:r>
          </a:p>
          <a:p>
            <a:pPr lvl="1">
              <a:buFont typeface="Wingdings" pitchFamily="2" charset="2"/>
              <a:buChar char="ü"/>
            </a:pPr>
            <a:r>
              <a:rPr lang="ru-RU" sz="2000" b="1"/>
              <a:t>Максимальное пребывание на свежем воздухе</a:t>
            </a:r>
          </a:p>
          <a:p>
            <a:pPr lvl="1">
              <a:buFont typeface="Wingdings" pitchFamily="2" charset="2"/>
              <a:buChar char="ü"/>
            </a:pPr>
            <a:r>
              <a:rPr lang="ru-RU" sz="2000" b="1"/>
              <a:t>Наглядные пособия</a:t>
            </a:r>
          </a:p>
          <a:p>
            <a:pPr lvl="1">
              <a:buFont typeface="Wingdings" pitchFamily="2" charset="2"/>
              <a:buChar char="ü"/>
            </a:pPr>
            <a:r>
              <a:rPr lang="ru-RU" sz="2000" b="1"/>
              <a:t>Мебель</a:t>
            </a:r>
          </a:p>
          <a:p>
            <a:pPr lvl="1">
              <a:buFont typeface="Wingdings" pitchFamily="2" charset="2"/>
              <a:buChar char="ü"/>
            </a:pPr>
            <a:r>
              <a:rPr lang="ru-RU" sz="2000" b="1"/>
              <a:t>Посадка детей</a:t>
            </a:r>
          </a:p>
        </p:txBody>
      </p:sp>
      <p:pic>
        <p:nvPicPr>
          <p:cNvPr id="28675" name="Picture 3" descr="F:\16 ДЕКАБРЯ Консультация\SAM_03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429125" y="2071688"/>
            <a:ext cx="4041775" cy="30305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01638" y="6350"/>
            <a:ext cx="8229600" cy="1143000"/>
          </a:xfrm>
        </p:spPr>
        <p:txBody>
          <a:bodyPr rtlCol="0"/>
          <a:lstStyle/>
          <a:p>
            <a:pPr algn="ctr">
              <a:defRPr/>
            </a:pPr>
            <a:r>
              <a:rPr lang="ru-RU" sz="4400" dirty="0" smtClean="0">
                <a:solidFill>
                  <a:schemeClr val="bg1"/>
                </a:solidFill>
                <a:effectLst/>
                <a:latin typeface="Tahoma" pitchFamily="34" charset="0"/>
                <a:cs typeface="Tahoma" pitchFamily="34" charset="0"/>
              </a:rPr>
              <a:t>Зрительные нагрузки.</a:t>
            </a:r>
            <a:endParaRPr lang="ru-RU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981075"/>
            <a:ext cx="4038600" cy="4176713"/>
          </a:xfrm>
        </p:spPr>
        <p:txBody>
          <a:bodyPr/>
          <a:lstStyle/>
          <a:p>
            <a:pPr marL="623888" indent="-514350" algn="ctr">
              <a:defRPr/>
            </a:pPr>
            <a:r>
              <a:rPr lang="ru-RU" sz="1800" dirty="0" smtClean="0">
                <a:solidFill>
                  <a:srgbClr val="5044E8"/>
                </a:solidFill>
                <a:latin typeface="Tahoma" pitchFamily="34" charset="0"/>
                <a:cs typeface="Tahoma" pitchFamily="34" charset="0"/>
              </a:rPr>
              <a:t>Дети 2-3 лет.</a:t>
            </a:r>
          </a:p>
          <a:p>
            <a:pPr marL="623888" indent="-514350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картинки с четко выделенным контуром, т.е. должна быть хорошо различима граница предметного изображения и фона </a:t>
            </a:r>
          </a:p>
          <a:p>
            <a:pPr marL="623888" indent="-514350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-изображение не должно быть многоцветным </a:t>
            </a:r>
          </a:p>
          <a:p>
            <a:pPr marL="623888" indent="-514350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-размер предметного изображения для восприятия вблизи- не менее 5 см. </a:t>
            </a:r>
          </a:p>
          <a:p>
            <a:pPr marL="623888" indent="-514350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-При работе вдаль размер объекта значительно увеличивается, при этом дети должны быть от него на расстоянии 0,5-1,0 м.</a:t>
            </a:r>
          </a:p>
          <a:p>
            <a:pPr marL="365125" indent="-255588">
              <a:buFont typeface="Wingdings 3" pitchFamily="18" charset="2"/>
              <a:buChar char=""/>
              <a:defRPr/>
            </a:pP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ru-RU" sz="1800" dirty="0" smtClean="0">
                <a:solidFill>
                  <a:srgbClr val="5044E8"/>
                </a:solidFill>
              </a:rPr>
              <a:t>Дети 3-4 лет.</a:t>
            </a:r>
          </a:p>
          <a:p>
            <a:pPr marL="623888" indent="-514350">
              <a:buFont typeface="Wingdings 3" pitchFamily="18" charset="2"/>
              <a:buNone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четкость деталей предметного изображения </a:t>
            </a:r>
          </a:p>
          <a:p>
            <a:pPr marL="623888" indent="-514350">
              <a:buFont typeface="Wingdings 3" pitchFamily="18" charset="2"/>
              <a:buNone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-цвета и их оттенки должны быть -яркими и насыщенными.</a:t>
            </a:r>
          </a:p>
          <a:p>
            <a:pPr marL="623888" indent="-514350">
              <a:buFont typeface="Wingdings 3" pitchFamily="18" charset="2"/>
              <a:buNone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-изображение нескольких объектов разного размера на первом (ближнем) и втором (дальнем) планах. </a:t>
            </a:r>
          </a:p>
          <a:p>
            <a:pPr marL="623888" indent="-514350">
              <a:buFont typeface="Wingdings 3" pitchFamily="18" charset="2"/>
              <a:buNone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-Для зрительного сравнения ребенком двух предметов с целью отличия подбираются предметные картинки упрощенной конфигурации с четко выделенными деталями, внешними признаками сравнения, размером для работы вблизи примерно 8*10см.</a:t>
            </a:r>
          </a:p>
          <a:p>
            <a:pPr>
              <a:buFont typeface="Wingdings 3" pitchFamily="18" charset="2"/>
              <a:buNone/>
              <a:defRPr/>
            </a:pPr>
            <a:endParaRPr lang="ru-RU" sz="2800" dirty="0" smtClean="0">
              <a:solidFill>
                <a:srgbClr val="5044E8"/>
              </a:solidFill>
            </a:endParaRPr>
          </a:p>
          <a:p>
            <a:pPr>
              <a:buFont typeface="Wingdings 3" pitchFamily="18" charset="2"/>
              <a:buNone/>
              <a:defRPr/>
            </a:pPr>
            <a:endParaRPr lang="ru-RU" sz="2800" dirty="0" smtClean="0">
              <a:solidFill>
                <a:srgbClr val="5044E8"/>
              </a:solidFill>
            </a:endParaRPr>
          </a:p>
          <a:p>
            <a:pPr>
              <a:buFont typeface="Wingdings 3" pitchFamily="18" charset="2"/>
              <a:buNone/>
              <a:defRPr/>
            </a:pPr>
            <a:endParaRPr lang="ru-RU" sz="2800" dirty="0"/>
          </a:p>
        </p:txBody>
      </p:sp>
      <p:pic>
        <p:nvPicPr>
          <p:cNvPr id="29700" name="Picture 6" descr="SAM_0330"/>
          <p:cNvPicPr>
            <a:picLocks noChangeAspect="1" noChangeArrowheads="1"/>
          </p:cNvPicPr>
          <p:nvPr/>
        </p:nvPicPr>
        <p:blipFill>
          <a:blip r:embed="rId2" cstate="email"/>
          <a:srcRect r="-37"/>
          <a:stretch>
            <a:fillRect/>
          </a:stretch>
        </p:blipFill>
        <p:spPr bwMode="auto">
          <a:xfrm>
            <a:off x="500063" y="5214938"/>
            <a:ext cx="4429125" cy="13573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2" descr="C:\Documents and Settings\Kira\Рабочий стол\attachments_04-12-2010_16-47-28\SAM_031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57313" y="1785938"/>
            <a:ext cx="6780212" cy="45005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0112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ru-RU" sz="2800" dirty="0" smtClean="0">
                <a:solidFill>
                  <a:schemeClr val="bg1"/>
                </a:solidFill>
                <a:effectLst/>
                <a:latin typeface="Arial" charset="0"/>
              </a:rPr>
              <a:t>В 3 года дети складывают из частей целое методом наложения.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Arial" charset="0"/>
              </a:rPr>
            </a:br>
            <a:endParaRPr lang="ru-RU" sz="2800" dirty="0">
              <a:effectLst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857224" y="5000636"/>
            <a:ext cx="8015286" cy="15716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chemeClr val="bg1"/>
                </a:solidFill>
                <a:effectLst/>
                <a:latin typeface="Arial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Arial" charset="0"/>
              </a:rPr>
              <a:t>Затем учатся складывать по образцу.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Arial" charset="0"/>
              </a:rPr>
              <a:t>Образец должен иметь четкий контур, 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Arial" charset="0"/>
              </a:rPr>
              <a:t>не бликовать и быть представлен 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Arial" charset="0"/>
              </a:rPr>
              <a:t>в удобном для восприятии положении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Arial" charset="0"/>
              </a:rPr>
              <a:t>.</a:t>
            </a:r>
            <a:r>
              <a:rPr lang="ru-RU" sz="2400" dirty="0" smtClean="0">
                <a:effectLst/>
                <a:latin typeface="Arial" charset="0"/>
              </a:rPr>
              <a:t/>
            </a:r>
            <a:br>
              <a:rPr lang="ru-RU" sz="2400" dirty="0" smtClean="0">
                <a:effectLst/>
                <a:latin typeface="Arial" charset="0"/>
              </a:rPr>
            </a:br>
            <a:endParaRPr lang="ru-RU" sz="2400" dirty="0">
              <a:effectLst/>
            </a:endParaRPr>
          </a:p>
        </p:txBody>
      </p:sp>
      <p:pic>
        <p:nvPicPr>
          <p:cNvPr id="9" name="Picture 3" descr="C:\Documents and Settings\Kira\Рабочий стол\attachments_04-12-2010_16-47-28\SAM_031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85875" y="214313"/>
            <a:ext cx="6929438" cy="47196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625" y="3643313"/>
            <a:ext cx="4040188" cy="26003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65125" indent="-255588" algn="ctr">
              <a:defRPr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Дети 4-5 лет.</a:t>
            </a:r>
          </a:p>
          <a:p>
            <a:pPr marL="623888" indent="-514350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рассматривание картины размером не менее 10-15 см с четко выделенными деталями для описания (цвет, форма, детали) </a:t>
            </a:r>
          </a:p>
          <a:p>
            <a:pPr marL="623888" indent="-514350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-расположение картинок перед взором в вертикальной плоскости на расстоянии 35-40 см от глаз.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3438" y="3643313"/>
            <a:ext cx="4041775" cy="26003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Дети 5-6 лет.</a:t>
            </a:r>
          </a:p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Ребенок приобретает способность к более точному зрительному анализу сложной формы объектов и их изображений разных размеров, на разном расстоянии от глаз. Поэтому более напряженной зрительной работой для детей этого возраста является не рассматривание картины, а графические работы.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9" name="Picture 2" descr="F:\16 ДЕКАБРЯ Консультация\SAM_030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00125" y="571500"/>
            <a:ext cx="2813050" cy="26733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4581" name="Picture 9" descr="P41515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620713"/>
            <a:ext cx="3030538" cy="2438400"/>
          </a:xfrm>
          <a:prstGeom prst="rect">
            <a:avLst/>
          </a:prstGeom>
          <a:noFill/>
          <a:ln w="15875">
            <a:solidFill>
              <a:srgbClr val="00CCF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/>
          </p:cNvSpPr>
          <p:nvPr>
            <p:ph type="title" sz="quarter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После выполнения ребенком продолжительной зрительной работы вблизи обязательно переводим его взор вдаль: предлагаем посмотреть на какой-либо предмет (зрительный стимул), расположенный в глубине пространства</a:t>
            </a:r>
          </a:p>
        </p:txBody>
      </p:sp>
      <p:pic>
        <p:nvPicPr>
          <p:cNvPr id="25603" name="Picture 9" descr="P508033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19175" y="1481138"/>
            <a:ext cx="2914650" cy="2185987"/>
          </a:xfrm>
        </p:spPr>
      </p:pic>
      <p:pic>
        <p:nvPicPr>
          <p:cNvPr id="25604" name="Picture 10" descr="P508033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92725" y="1484313"/>
            <a:ext cx="2914650" cy="2185987"/>
          </a:xfrm>
        </p:spPr>
      </p:pic>
      <p:pic>
        <p:nvPicPr>
          <p:cNvPr id="25605" name="Picture 1" descr="C:\Documents and Settings\Kira\Рабочий стол\attachments_09-12-2010_13-48-00\SAM_0362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071813" y="4000500"/>
            <a:ext cx="2916237" cy="2187575"/>
          </a:xfr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3888" indent="-514350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Любопытная Варвара смотрит влево,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    Смотрит вправо, смотрит вверх и смотрит вниз,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    Посмотрела на карниз, а с карниза прямо вниз.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ru-RU" sz="2000" i="1" dirty="0" smtClean="0">
                <a:solidFill>
                  <a:srgbClr val="5044E8"/>
                </a:solidFill>
                <a:latin typeface="Tahoma" pitchFamily="34" charset="0"/>
                <a:cs typeface="Tahoma" pitchFamily="34" charset="0"/>
              </a:rPr>
              <a:t>Для улучшения кровообращения глаз существуют следующие упражнения, которые выполняются через каждые 20-25 мин зрительной работы.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ru-RU" sz="2000" i="1" dirty="0" smtClean="0">
                <a:latin typeface="Tahoma" pitchFamily="34" charset="0"/>
                <a:cs typeface="Tahoma" pitchFamily="34" charset="0"/>
              </a:rPr>
              <a:t>Исходное положение каждого упражнения – стоя или сидя.</a:t>
            </a:r>
          </a:p>
          <a:p>
            <a:pPr marL="623888" indent="-514350">
              <a:lnSpc>
                <a:spcPct val="90000"/>
              </a:lnSpc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Совершите 10-15 колебательных движений глазами по горизонтали справа-налево, </a:t>
            </a:r>
            <a:r>
              <a:rPr lang="ru-RU" sz="2000" dirty="0" err="1" smtClean="0">
                <a:latin typeface="Tahoma" pitchFamily="34" charset="0"/>
                <a:cs typeface="Tahoma" pitchFamily="34" charset="0"/>
              </a:rPr>
              <a:t>затем-направо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623888" indent="-514350">
              <a:lnSpc>
                <a:spcPct val="90000"/>
              </a:lnSpc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Совершите 10-15 колебательных движений глазами по вертикали: вверх-вниз и </a:t>
            </a:r>
            <a:r>
              <a:rPr lang="ru-RU" sz="2000" dirty="0" err="1" smtClean="0">
                <a:latin typeface="Tahoma" pitchFamily="34" charset="0"/>
                <a:cs typeface="Tahoma" pitchFamily="34" charset="0"/>
              </a:rPr>
              <a:t>вниз-вверх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623888" indent="-514350">
              <a:lnSpc>
                <a:spcPct val="90000"/>
              </a:lnSpc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Совершите 10-15 круговых вращательных движений глазами слева – направо.</a:t>
            </a:r>
          </a:p>
          <a:p>
            <a:pPr marL="623888" indent="-514350">
              <a:lnSpc>
                <a:spcPct val="90000"/>
              </a:lnSpc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То же самое, но справа-налево.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dirty="0" smtClean="0">
                <a:solidFill>
                  <a:srgbClr val="5044E8"/>
                </a:solidFill>
                <a:effectLst/>
                <a:latin typeface="Tahoma" pitchFamily="34" charset="0"/>
                <a:cs typeface="Tahoma" pitchFamily="34" charset="0"/>
              </a:rPr>
              <a:t>Зрительная гимнастика.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dirty="0" smtClean="0">
                <a:solidFill>
                  <a:srgbClr val="5044E8"/>
                </a:solidFill>
                <a:effectLst/>
                <a:latin typeface="Tahoma" pitchFamily="34" charset="0"/>
                <a:cs typeface="Tahoma" pitchFamily="34" charset="0"/>
              </a:rPr>
              <a:t>Режим 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3888" indent="-514350">
              <a:lnSpc>
                <a:spcPct val="90000"/>
              </a:lnSpc>
              <a:buFont typeface="Wingdings 3" pitchFamily="18" charset="2"/>
              <a:buAutoNum type="arabicPeriod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продолжительность занятий в течение дня не должна превышать 40 минут в возрасте от 3-х до 5-ти лет, и одного часа в 6-7 лет.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AutoNum type="arabicPeriod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однотипные занятия, связанные с напряжением зрения, должны прерываться каждые 10-15 минут для отдыха глаз.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AutoNum type="arabicPeriod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желательно, чтобы дети занимались как в первую, так и во вторую половину дня и чтобы между этими занятиями было время для активных игр и пребывания на свежем воздухе. 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AutoNum type="arabicPeriod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длительность непрерывного просмотра телепередач или занятий на компьютере для дошкольников и младших школьников не должна превышать получаса 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AutoNum type="arabicPeriod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Оптимальное расстояние до экрана телевизора - от 2-х до 5-ти метров. Экран монитора компьютера должен располагаться не ближе, чем на расстоянии вытянутой руки ребенка (</a:t>
            </a:r>
            <a:r>
              <a:rPr lang="ru-RU" sz="1800" u="sng" dirty="0" smtClean="0">
                <a:latin typeface="Arial" pitchFamily="34" charset="0"/>
                <a:cs typeface="Arial" pitchFamily="34" charset="0"/>
              </a:rPr>
              <a:t>40 см).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Сидеть при этом необходимо не сбоку, а прямо перед экраном. </a:t>
            </a:r>
          </a:p>
          <a:p>
            <a:pPr marL="623888" indent="-514350">
              <a:lnSpc>
                <a:spcPct val="90000"/>
              </a:lnSpc>
              <a:buFont typeface="Wingdings 3" pitchFamily="18" charset="2"/>
              <a:buAutoNum type="arabicPeriod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Нужно избегать наклона головы близко к предмету работы. Лучшее расстояние для зрительной деятельности - </a:t>
            </a:r>
            <a:r>
              <a:rPr lang="ru-RU" sz="1800" u="sng" dirty="0" smtClean="0">
                <a:latin typeface="Arial" pitchFamily="34" charset="0"/>
                <a:cs typeface="Arial" pitchFamily="34" charset="0"/>
              </a:rPr>
              <a:t>30-35 см.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4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15063"/>
          </a:xfrm>
        </p:spPr>
        <p:txBody>
          <a:bodyPr/>
          <a:lstStyle/>
          <a:p>
            <a:r>
              <a:rPr lang="ru-RU" sz="2000" b="1" smtClean="0">
                <a:solidFill>
                  <a:schemeClr val="accent2"/>
                </a:solidFill>
              </a:rPr>
              <a:t>Неправильная посадка (близкое расстояние от глаз до книги и тетради) способствует возникновению и развитию близорукости</a:t>
            </a:r>
            <a:r>
              <a:rPr lang="ru-RU" sz="2800" b="1" smtClean="0">
                <a:solidFill>
                  <a:schemeClr val="accent2"/>
                </a:solidFill>
              </a:rPr>
              <a:t>!</a:t>
            </a:r>
          </a:p>
          <a:p>
            <a:r>
              <a:rPr lang="ru-RU" sz="2000" b="1" smtClean="0">
                <a:latin typeface="Tahoma" pitchFamily="34" charset="0"/>
                <a:cs typeface="Tahoma" pitchFamily="34" charset="0"/>
              </a:rPr>
              <a:t>Сидеть нужно прямо, опираясь на спинку стула, чуть наклонив голову вперед, руки свободно лежат на столе, локти не свисают, ноги всей стопой опираются на пол или скамеечку. </a:t>
            </a:r>
          </a:p>
          <a:p>
            <a:r>
              <a:rPr lang="ru-RU" sz="2000" b="1" smtClean="0">
                <a:latin typeface="Arial" charset="0"/>
                <a:cs typeface="Arial" charset="0"/>
              </a:rPr>
              <a:t>Стул должен быть на 3-5 см задвинут под стул</a:t>
            </a:r>
          </a:p>
          <a:p>
            <a:r>
              <a:rPr lang="ru-RU" sz="2000" b="1" smtClean="0">
                <a:latin typeface="Arial" charset="0"/>
                <a:cs typeface="Arial" charset="0"/>
              </a:rPr>
              <a:t>Проверить правильное расстояние от глаз до книги или рисунка можно рукой: поставить руку, согнутую в локте, на стол, кончики пальцев касаются виска, между столом и грудью должен свободно проходить кулак, лопатки касаются спинки стула.</a:t>
            </a:r>
          </a:p>
          <a:p>
            <a:r>
              <a:rPr lang="ru-RU" sz="2800" b="1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Нельзя заниматься за круглым или кухонным столом.</a:t>
            </a:r>
          </a:p>
          <a:p>
            <a:r>
              <a:rPr lang="ru-RU" sz="2800" b="1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Ни в коем случае нельзя разрешать детям читать лежа</a:t>
            </a:r>
            <a:endParaRPr lang="ru-RU" smtClean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285728"/>
            <a:ext cx="7286676" cy="141446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8575"/>
          <a:scene3d>
            <a:camera prst="orthographicFront"/>
            <a:lightRig rig="threePt" dir="t"/>
          </a:scene3d>
          <a:sp3d extrusionH="19050" prstMaterial="plastic"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>
                <a:solidFill>
                  <a:schemeClr val="tx1"/>
                </a:solidFill>
              </a:rPr>
              <a:t>Известно, что 90% информации человек получает </a:t>
            </a:r>
            <a:r>
              <a:rPr lang="ru-RU" sz="2000" b="1" dirty="0">
                <a:solidFill>
                  <a:schemeClr val="tx1"/>
                </a:solidFill>
              </a:rPr>
              <a:t>при помощи </a:t>
            </a:r>
            <a:r>
              <a:rPr lang="ru-RU" b="1" dirty="0">
                <a:solidFill>
                  <a:schemeClr val="tx1"/>
                </a:solidFill>
              </a:rPr>
              <a:t>зрения </a:t>
            </a:r>
            <a:r>
              <a:rPr lang="ru-RU" dirty="0">
                <a:solidFill>
                  <a:schemeClr val="tx1"/>
                </a:solidFill>
              </a:rPr>
              <a:t>и, что оно востребовано в познавательной, продуктивной  и особенно в учебной деятельности детей в разные возрастные периоды их жизни.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071678"/>
            <a:ext cx="7286676" cy="1857388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Поэтому важнейшим аспектом любого Государственного образовательного учреждения является профилактика появлений зрительных расстройств у нормально видящих детей и ухудшения зрения на фоне патогенных факторов  у детей с нарушением зрения, что, в свою очередь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dirty="0">
                <a:solidFill>
                  <a:schemeClr val="tx1"/>
                </a:solidFill>
              </a:rPr>
              <a:t>входит в систему охраны и укрепления здоровья ребенка.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4357694"/>
            <a:ext cx="7286676" cy="1414466"/>
          </a:xfrm>
          <a:prstGeom prst="rect">
            <a:avLst/>
          </a:prstGeom>
          <a:scene3d>
            <a:camera prst="orthographicFront"/>
            <a:lightRig rig="flat" dir="t"/>
          </a:scene3d>
          <a:sp3d prstMaterial="matte"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«Профилактика» происходит от греческого –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«стоять на страже, сторожить, предотвращать».</a:t>
            </a:r>
          </a:p>
        </p:txBody>
      </p:sp>
    </p:spTree>
    <p:custDataLst>
      <p:tags r:id="rId1"/>
    </p:custDataLst>
  </p:cSld>
  <p:clrMapOvr>
    <a:masterClrMapping/>
  </p:clrMapOvr>
  <p:transition advTm="1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smtClean="0">
                <a:latin typeface="Tahoma" pitchFamily="34" charset="0"/>
                <a:cs typeface="Tahoma" pitchFamily="34" charset="0"/>
              </a:rPr>
              <a:t>Соответствие размера мебели и роста ребенка</a:t>
            </a:r>
          </a:p>
          <a:p>
            <a:r>
              <a:rPr lang="ru-RU" sz="2000" b="1" smtClean="0">
                <a:latin typeface="Tahoma" pitchFamily="34" charset="0"/>
                <a:cs typeface="Tahoma" pitchFamily="34" charset="0"/>
              </a:rPr>
              <a:t>Мебель должна стоять в самой светлой части групповой комнаты на расстоянии </a:t>
            </a:r>
            <a:r>
              <a:rPr lang="ru-RU" sz="20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0,5 м</a:t>
            </a:r>
            <a:r>
              <a:rPr lang="ru-RU" sz="2000" b="1" smtClean="0">
                <a:latin typeface="Tahoma" pitchFamily="34" charset="0"/>
                <a:cs typeface="Tahoma" pitchFamily="34" charset="0"/>
              </a:rPr>
              <a:t> от окон так, чтобы свет падал слева. </a:t>
            </a:r>
          </a:p>
          <a:p>
            <a:r>
              <a:rPr lang="ru-RU" sz="2000" b="1" smtClean="0">
                <a:latin typeface="Tahoma" pitchFamily="34" charset="0"/>
                <a:cs typeface="Tahoma" pitchFamily="34" charset="0"/>
              </a:rPr>
              <a:t>Использование четырехместных столов нежелательно.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dirty="0" smtClean="0">
                <a:solidFill>
                  <a:schemeClr val="tx1"/>
                </a:solidFill>
                <a:effectLst/>
                <a:latin typeface="Tahoma" pitchFamily="34" charset="0"/>
                <a:cs typeface="Tahoma" pitchFamily="34" charset="0"/>
              </a:rPr>
              <a:t>МЕБЕЛЬ.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4" descr="SAM_03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3429000"/>
            <a:ext cx="3929090" cy="274163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928662" y="1142984"/>
            <a:ext cx="8015286" cy="642934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effectLst/>
                <a:latin typeface="Tahoma" pitchFamily="34" charset="0"/>
                <a:cs typeface="Tahoma" pitchFamily="34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effectLst/>
                <a:latin typeface="Tahoma" pitchFamily="34" charset="0"/>
                <a:cs typeface="Tahoma" pitchFamily="34" charset="0"/>
              </a:rPr>
              <a:t>ПИТАНИЕ.</a:t>
            </a:r>
            <a:br>
              <a:rPr lang="ru-RU" sz="2800" dirty="0" smtClean="0">
                <a:solidFill>
                  <a:schemeClr val="bg1"/>
                </a:solidFill>
                <a:effectLst/>
                <a:latin typeface="Tahoma" pitchFamily="34" charset="0"/>
                <a:cs typeface="Tahoma" pitchFamily="34" charset="0"/>
              </a:rPr>
            </a:br>
            <a:endParaRPr lang="ru-RU" sz="2800" dirty="0" smtClean="0">
              <a:solidFill>
                <a:schemeClr val="bg1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0" name="Rectangle 5"/>
          <p:cNvSpPr>
            <a:spLocks noGrp="1"/>
          </p:cNvSpPr>
          <p:nvPr>
            <p:ph sz="half" idx="4294967295"/>
          </p:nvPr>
        </p:nvSpPr>
        <p:spPr>
          <a:xfrm>
            <a:off x="3786188" y="260350"/>
            <a:ext cx="5111750" cy="647700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"Если отец болезни неизвестен, 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                то мать болезни - питание" .</a:t>
            </a:r>
          </a:p>
          <a:p>
            <a:pPr>
              <a:buFont typeface="Wingdings 3" pitchFamily="18" charset="2"/>
              <a:buNone/>
              <a:defRPr/>
            </a:pPr>
            <a:endParaRPr lang="ru-RU" sz="1800" dirty="0" smtClean="0">
              <a:solidFill>
                <a:srgbClr val="5044E8"/>
              </a:solidFill>
            </a:endParaRPr>
          </a:p>
        </p:txBody>
      </p:sp>
      <p:graphicFrame>
        <p:nvGraphicFramePr>
          <p:cNvPr id="50371" name="Group 195"/>
          <p:cNvGraphicFramePr>
            <a:graphicFrameLocks noGrp="1"/>
          </p:cNvGraphicFramePr>
          <p:nvPr>
            <p:ph sz="half" idx="4294967295"/>
          </p:nvPr>
        </p:nvGraphicFramePr>
        <p:xfrm>
          <a:off x="785813" y="1857375"/>
          <a:ext cx="7786688" cy="4297680"/>
        </p:xfrm>
        <a:graphic>
          <a:graphicData uri="http://schemas.openxmlformats.org/drawingml/2006/table">
            <a:tbl>
              <a:tblPr/>
              <a:tblGrid>
                <a:gridCol w="2595563"/>
                <a:gridCol w="2595562"/>
                <a:gridCol w="2595563"/>
              </a:tblGrid>
              <a:tr h="646113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Название витамина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Зрительные и общие симптомы при недостаточности в организме витамина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Основные продукты питания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Витамин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Ослабление зрения в ночных и сумеречных условиях ("куриная слепота")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Печень, желток куриного яйца, молоко, сливки, сливочное масло, рыбий жир, сыр Чедер, морковь, облепиха, шиповник, зеленый лук, петрушка, щавель, салат, абрикосы, плоды рябины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Витамин В1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Повышенная нервозность, снижение умственной, физической и зрительной работоспособности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Мясо, печень, почки, ржаной хлеб, дрожжи, картофель, стручковые, все виды овощей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6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75" y="3357563"/>
            <a:ext cx="13906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38" y="5000625"/>
            <a:ext cx="13811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306" name="Group 34"/>
          <p:cNvGraphicFramePr>
            <a:graphicFrameLocks noGrp="1"/>
          </p:cNvGraphicFramePr>
          <p:nvPr>
            <p:ph idx="4294967295"/>
          </p:nvPr>
        </p:nvGraphicFramePr>
        <p:xfrm>
          <a:off x="457200" y="274638"/>
          <a:ext cx="8229600" cy="6107113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911350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Витамин В2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Ухудшение зрения в сумеречных условиях, чувство жжения в глазах и веках, разрыв мелких сосудов глаз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Яблоки, дрожжи, все виды зерновых, молоко, сыр, творог, яйца, орехи, мясо, печень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763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Витамин В6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Напряжение и быстрое утомление глаз, возможно подергивание глаз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Дрожжи, молоко, печень, капуста, зерновые, желток, рыба всех видов, почки, мясо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50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Витамин 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Кровоизлияние в глазах, снижение тонуса глазных мышц, быстрая утомляемость глаз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34" charset="0"/>
                        </a:rPr>
                        <a:t>Высушенные плоды шиповника, рябины, красный перец, щавель, морковь, помидоры, картофель (особенно осенью), свежая белокочанная капуста, черная смородина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278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785813"/>
            <a:ext cx="12477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2643188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813" y="4714875"/>
            <a:ext cx="1357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1476375" y="144463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 i="1">
              <a:solidFill>
                <a:srgbClr val="006600"/>
              </a:solidFill>
            </a:endParaRPr>
          </a:p>
        </p:txBody>
      </p:sp>
      <p:sp>
        <p:nvSpPr>
          <p:cNvPr id="33795" name="Rectangle 8"/>
          <p:cNvSpPr>
            <a:spLocks noChangeArrowheads="1"/>
          </p:cNvSpPr>
          <p:nvPr/>
        </p:nvSpPr>
        <p:spPr bwMode="auto">
          <a:xfrm>
            <a:off x="323850" y="336550"/>
            <a:ext cx="856932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buFontTx/>
              <a:buChar char="•"/>
              <a:tabLst>
                <a:tab pos="914400" algn="l"/>
              </a:tabLst>
            </a:pPr>
            <a:r>
              <a:rPr lang="ru-RU" sz="1600">
                <a:solidFill>
                  <a:schemeClr val="bg1"/>
                </a:solidFill>
              </a:rPr>
              <a:t>Избегайте </a:t>
            </a:r>
            <a:r>
              <a:rPr lang="ru-RU" sz="1600" i="1">
                <a:solidFill>
                  <a:schemeClr val="bg1"/>
                </a:solidFill>
              </a:rPr>
              <a:t>лишнего количества</a:t>
            </a:r>
            <a:r>
              <a:rPr lang="ru-RU" sz="1600">
                <a:solidFill>
                  <a:schemeClr val="bg1"/>
                </a:solidFill>
              </a:rPr>
              <a:t> рафинированной и деминерализованной пищи: сахара, хлеба, круп, консервированных продуктов и соков, сладких блюд: варенья, шоколада, пирожных, тортов. Также не рекомендуются сладкие газированные напитки. </a:t>
            </a: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ru-RU" sz="1600">
                <a:solidFill>
                  <a:schemeClr val="bg1"/>
                </a:solidFill>
              </a:rPr>
              <a:t>Постарайтесь включать в рацион питания вашего ребенка больше сырых фруктов, овощей и зелени. </a:t>
            </a: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ru-RU" sz="1600">
                <a:solidFill>
                  <a:schemeClr val="bg1"/>
                </a:solidFill>
              </a:rPr>
              <a:t>Старайтесь поддерживать еженедельный рацион питания ребенка на уровне, обеспечивающем поступление необходимых витаминов (см. таблицу). </a:t>
            </a: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ru-RU" sz="1600">
                <a:solidFill>
                  <a:schemeClr val="bg1"/>
                </a:solidFill>
              </a:rPr>
              <a:t>Помните, что избыток витамина А, поступающего в организм, может вызвать и отрицательные последствия. Поэтому применять этот витамин в виде таблеток или драже следует только по рекомендации врача. </a:t>
            </a: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ru-RU" sz="1600">
                <a:solidFill>
                  <a:schemeClr val="bg1"/>
                </a:solidFill>
              </a:rPr>
              <a:t>Витамины, и, прежде всего, Вз и С, разрушаются при нагревании, поэтому фрукты и овощи, в которых они содержатся, кипятить нежелательно. Лучше залить их кипятком и закрыть крышкой, а после остывания использовать овощной отвар для приготовления супа, а фруктовый для питья. </a:t>
            </a: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ru-RU" sz="1600">
                <a:solidFill>
                  <a:schemeClr val="bg1"/>
                </a:solidFill>
              </a:rPr>
              <a:t>Многие заболевания глаз возникают из-за недостатка в организме микроэлемента калия. Следует помнить, что калий содержится в мясе, рыбе, молоке, злаках, петрушке, и особенно его много в картофеле, черносливе, кураге и изюме. </a:t>
            </a: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ru-RU" sz="1600">
                <a:solidFill>
                  <a:schemeClr val="bg1"/>
                </a:solidFill>
              </a:rPr>
              <a:t>Известно, что при недостатке в питании витаминов, зрение ухудшается. Но это не значит, что только потребление большого количества продуктов, содержащих эти витамины, исправит положение.</a:t>
            </a:r>
          </a:p>
          <a:p>
            <a:pPr lvl="1">
              <a:buFontTx/>
              <a:buChar char="•"/>
              <a:tabLst>
                <a:tab pos="914400" algn="l"/>
              </a:tabLst>
            </a:pPr>
            <a:endParaRPr lang="ru-RU" sz="1600"/>
          </a:p>
          <a:p>
            <a:pPr lvl="1">
              <a:tabLst>
                <a:tab pos="914400" algn="l"/>
              </a:tabLst>
            </a:pPr>
            <a:r>
              <a:rPr lang="ru-RU" sz="1600"/>
              <a:t>        </a:t>
            </a:r>
            <a:r>
              <a:rPr lang="ru-RU" sz="2000">
                <a:solidFill>
                  <a:srgbClr val="003300"/>
                </a:solidFill>
              </a:rPr>
              <a:t>Цель рационального питания - разумный и сбалансированный     </a:t>
            </a:r>
          </a:p>
          <a:p>
            <a:pPr lvl="1">
              <a:tabLst>
                <a:tab pos="914400" algn="l"/>
              </a:tabLst>
            </a:pPr>
            <a:r>
              <a:rPr lang="ru-RU" sz="2000">
                <a:solidFill>
                  <a:srgbClr val="003300"/>
                </a:solidFill>
              </a:rPr>
              <a:t>                               состав потребляемых продуктов.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00" y="214290"/>
            <a:ext cx="7572428" cy="357190"/>
          </a:xfrm>
          <a:prstGeom prst="rect">
            <a:avLst/>
          </a:prstGeom>
          <a:solidFill>
            <a:srgbClr val="F692E8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kern="10" dirty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Narrow"/>
              </a:rPr>
              <a:t>Модель </a:t>
            </a:r>
            <a:r>
              <a:rPr lang="ru-RU" sz="2000" b="1" kern="10" dirty="0" err="1" smtClean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Narrow"/>
              </a:rPr>
              <a:t>коррекцинно-педагогического</a:t>
            </a:r>
            <a:r>
              <a:rPr lang="ru-RU" sz="2000" b="1" kern="10" dirty="0" smtClean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Narrow"/>
              </a:rPr>
              <a:t> процесса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50" y="785813"/>
            <a:ext cx="4643438" cy="285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80"/>
                </a:solidFill>
                <a:latin typeface="Franklin Gothic Medium" pitchFamily="34" charset="0"/>
              </a:rPr>
              <a:t>Диагностика    МППС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1214422"/>
            <a:ext cx="3357586" cy="500066"/>
          </a:xfrm>
          <a:prstGeom prst="rect">
            <a:avLst/>
          </a:prstGeom>
          <a:solidFill>
            <a:srgbClr val="FFFFCC"/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Рекомендации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врачей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72125" y="1857375"/>
            <a:ext cx="3357563" cy="571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80"/>
                </a:solidFill>
                <a:latin typeface="Franklin Gothic Medium" pitchFamily="34" charset="0"/>
              </a:rPr>
              <a:t>Группы</a:t>
            </a:r>
          </a:p>
          <a:p>
            <a:pPr algn="ctr">
              <a:defRPr/>
            </a:pPr>
            <a:r>
              <a:rPr lang="ru-RU" b="1" dirty="0">
                <a:solidFill>
                  <a:srgbClr val="000080"/>
                </a:solidFill>
                <a:latin typeface="Franklin Gothic Medium" pitchFamily="34" charset="0"/>
              </a:rPr>
              <a:t> для детей с нарушением речи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88" y="1857375"/>
            <a:ext cx="3571875" cy="5715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80"/>
                </a:solidFill>
                <a:latin typeface="Franklin Gothic Medium" pitchFamily="34" charset="0"/>
              </a:rPr>
              <a:t>Группы </a:t>
            </a:r>
          </a:p>
          <a:p>
            <a:pPr>
              <a:defRPr/>
            </a:pPr>
            <a:r>
              <a:rPr lang="ru-RU" b="1" dirty="0">
                <a:solidFill>
                  <a:srgbClr val="000080"/>
                </a:solidFill>
                <a:latin typeface="Franklin Gothic Medium" pitchFamily="34" charset="0"/>
              </a:rPr>
              <a:t>для детей с нарушением зрения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500" y="2571750"/>
            <a:ext cx="3714750" cy="5000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80"/>
                </a:solidFill>
                <a:latin typeface="Franklin Gothic Medium" pitchFamily="34" charset="0"/>
              </a:rPr>
              <a:t>Стратегия коррекции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00813" y="3714750"/>
            <a:ext cx="2428875" cy="3571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индивидуально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50" y="3786188"/>
            <a:ext cx="2214563" cy="3571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rgbClr val="000000"/>
                </a:solidFill>
                <a:latin typeface="Franklin Gothic Medium" pitchFamily="34" charset="0"/>
              </a:rPr>
              <a:t>фронтальные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00375" y="4429125"/>
            <a:ext cx="3714750" cy="500063"/>
          </a:xfrm>
          <a:prstGeom prst="rect">
            <a:avLst/>
          </a:prstGeom>
          <a:solidFill>
            <a:srgbClr val="D21A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Медицинская коррекция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1500" y="5143500"/>
            <a:ext cx="1500188" cy="1057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Аппаратное лечение:</a:t>
            </a:r>
          </a:p>
          <a:p>
            <a:pPr algn="ctr">
              <a:defRPr/>
            </a:pPr>
            <a:r>
              <a:rPr lang="ru-RU" sz="9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Ортоптическое</a:t>
            </a: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9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плеоптическое</a:t>
            </a: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9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диплоптическое</a:t>
            </a:r>
            <a:endParaRPr lang="ru-RU" sz="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Компьютерная коррекция</a:t>
            </a:r>
          </a:p>
          <a:p>
            <a:pPr algn="ctr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Очковая коррекция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928938" y="5143500"/>
            <a:ext cx="1500187" cy="1057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Физиотерапевти-ческое</a:t>
            </a: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лечение:</a:t>
            </a:r>
          </a:p>
          <a:p>
            <a:pPr algn="ctr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Электросон, э/</a:t>
            </a:r>
            <a:r>
              <a:rPr lang="ru-RU" sz="9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форез</a:t>
            </a: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9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Д.Арсонваль,амплиимпульс,КУФЛ,УФС,тубус</a:t>
            </a: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ОРК-21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143500" y="5214938"/>
            <a:ext cx="1500188" cy="1057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Оздоровительные </a:t>
            </a:r>
            <a:r>
              <a:rPr lang="ru-RU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профилактические мероприятия</a:t>
            </a:r>
          </a:p>
          <a:p>
            <a:pPr algn="ctr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КУФО, фиточай, массаж, витаминизация</a:t>
            </a:r>
          </a:p>
          <a:p>
            <a:pPr algn="ctr">
              <a:defRPr/>
            </a:pPr>
            <a:r>
              <a:rPr lang="ru-RU" sz="9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Аромотерапия</a:t>
            </a: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бактерицидные лампы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358063" y="5072063"/>
            <a:ext cx="1500187" cy="1057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Режим дня</a:t>
            </a:r>
          </a:p>
          <a:p>
            <a:pPr lvl="1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Учебная нагрузка</a:t>
            </a:r>
          </a:p>
          <a:p>
            <a:pPr lvl="1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Тепловой режим</a:t>
            </a:r>
          </a:p>
          <a:p>
            <a:pPr lvl="1">
              <a:defRPr/>
            </a:pPr>
            <a:r>
              <a:rPr lang="ru-RU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Двигательный режим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857500" y="6357938"/>
            <a:ext cx="3714750" cy="5000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Развивающая среда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143250" y="3214688"/>
            <a:ext cx="3286125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80"/>
                </a:solidFill>
                <a:latin typeface="Franklin Gothic Medium" pitchFamily="34" charset="0"/>
              </a:rPr>
              <a:t>Педагогическая   коррекция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00438" y="3786188"/>
            <a:ext cx="2428875" cy="3571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Franklin Gothic Medium" pitchFamily="34" charset="0"/>
              </a:rPr>
              <a:t>Подгруппа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sz="18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У детей с нарушением зрения и детей 2-4-х лет лучше формируются предметные представления, если первоначально они имеют возможность обследовать объемный предмет и лишь после этого они могут целостно воспринимать предметное изображение ранее обследованного предмета.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5" name="Picture 2" descr="C:\Documents and Settings\Kira\Рабочий стол\работа\attachments_07-12-2010_20-46-31\SAM_032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54163" y="1481138"/>
            <a:ext cx="6035675" cy="4525962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Предметная картинка должна быть яркой, с четко выраженным контуром и наиболее приближенной к действительности.</a:t>
            </a:r>
            <a:br>
              <a:rPr lang="ru-RU" sz="14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Картина для рассматривания должна быть четкой, каждый объект должен быть хорошо виден, но не предлагайте для восприятия детям картины с множеством персонажей или с огромным количеством второстепенных деталей. </a:t>
            </a:r>
            <a:br>
              <a:rPr lang="ru-RU" sz="14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Это влияет на качество восприятия.</a:t>
            </a:r>
            <a:r>
              <a:rPr lang="ru-RU" sz="14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1400" dirty="0" smtClean="0">
                <a:latin typeface="Tahoma" pitchFamily="34" charset="0"/>
                <a:cs typeface="Tahoma" pitchFamily="34" charset="0"/>
              </a:rPr>
            </a:br>
            <a:endParaRPr lang="ru-RU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5410200"/>
            <a:ext cx="8258175" cy="762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anchor="ctr"/>
          <a:lstStyle/>
          <a:p>
            <a:pPr marL="0" indent="0" algn="ctr">
              <a:buFont typeface="Wingdings 3" pitchFamily="18" charset="2"/>
              <a:buNone/>
              <a:defRPr/>
            </a:pPr>
            <a:r>
              <a:rPr lang="ru-RU" sz="2400" smtClean="0">
                <a:solidFill>
                  <a:srgbClr val="070707"/>
                </a:solidFill>
                <a:latin typeface="Arial" charset="0"/>
              </a:rPr>
              <a:t>Постарайтесь демонстрировать картину так, чтобы избежать двойного фона. </a:t>
            </a:r>
            <a:r>
              <a:rPr lang="ru-RU" sz="2400" b="1" smtClean="0">
                <a:solidFill>
                  <a:srgbClr val="FF0000"/>
                </a:solidFill>
                <a:latin typeface="Arial" charset="0"/>
              </a:rPr>
              <a:t>Это отвлекает</a:t>
            </a:r>
          </a:p>
        </p:txBody>
      </p:sp>
      <p:pic>
        <p:nvPicPr>
          <p:cNvPr id="40964" name="Picture 2" descr="C:\Documents and Settings\Kira\Рабочий стол\работа\attachments_07-12-2010_20-46-31\SAM_033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1785938"/>
            <a:ext cx="4429125" cy="3144837"/>
          </a:xfrm>
        </p:spPr>
      </p:pic>
      <p:pic>
        <p:nvPicPr>
          <p:cNvPr id="40965" name="Picture 3" descr="C:\Documents and Settings\Kira\Рабочий стол\работа\attachments_07-12-2010_20-46-31\SAM_0350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57750" y="1857375"/>
            <a:ext cx="4041775" cy="3030538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329642" cy="1370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Учить ориентироваться детей в большом пространстве – наиглавнейшая  и самая трудная задача педагогов. </a:t>
            </a:r>
            <a:br>
              <a:rPr lang="ru-RU" sz="18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Начинаем с самого простейшего: </a:t>
            </a:r>
            <a:r>
              <a:rPr lang="ru-RU" sz="1800" dirty="0" smtClean="0">
                <a:solidFill>
                  <a:srgbClr val="FF0000"/>
                </a:solidFill>
                <a:effectLst/>
                <a:latin typeface="Tahoma" pitchFamily="34" charset="0"/>
                <a:cs typeface="Tahoma" pitchFamily="34" charset="0"/>
              </a:rPr>
              <a:t>ориентировке в    </a:t>
            </a:r>
            <a:br>
              <a:rPr lang="ru-RU" sz="1800" dirty="0" smtClean="0">
                <a:solidFill>
                  <a:srgbClr val="FF0000"/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effectLst/>
                <a:latin typeface="Tahoma" pitchFamily="34" charset="0"/>
                <a:cs typeface="Tahoma" pitchFamily="34" charset="0"/>
              </a:rPr>
              <a:t>                                       макропространстве по цветным ориентирам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. </a:t>
            </a:r>
            <a:br>
              <a:rPr lang="ru-RU" sz="18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Здесь решаются и другие важные задачи:</a:t>
            </a:r>
            <a:endParaRPr lang="ru-RU" sz="1800" dirty="0">
              <a:solidFill>
                <a:schemeClr val="bg2">
                  <a:lumMod val="10000"/>
                </a:schemeClr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457200" y="5410200"/>
            <a:ext cx="4040188" cy="762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2880" anchor="ctr"/>
          <a:lstStyle/>
          <a:p>
            <a:pPr marL="0" indent="0" algn="ctr">
              <a:buFont typeface="Wingdings 3" pitchFamily="18" charset="2"/>
              <a:buNone/>
              <a:defRPr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Формирование функции </a:t>
            </a:r>
          </a:p>
          <a:p>
            <a:pPr marL="0" indent="0" algn="ctr">
              <a:buFont typeface="Wingdings 3" pitchFamily="18" charset="2"/>
              <a:buNone/>
              <a:defRPr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глаз-нога.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4645025" y="5410200"/>
            <a:ext cx="4041775" cy="762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2880" anchor="ctr"/>
          <a:lstStyle/>
          <a:p>
            <a:pPr marL="0" indent="0" algn="ctr">
              <a:buFont typeface="Wingdings 3" pitchFamily="18" charset="2"/>
              <a:buNone/>
              <a:defRPr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Профилактика плоскостопия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1" name="Picture 2" descr="C:\Documents and Settings\Kira\Рабочий стол\работа\attachments_07-12-2010_20-46-31\SAM_0325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900238"/>
            <a:ext cx="4040188" cy="3030537"/>
          </a:xfrm>
        </p:spPr>
      </p:pic>
      <p:pic>
        <p:nvPicPr>
          <p:cNvPr id="45062" name="Picture 3" descr="C:\Documents and Settings\Kira\Рабочий стол\работа\attachments_07-12-2010_20-46-31\SAM_032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5025" y="1900238"/>
            <a:ext cx="4041775" cy="3030537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 descr="F:\16 ДЕКАБРЯ Консультация\для Марии\Изображение 13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2938" y="1000125"/>
            <a:ext cx="3394075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3250" name="Picture 4" descr="SDC1063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00625" y="428625"/>
            <a:ext cx="3582988" cy="29003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3251" name="Picture 4" descr="SDC106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88" y="3571875"/>
            <a:ext cx="3810000" cy="2540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Текст 3"/>
          <p:cNvSpPr>
            <a:spLocks noGrp="1"/>
          </p:cNvSpPr>
          <p:nvPr>
            <p:ph type="body" sz="half" idx="3"/>
          </p:nvPr>
        </p:nvSpPr>
        <p:spPr>
          <a:xfrm>
            <a:off x="428625" y="4714875"/>
            <a:ext cx="8286750" cy="111918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</a:rPr>
              <a:t>Ориентировка в микропространстве.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</a:rPr>
              <a:t>Учимся составлять логические цепочки.</a:t>
            </a:r>
          </a:p>
        </p:txBody>
      </p:sp>
      <p:pic>
        <p:nvPicPr>
          <p:cNvPr id="54274" name="Picture 3" descr="C:\Documents and Settings\Kira\Рабочий стол\attachments_04-12-2010_16-47-28\SAM_03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14500" y="357188"/>
            <a:ext cx="5643563" cy="40719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28662" y="428604"/>
            <a:ext cx="7572428" cy="100013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Факторы</a:t>
            </a: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влияющие на деятельность </a:t>
            </a: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зрительной системы </a:t>
            </a:r>
          </a:p>
        </p:txBody>
      </p:sp>
      <p:cxnSp>
        <p:nvCxnSpPr>
          <p:cNvPr id="5" name="Прямая со стрелкой 4"/>
          <p:cNvCxnSpPr>
            <a:stCxn id="0" idx="2"/>
          </p:cNvCxnSpPr>
          <p:nvPr/>
        </p:nvCxnSpPr>
        <p:spPr>
          <a:xfrm rot="5400000">
            <a:off x="2928937" y="714376"/>
            <a:ext cx="1071563" cy="2500312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0" idx="2"/>
          </p:cNvCxnSpPr>
          <p:nvPr/>
        </p:nvCxnSpPr>
        <p:spPr>
          <a:xfrm rot="16200000" flipH="1">
            <a:off x="5286375" y="857250"/>
            <a:ext cx="1143000" cy="2286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000125" y="2571750"/>
            <a:ext cx="2143125" cy="64293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i="1" u="sng" dirty="0">
                <a:solidFill>
                  <a:schemeClr val="tx1"/>
                </a:solidFill>
              </a:rPr>
              <a:t>ЭКЗОГЕННЫЕ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50" y="2643188"/>
            <a:ext cx="2143125" cy="642937"/>
          </a:xfrm>
          <a:prstGeom prst="rect">
            <a:avLst/>
          </a:prstGeom>
          <a:solidFill>
            <a:srgbClr val="70D0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u="sng" dirty="0">
                <a:solidFill>
                  <a:schemeClr val="tx1"/>
                </a:solidFill>
              </a:rPr>
              <a:t>ЭНДОГЕННЫЕ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>
            <a:off x="357188" y="3571875"/>
            <a:ext cx="3286125" cy="2143125"/>
          </a:xfrm>
          <a:prstGeom prst="round2SameRect">
            <a:avLst/>
          </a:prstGeom>
          <a:solidFill>
            <a:srgbClr val="FC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Гигиенические условия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Общественная гигиена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Гигиена занятий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Питание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Режим дня</a:t>
            </a:r>
          </a:p>
        </p:txBody>
      </p:sp>
      <p:sp>
        <p:nvSpPr>
          <p:cNvPr id="12" name="Прямоугольник с двумя скругленными соседними углами 11"/>
          <p:cNvSpPr/>
          <p:nvPr/>
        </p:nvSpPr>
        <p:spPr>
          <a:xfrm>
            <a:off x="5357813" y="3643313"/>
            <a:ext cx="3500437" cy="2143125"/>
          </a:xfrm>
          <a:prstGeom prst="round2SameRect">
            <a:avLst/>
          </a:prstGeom>
          <a:solidFill>
            <a:srgbClr val="FC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Учет возрастных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особенностей                        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развития детей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при распределении                                       зрительных нагрузок</a:t>
            </a:r>
          </a:p>
        </p:txBody>
      </p:sp>
    </p:spTree>
    <p:custDataLst>
      <p:tags r:id="rId1"/>
    </p:custDataLst>
  </p:cSld>
  <p:clrMapOvr>
    <a:masterClrMapping/>
  </p:clrMapOvr>
  <p:transition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Формируем навыки зрительно-пространственной ориентировки по схеме, на вертикальной плоскости.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8" name="Picture 2" descr="C:\Documents and Settings\Kira\Рабочий стол\работа\attachments_07-12-2010_20-46-31\SAM_032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54163" y="1481138"/>
            <a:ext cx="6035675" cy="45259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 bwMode="auto">
          <a:xfrm>
            <a:off x="690419" y="303064"/>
            <a:ext cx="7757177" cy="13399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Arial" charset="0"/>
              </a:rPr>
              <a:t>Умение составлять простейшие схемы пространства и ориентироваться по ним сформировывается у детей к 6-7 годам.</a:t>
            </a:r>
          </a:p>
        </p:txBody>
      </p:sp>
      <p:pic>
        <p:nvPicPr>
          <p:cNvPr id="56322" name="Picture 2" descr="F:\Документ\IMGP014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755650" y="2205038"/>
            <a:ext cx="3600450" cy="30956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3795" name="Picture 2" descr="DSC0133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3800" y="2133600"/>
            <a:ext cx="3786188" cy="31432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928688" y="357188"/>
            <a:ext cx="7572375" cy="9144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«Хорошее освещение – качество жизни».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3000" y="1857375"/>
            <a:ext cx="7429500" cy="2071688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«Постоянная недостаточная освещенность мест бодрствования и занятий детей в дошкольных и школьных учреждениях является не только одной из причин раннего развития близорукости, но и может привести к астенопии – быстрому утомлению глаз во время зрительной работы». </a:t>
            </a:r>
          </a:p>
          <a:p>
            <a:pPr algn="r">
              <a:defRPr/>
            </a:pPr>
            <a:r>
              <a:rPr lang="ru-RU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С. </a:t>
            </a:r>
            <a:r>
              <a:rPr lang="ru-RU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Аветистов</a:t>
            </a:r>
            <a:endParaRPr lang="ru-RU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2292" name="Picture 3" descr="kids%20corp%20logo1"/>
          <p:cNvPicPr>
            <a:picLocks noChangeAspect="1" noChangeArrowheads="1"/>
          </p:cNvPicPr>
          <p:nvPr/>
        </p:nvPicPr>
        <p:blipFill>
          <a:blip r:embed="rId2" cstate="email"/>
          <a:srcRect l="162" t="26456"/>
          <a:stretch>
            <a:fillRect/>
          </a:stretch>
        </p:blipFill>
        <p:spPr bwMode="auto">
          <a:xfrm>
            <a:off x="1714500" y="4286250"/>
            <a:ext cx="5929313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785813" y="357188"/>
            <a:ext cx="928687" cy="5643562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Е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Щ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Е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И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Е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2000250" y="357188"/>
            <a:ext cx="4357688" cy="1500187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естественное</a:t>
            </a:r>
            <a:r>
              <a:rPr lang="ru-RU" sz="2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2000250" y="2357438"/>
            <a:ext cx="4357688" cy="1500187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искусственное</a:t>
            </a:r>
            <a:r>
              <a:rPr lang="ru-RU" dirty="0"/>
              <a:t> 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1928813" y="4357688"/>
            <a:ext cx="4357687" cy="1500187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комбинированное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endParaRPr lang="ru-RU" dirty="0"/>
          </a:p>
        </p:txBody>
      </p:sp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72313" y="35718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8063" y="2571750"/>
            <a:ext cx="10287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13" y="4500563"/>
            <a:ext cx="121443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29563" y="4500563"/>
            <a:ext cx="10287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Крест 9"/>
          <p:cNvSpPr/>
          <p:nvPr/>
        </p:nvSpPr>
        <p:spPr>
          <a:xfrm>
            <a:off x="7643813" y="5072063"/>
            <a:ext cx="500062" cy="414337"/>
          </a:xfrm>
          <a:prstGeom prst="plu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5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85875" y="285750"/>
            <a:ext cx="6929438" cy="714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Факторы</a:t>
            </a:r>
            <a:r>
              <a:rPr lang="ru-RU" sz="2000" b="1" i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, влияющие на  естественное освещение.</a:t>
            </a:r>
            <a:endParaRPr lang="ru-RU" sz="20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5" y="1428750"/>
            <a:ext cx="2286000" cy="15716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Облачность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500" y="3357563"/>
            <a:ext cx="2214563" cy="15716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Чистота 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оконных стекол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14750" y="3357563"/>
            <a:ext cx="2143125" cy="15716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Высота и ширина окон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715125" y="3357563"/>
            <a:ext cx="2071688" cy="15716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Расположение предметов  по отношению к окнам.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71875" y="1357313"/>
            <a:ext cx="2214563" cy="1571625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Стояние солнца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72250" y="1357313"/>
            <a:ext cx="2143125" cy="15716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Глубина помещения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786063" y="5500688"/>
            <a:ext cx="4000500" cy="914400"/>
          </a:xfrm>
          <a:prstGeom prst="rect">
            <a:avLst/>
          </a:prstGeom>
          <a:solidFill>
            <a:srgbClr val="F692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Окраска потолка, стен и рабочих поверхностей </a:t>
            </a:r>
          </a:p>
        </p:txBody>
      </p:sp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3" cstate="email"/>
          <a:srcRect r="-4062"/>
          <a:stretch>
            <a:fillRect/>
          </a:stretch>
        </p:blipFill>
        <p:spPr bwMode="auto">
          <a:xfrm>
            <a:off x="1785938" y="2357438"/>
            <a:ext cx="8143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88" y="2357438"/>
            <a:ext cx="50006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88" y="4429125"/>
            <a:ext cx="49371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5" y="4429125"/>
            <a:ext cx="4937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63" y="4429125"/>
            <a:ext cx="49371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001000" y="2428875"/>
            <a:ext cx="6254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50" y="5715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928688" y="357188"/>
            <a:ext cx="7143750" cy="914400"/>
          </a:xfrm>
          <a:prstGeom prst="round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457200" algn="l"/>
              </a:tabLst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Благоприятные цвета</a:t>
            </a:r>
            <a:r>
              <a:rPr lang="ru-RU" sz="1400" dirty="0">
                <a:solidFill>
                  <a:schemeClr val="folHlink"/>
                </a:solidFill>
              </a:rPr>
              <a:t>: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1500188"/>
            <a:ext cx="1714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1643063"/>
            <a:ext cx="19288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25" y="5072063"/>
            <a:ext cx="25717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3857625"/>
            <a:ext cx="1509713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625" y="4143375"/>
            <a:ext cx="2428875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457200" algn="l"/>
              </a:tabLst>
              <a:defRPr/>
            </a:pPr>
            <a:r>
              <a:rPr lang="ru-RU" sz="1600" b="1" u="sng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Для стен </a:t>
            </a: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– </a:t>
            </a:r>
          </a:p>
          <a:p>
            <a:pPr algn="ctr">
              <a:tabLst>
                <a:tab pos="457200" algn="l"/>
              </a:tabLst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светло-серый, светло-бежевый, светло-салатный</a:t>
            </a:r>
            <a:r>
              <a:rPr lang="ru-RU" dirty="0"/>
              <a:t>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57313" y="5500688"/>
            <a:ext cx="428625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tabLst>
                <a:tab pos="457200" algn="l"/>
              </a:tabLst>
              <a:defRPr/>
            </a:pPr>
            <a:r>
              <a:rPr lang="ru-RU" sz="1600" b="1" u="sng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Вертикальные рабочие поверхности </a:t>
            </a: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ru-RU" sz="1600" b="1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ковролины</a:t>
            </a: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, доски и т.п.) – коричневый, светло-зеленый, темно-зеленый.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00750" y="3857625"/>
            <a:ext cx="2786063" cy="9144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u="sng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Для столов –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светло-зеленый, цвет натуральной древесины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72188" y="1928813"/>
            <a:ext cx="2428875" cy="9144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457200" algn="l"/>
              </a:tabLst>
              <a:defRPr/>
            </a:pPr>
            <a:r>
              <a:rPr lang="ru-RU" sz="2000" b="1" u="sng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Для пола –  </a:t>
            </a: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насыщенный серый;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25" y="1214438"/>
            <a:ext cx="2571750" cy="2286000"/>
          </a:xfrm>
          <a:ln>
            <a:prstDash val="solid"/>
          </a:ln>
        </p:spPr>
      </p:pic>
      <p:sp>
        <p:nvSpPr>
          <p:cNvPr id="2" name="Прямоугольник 1"/>
          <p:cNvSpPr/>
          <p:nvPr/>
        </p:nvSpPr>
        <p:spPr>
          <a:xfrm>
            <a:off x="1071563" y="357188"/>
            <a:ext cx="7215187" cy="714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Искусственное освещение</a:t>
            </a:r>
            <a:endParaRPr lang="ru-RU" sz="2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2" name="Текст 3"/>
          <p:cNvSpPr>
            <a:spLocks noGrp="1"/>
          </p:cNvSpPr>
          <p:nvPr>
            <p:ph type="body" idx="1"/>
          </p:nvPr>
        </p:nvSpPr>
        <p:spPr>
          <a:xfrm>
            <a:off x="214313" y="3143250"/>
            <a:ext cx="4283075" cy="3028950"/>
          </a:xfrm>
          <a:noFill/>
          <a:ln w="9525">
            <a:noFill/>
          </a:ln>
        </p:spPr>
        <p:txBody>
          <a:bodyPr/>
          <a:lstStyle/>
          <a:p>
            <a:pPr algn="ctr"/>
            <a:r>
              <a:rPr lang="ru-RU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Свет всегда должен быть мягким (матовая лампа), не бьющим в глаза, но равномерно освещающим место занятий.</a:t>
            </a:r>
          </a:p>
          <a:p>
            <a:endParaRPr lang="ru-RU" smtClean="0"/>
          </a:p>
        </p:txBody>
      </p:sp>
      <p:sp>
        <p:nvSpPr>
          <p:cNvPr id="17413" name="Текст 5"/>
          <p:cNvSpPr>
            <a:spLocks noGrp="1"/>
          </p:cNvSpPr>
          <p:nvPr>
            <p:ph type="body" sz="half" idx="3"/>
          </p:nvPr>
        </p:nvSpPr>
        <p:spPr>
          <a:xfrm>
            <a:off x="4429125" y="1143000"/>
            <a:ext cx="4356100" cy="3286125"/>
          </a:xfrm>
          <a:noFill/>
          <a:ln w="9525">
            <a:noFill/>
          </a:ln>
        </p:spPr>
        <p:txBody>
          <a:bodyPr/>
          <a:lstStyle/>
          <a:p>
            <a:r>
              <a:rPr lang="ru-RU" sz="1600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Во время выполнения </a:t>
            </a:r>
            <a:r>
              <a:rPr lang="ru-RU" sz="1600" b="1" i="1" u="sng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графических работ </a:t>
            </a:r>
            <a:r>
              <a:rPr lang="ru-RU" sz="1600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(рисование, письмо, аппликация и т.д.) источник света обязательно должен располагаться </a:t>
            </a:r>
            <a:r>
              <a:rPr lang="ru-RU" sz="1600" b="1" i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спереди и с противоположной стороны от</a:t>
            </a:r>
            <a:r>
              <a:rPr lang="ru-RU" sz="1600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600" b="1" i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ведущей руки.</a:t>
            </a:r>
            <a:endParaRPr lang="ru-RU" sz="1600" b="1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i="1" u="sng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При чтении, рассматривании</a:t>
            </a:r>
            <a:r>
              <a:rPr lang="ru-RU" sz="1600" b="1" u="sng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600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и т.п. источник света может находиться </a:t>
            </a:r>
            <a:r>
              <a:rPr lang="ru-RU" sz="1600" b="1" i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 </a:t>
            </a:r>
            <a:r>
              <a:rPr lang="ru-RU" sz="1600" b="1" i="1" u="sng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любой стороны</a:t>
            </a:r>
            <a:r>
              <a:rPr lang="ru-RU" sz="1600" b="1" i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,</a:t>
            </a:r>
            <a:r>
              <a:rPr lang="ru-RU" sz="1600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главное, чтобы он </a:t>
            </a:r>
            <a:r>
              <a:rPr lang="ru-RU" sz="1600" b="1" i="1" u="sng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равномерно освещал рабочую</a:t>
            </a:r>
            <a:r>
              <a:rPr lang="ru-RU" sz="1600" b="1" u="sng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600" b="1" i="1" u="sng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поверхность и не было ослепления глаз.</a:t>
            </a:r>
            <a:endParaRPr lang="ru-RU" sz="1600" b="1" u="sng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endParaRPr lang="ru-RU" smtClean="0"/>
          </a:p>
        </p:txBody>
      </p:sp>
      <p:pic>
        <p:nvPicPr>
          <p:cNvPr id="17414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14938" y="4143375"/>
            <a:ext cx="2857500" cy="2357438"/>
          </a:xfrm>
          <a:ln>
            <a:prstDash val="solid"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3000" y="357188"/>
            <a:ext cx="6715125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Комбинированное освещение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63" y="1785938"/>
            <a:ext cx="8215312" cy="3514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Охранно-гигиенические требования:</a:t>
            </a:r>
          </a:p>
          <a:p>
            <a:pPr algn="ctr">
              <a:lnSpc>
                <a:spcPct val="80000"/>
              </a:lnSpc>
              <a:buFont typeface="Wingdings 3" pitchFamily="18" charset="2"/>
              <a:buNone/>
              <a:defRPr/>
            </a:pPr>
            <a:endParaRPr lang="ru-RU" sz="2000" b="1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b="1" dirty="0">
                <a:latin typeface="Tahoma" pitchFamily="34" charset="0"/>
                <a:cs typeface="Tahoma" pitchFamily="34" charset="0"/>
              </a:rPr>
              <a:t>смешанное освещение не должно чувствоваться «как два совершенно особых, раздельных и даже конкурирующих друг с другом световых потока» (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С.В.Кравков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);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b="1" dirty="0">
                <a:latin typeface="Tahoma" pitchFamily="34" charset="0"/>
                <a:cs typeface="Tahoma" pitchFamily="34" charset="0"/>
              </a:rPr>
              <a:t>целесообразно предусмотреть раздельное включение светильников по рядам, чтобы в первую очередь освещать зону, наиболее удаленную от окон;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b="1" dirty="0">
                <a:latin typeface="Tahoma" pitchFamily="34" charset="0"/>
                <a:cs typeface="Tahoma" pitchFamily="34" charset="0"/>
              </a:rPr>
              <a:t>применение незащищенных и «голых» ламп не допускается;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b="1" dirty="0">
                <a:latin typeface="Tahoma" pitchFamily="34" charset="0"/>
                <a:cs typeface="Tahoma" pitchFamily="34" charset="0"/>
              </a:rPr>
              <a:t>при использовании дополнительного местного освещения глаза должны находиться в тени, т.е. не допускать неприятного слепящего действия источников света;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b="1" dirty="0">
                <a:latin typeface="Tahoma" pitchFamily="34" charset="0"/>
                <a:cs typeface="Tahoma" pitchFamily="34" charset="0"/>
              </a:rPr>
              <a:t>обязательно устранять световые блики на  экране (телевизора, монитора компьютера) и отражения источников света, которые сильно раздражают зрительный аппарат.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1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3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836</TotalTime>
  <Words>1776</Words>
  <Application>Microsoft Office PowerPoint</Application>
  <PresentationFormat>Экран (4:3)</PresentationFormat>
  <Paragraphs>188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Открытая</vt:lpstr>
      <vt:lpstr>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Зрительные нагрузки.</vt:lpstr>
      <vt:lpstr> В 3 года дети складывают из частей целое методом наложения. </vt:lpstr>
      <vt:lpstr> Затем учатся складывать по образцу. Образец должен иметь четкий контур,  не бликовать и быть представлен  в удобном для восприятии положении. </vt:lpstr>
      <vt:lpstr>Слайд 15</vt:lpstr>
      <vt:lpstr>После выполнения ребенком продолжительной зрительной работы вблизи обязательно переводим его взор вдаль: предлагаем посмотреть на какой-либо предмет (зрительный стимул), расположенный в глубине пространства</vt:lpstr>
      <vt:lpstr>Зрительная гимнастика.</vt:lpstr>
      <vt:lpstr>Режим дня</vt:lpstr>
      <vt:lpstr>Слайд 19</vt:lpstr>
      <vt:lpstr>МЕБЕЛЬ.</vt:lpstr>
      <vt:lpstr> ПИТАНИЕ. </vt:lpstr>
      <vt:lpstr>Слайд 22</vt:lpstr>
      <vt:lpstr>Слайд 23</vt:lpstr>
      <vt:lpstr>Слайд 24</vt:lpstr>
      <vt:lpstr>У детей с нарушением зрения и детей 2-4-х лет лучше формируются предметные представления, если первоначально они имеют возможность обследовать объемный предмет и лишь после этого они могут целостно воспринимать предметное изображение ранее обследованного предмета. </vt:lpstr>
      <vt:lpstr>Предметная картинка должна быть яркой, с четко выраженным контуром и наиболее приближенной к действительности. Картина для рассматривания должна быть четкой, каждый объект должен быть хорошо виден, но не предлагайте для восприятия детям картины с множеством персонажей или с огромным количеством второстепенных деталей.  Это влияет на качество восприятия. </vt:lpstr>
      <vt:lpstr>Учить ориентироваться детей в большом пространстве – наиглавнейшая  и самая трудная задача педагогов.  Начинаем с самого простейшего: ориентировке в                                            макропространстве по цветным ориентирам.  Здесь решаются и другие важные задачи:</vt:lpstr>
      <vt:lpstr>Слайд 28</vt:lpstr>
      <vt:lpstr>Слайд 29</vt:lpstr>
      <vt:lpstr>Формируем навыки зрительно-пространственной ориентировки по схеме, на вертикальной плоскости. </vt:lpstr>
      <vt:lpstr>Умение составлять простейшие схемы пространства и ориентироваться по ним сформировывается у детей к 6-7 годам.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Государственное дошкольное образовательное   учреждение детский сад № 42 компенсирующего вида с приоритетным осуществлением квалифицированной  коррекции отклонений в физическом и психическом развитии воспитанников </dc:title>
  <cp:lastModifiedBy>21</cp:lastModifiedBy>
  <cp:revision>50</cp:revision>
  <dcterms:modified xsi:type="dcterms:W3CDTF">2022-10-23T06:18:23Z</dcterms:modified>
</cp:coreProperties>
</file>