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diagrams/layout1.xml" ContentType="application/vnd.openxmlformats-officedocument.drawingml.diagramLayout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slides/slide3.xml" ContentType="application/vnd.openxmlformats-officedocument.presentationml.slide+xml"/>
  <Override PartName="/ppt/diagrams/layout2.xml" ContentType="application/vnd.openxmlformats-officedocument.drawingml.diagramLayout+xml"/>
  <Override PartName="/ppt/diagrams/data2.xml" ContentType="application/vnd.openxmlformats-officedocument.drawingml.diagramData+xml"/>
  <Override PartName="/ppt/diagrams/drawing2.xml" ContentType="application/vnd.ms-office.drawingml.diagramDrawing+xml"/>
  <Override PartName="/ppt/diagrams/colors2.xml" ContentType="application/vnd.openxmlformats-officedocument.drawingml.diagramColors+xml"/>
  <Override PartName="/ppt/diagrams/quickStyle2.xml" ContentType="application/vnd.openxmlformats-officedocument.drawingml.diagramStyl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type="screen4x3" cy="6858000" cx="9144000"/>
  <p:notesSz cx="6858000" cy="9144000"/>
  <p:defaultTextStyle>
    <a:defPPr>
      <a:defRPr lang="ru-RU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 lastView="sldThumbnailView">
  <p:normalViewPr>
    <p:restoredLeft sz="15721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tableStyles" Target="tableStyles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DD3117-B0E4-4192-8C69-A1E11D592950}" type="doc">
      <dgm:prSet loTypeId="urn:microsoft.com/office/officeart/2005/8/layout/radial5" loCatId="cycle" qsTypeId="urn:microsoft.com/office/officeart/2005/8/quickstyle/3d2#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5C07C19-6CFB-45F4-9A32-8FCAB49DA7D7}">
      <dgm:prSet phldrT="[Текст]" custT="1"/>
      <dgm:spPr/>
      <dgm:t>
        <a:bodyPr/>
        <a:lstStyle/>
        <a:p>
          <a:r>
            <a:rPr lang="ru-RU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ЦЕЛЬ</a:t>
          </a:r>
        </a:p>
      </dgm:t>
    </dgm:pt>
    <dgm:pt modelId="{0E0FFFE0-D240-4847-A6BE-BE1404214D0C}" type="parTrans" cxnId="{FB12C41D-D79D-416F-AC26-9DC7B8A24AC2}">
      <dgm:prSet/>
      <dgm:spPr/>
      <dgm:t>
        <a:bodyPr/>
        <a:lstStyle/>
        <a:p>
          <a:endParaRPr lang="ru-RU"/>
        </a:p>
      </dgm:t>
    </dgm:pt>
    <dgm:pt modelId="{E732C600-667C-4F54-8D5B-507847BC4F98}" type="sibTrans" cxnId="{FB12C41D-D79D-416F-AC26-9DC7B8A24AC2}">
      <dgm:prSet/>
      <dgm:spPr/>
      <dgm:t>
        <a:bodyPr/>
        <a:lstStyle/>
        <a:p>
          <a:endParaRPr lang="ru-RU"/>
        </a:p>
      </dgm:t>
    </dgm:pt>
    <dgm:pt modelId="{1E075B96-A3FA-4407-9583-A72AF4A1EE00}">
      <dgm:prSet phldrT="[Текст]" custT="1"/>
      <dgm:spPr/>
      <dgm:t>
        <a:bodyPr/>
        <a:lstStyle/>
        <a:p>
          <a:r>
            <a: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построение эмоционально-доверительных взаимоотношений  и позитивной самореализации взрослых</a:t>
          </a:r>
          <a:endParaRPr lang="ru-RU" sz="3200" dirty="0">
            <a:solidFill>
              <a:srgbClr val="FFFF00"/>
            </a:solidFill>
          </a:endParaRPr>
        </a:p>
      </dgm:t>
    </dgm:pt>
    <dgm:pt modelId="{50176886-A943-45D5-85DA-BA9280D36B9C}" type="parTrans" cxnId="{86B57DFA-EF95-4F8D-B1DA-56B1E5335B21}">
      <dgm:prSet/>
      <dgm:spPr/>
      <dgm:t>
        <a:bodyPr/>
        <a:lstStyle/>
        <a:p>
          <a:endParaRPr lang="ru-RU"/>
        </a:p>
      </dgm:t>
    </dgm:pt>
    <dgm:pt modelId="{1F06AC4E-735F-4DBA-9EF5-DD0A51615FDB}" type="sibTrans" cxnId="{86B57DFA-EF95-4F8D-B1DA-56B1E5335B21}">
      <dgm:prSet/>
      <dgm:spPr/>
      <dgm:t>
        <a:bodyPr/>
        <a:lstStyle/>
        <a:p>
          <a:endParaRPr lang="ru-RU"/>
        </a:p>
      </dgm:t>
    </dgm:pt>
    <dgm:pt modelId="{DCEA2EB6-FEF3-45FE-82A2-C250B6A67859}">
      <dgm:prSet phldrT="[Текст]"/>
      <dgm:spPr/>
      <dgm:t>
        <a:bodyPr/>
        <a:lstStyle/>
        <a:p>
          <a:endParaRPr lang="ru-RU" dirty="0"/>
        </a:p>
      </dgm:t>
    </dgm:pt>
    <dgm:pt modelId="{38812011-22D8-4167-B595-BA30101B152F}" type="parTrans" cxnId="{43AF4120-480F-4808-81B4-0C59C6991DF4}">
      <dgm:prSet/>
      <dgm:spPr/>
      <dgm:t>
        <a:bodyPr/>
        <a:lstStyle/>
        <a:p>
          <a:endParaRPr lang="ru-RU"/>
        </a:p>
      </dgm:t>
    </dgm:pt>
    <dgm:pt modelId="{4058DD61-B12F-4573-9F0D-681D2EFC8B46}" type="sibTrans" cxnId="{43AF4120-480F-4808-81B4-0C59C6991DF4}">
      <dgm:prSet/>
      <dgm:spPr/>
      <dgm:t>
        <a:bodyPr/>
        <a:lstStyle/>
        <a:p>
          <a:endParaRPr lang="ru-RU"/>
        </a:p>
      </dgm:t>
    </dgm:pt>
    <dgm:pt modelId="{509CFC63-54B0-43AB-B6CE-DA0E485B1936}">
      <dgm:prSet phldrT="[Текст]"/>
      <dgm:spPr/>
      <dgm:t>
        <a:bodyPr/>
        <a:lstStyle/>
        <a:p>
          <a:endParaRPr lang="ru-RU" dirty="0"/>
        </a:p>
      </dgm:t>
    </dgm:pt>
    <dgm:pt modelId="{19D34821-19EE-48E4-A967-DDB9250F3681}" type="sibTrans" cxnId="{079AC12C-E9EE-4D94-8046-4DCC6200AD02}">
      <dgm:prSet/>
      <dgm:spPr/>
      <dgm:t>
        <a:bodyPr/>
        <a:lstStyle/>
        <a:p>
          <a:endParaRPr lang="ru-RU"/>
        </a:p>
      </dgm:t>
    </dgm:pt>
    <dgm:pt modelId="{AAAF200E-448D-4AE5-9138-F38A8101FD56}" type="parTrans" cxnId="{079AC12C-E9EE-4D94-8046-4DCC6200AD02}">
      <dgm:prSet/>
      <dgm:spPr/>
      <dgm:t>
        <a:bodyPr/>
        <a:lstStyle/>
        <a:p>
          <a:endParaRPr lang="ru-RU"/>
        </a:p>
      </dgm:t>
    </dgm:pt>
    <dgm:pt modelId="{B369C051-C520-4784-92AB-63BCD62B0430}" type="pres">
      <dgm:prSet presAssocID="{00DD3117-B0E4-4192-8C69-A1E11D59295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091D10-D06E-46E0-BCC8-290E5CEE5A93}" type="pres">
      <dgm:prSet presAssocID="{75C07C19-6CFB-45F4-9A32-8FCAB49DA7D7}" presName="centerShape" presStyleLbl="node0" presStyleIdx="0" presStyleCnt="1" custScaleX="123585" custScaleY="44329" custLinFactNeighborX="-32432" custLinFactNeighborY="-60026"/>
      <dgm:spPr/>
      <dgm:t>
        <a:bodyPr/>
        <a:lstStyle/>
        <a:p>
          <a:endParaRPr lang="ru-RU"/>
        </a:p>
      </dgm:t>
    </dgm:pt>
    <dgm:pt modelId="{6DE1C14F-9DA1-4B02-9237-210179D4875A}" type="pres">
      <dgm:prSet presAssocID="{50176886-A943-45D5-85DA-BA9280D36B9C}" presName="parTrans" presStyleLbl="sibTrans2D1" presStyleIdx="0" presStyleCnt="1" custScaleX="154959" custLinFactNeighborX="-11855" custLinFactNeighborY="12068"/>
      <dgm:spPr/>
      <dgm:t>
        <a:bodyPr/>
        <a:lstStyle/>
        <a:p>
          <a:endParaRPr lang="ru-RU"/>
        </a:p>
      </dgm:t>
    </dgm:pt>
    <dgm:pt modelId="{BB87D1E9-EAE1-4269-8DF3-1B43E73120EE}" type="pres">
      <dgm:prSet presAssocID="{50176886-A943-45D5-85DA-BA9280D36B9C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1CBA5C82-85D4-4248-8574-EDA58774946F}" type="pres">
      <dgm:prSet presAssocID="{1E075B96-A3FA-4407-9583-A72AF4A1EE00}" presName="node" presStyleLbl="node1" presStyleIdx="0" presStyleCnt="1" custScaleX="291413" custScaleY="85176" custRadScaleRad="24343" custRadScaleInc="102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47345F-8923-49C1-82C1-6640D2D533A2}" type="presOf" srcId="{50176886-A943-45D5-85DA-BA9280D36B9C}" destId="{BB87D1E9-EAE1-4269-8DF3-1B43E73120EE}" srcOrd="1" destOrd="0" presId="urn:microsoft.com/office/officeart/2005/8/layout/radial5"/>
    <dgm:cxn modelId="{BEC673F6-0030-4EAF-BA92-B590320805A4}" type="presOf" srcId="{00DD3117-B0E4-4192-8C69-A1E11D592950}" destId="{B369C051-C520-4784-92AB-63BCD62B0430}" srcOrd="0" destOrd="0" presId="urn:microsoft.com/office/officeart/2005/8/layout/radial5"/>
    <dgm:cxn modelId="{B3AB1CD6-5A29-47DF-98E6-4F30962EE3D9}" type="presOf" srcId="{50176886-A943-45D5-85DA-BA9280D36B9C}" destId="{6DE1C14F-9DA1-4B02-9237-210179D4875A}" srcOrd="0" destOrd="0" presId="urn:microsoft.com/office/officeart/2005/8/layout/radial5"/>
    <dgm:cxn modelId="{86B57DFA-EF95-4F8D-B1DA-56B1E5335B21}" srcId="{75C07C19-6CFB-45F4-9A32-8FCAB49DA7D7}" destId="{1E075B96-A3FA-4407-9583-A72AF4A1EE00}" srcOrd="0" destOrd="0" parTransId="{50176886-A943-45D5-85DA-BA9280D36B9C}" sibTransId="{1F06AC4E-735F-4DBA-9EF5-DD0A51615FDB}"/>
    <dgm:cxn modelId="{324CA8BF-F7C3-49E1-B45C-DD07BDF934BF}" type="presOf" srcId="{1E075B96-A3FA-4407-9583-A72AF4A1EE00}" destId="{1CBA5C82-85D4-4248-8574-EDA58774946F}" srcOrd="0" destOrd="0" presId="urn:microsoft.com/office/officeart/2005/8/layout/radial5"/>
    <dgm:cxn modelId="{DFE795A2-4913-4B44-9CE3-2B6FCD503480}" type="presOf" srcId="{75C07C19-6CFB-45F4-9A32-8FCAB49DA7D7}" destId="{A0091D10-D06E-46E0-BCC8-290E5CEE5A93}" srcOrd="0" destOrd="0" presId="urn:microsoft.com/office/officeart/2005/8/layout/radial5"/>
    <dgm:cxn modelId="{079AC12C-E9EE-4D94-8046-4DCC6200AD02}" srcId="{00DD3117-B0E4-4192-8C69-A1E11D592950}" destId="{509CFC63-54B0-43AB-B6CE-DA0E485B1936}" srcOrd="2" destOrd="0" parTransId="{AAAF200E-448D-4AE5-9138-F38A8101FD56}" sibTransId="{19D34821-19EE-48E4-A967-DDB9250F3681}"/>
    <dgm:cxn modelId="{FB12C41D-D79D-416F-AC26-9DC7B8A24AC2}" srcId="{00DD3117-B0E4-4192-8C69-A1E11D592950}" destId="{75C07C19-6CFB-45F4-9A32-8FCAB49DA7D7}" srcOrd="0" destOrd="0" parTransId="{0E0FFFE0-D240-4847-A6BE-BE1404214D0C}" sibTransId="{E732C600-667C-4F54-8D5B-507847BC4F98}"/>
    <dgm:cxn modelId="{43AF4120-480F-4808-81B4-0C59C6991DF4}" srcId="{00DD3117-B0E4-4192-8C69-A1E11D592950}" destId="{DCEA2EB6-FEF3-45FE-82A2-C250B6A67859}" srcOrd="1" destOrd="0" parTransId="{38812011-22D8-4167-B595-BA30101B152F}" sibTransId="{4058DD61-B12F-4573-9F0D-681D2EFC8B46}"/>
    <dgm:cxn modelId="{51E46AB7-9581-4B79-8C10-987948E5902F}" type="presParOf" srcId="{B369C051-C520-4784-92AB-63BCD62B0430}" destId="{A0091D10-D06E-46E0-BCC8-290E5CEE5A93}" srcOrd="0" destOrd="0" presId="urn:microsoft.com/office/officeart/2005/8/layout/radial5"/>
    <dgm:cxn modelId="{3D5CA3C9-4962-462A-B94B-09097100545F}" type="presParOf" srcId="{B369C051-C520-4784-92AB-63BCD62B0430}" destId="{6DE1C14F-9DA1-4B02-9237-210179D4875A}" srcOrd="1" destOrd="0" presId="urn:microsoft.com/office/officeart/2005/8/layout/radial5"/>
    <dgm:cxn modelId="{00BB0ACC-B1BD-4651-8D98-AE9E82E88697}" type="presParOf" srcId="{6DE1C14F-9DA1-4B02-9237-210179D4875A}" destId="{BB87D1E9-EAE1-4269-8DF3-1B43E73120EE}" srcOrd="0" destOrd="0" presId="urn:microsoft.com/office/officeart/2005/8/layout/radial5"/>
    <dgm:cxn modelId="{85DDBC30-491D-4770-BCC7-60361A51EAF6}" type="presParOf" srcId="{B369C051-C520-4784-92AB-63BCD62B0430}" destId="{1CBA5C82-85D4-4248-8574-EDA58774946F}" srcOrd="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3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27A55B-D5CB-4C63-9156-69BE61C4EBC8}" type="doc">
      <dgm:prSet loTypeId="urn:microsoft.com/office/officeart/2005/8/layout/list1" loCatId="list" qsTypeId="urn:microsoft.com/office/officeart/2005/8/quickstyle/3d2#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93AEEB6-8245-462D-883B-E8AA65091DCC}">
      <dgm:prSet phldrT="[Текст]" custT="1"/>
      <dgm:spPr/>
      <dgm:t>
        <a:bodyPr/>
        <a:lstStyle/>
        <a:p>
          <a:r>
            <a: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Формировать у родителей элементарные представления о роли мелкой моторики в психофизическом развитии ребенка</a:t>
          </a:r>
        </a:p>
      </dgm:t>
    </dgm:pt>
    <dgm:pt modelId="{5496F3F7-B8B0-4BA4-A84C-84030B5DCCD7}" type="parTrans" cxnId="{B0A30046-D734-4DC7-9D05-E0A80711BA19}">
      <dgm:prSet/>
      <dgm:spPr/>
      <dgm:t>
        <a:bodyPr/>
        <a:lstStyle/>
        <a:p>
          <a:endParaRPr lang="ru-RU"/>
        </a:p>
      </dgm:t>
    </dgm:pt>
    <dgm:pt modelId="{40602FBC-A741-4B32-815D-432968BD1205}" type="sibTrans" cxnId="{B0A30046-D734-4DC7-9D05-E0A80711BA19}">
      <dgm:prSet/>
      <dgm:spPr/>
      <dgm:t>
        <a:bodyPr/>
        <a:lstStyle/>
        <a:p>
          <a:endParaRPr lang="ru-RU"/>
        </a:p>
      </dgm:t>
    </dgm:pt>
    <dgm:pt modelId="{1A38AECA-A68B-4F6A-A56B-4523D016296C}">
      <dgm:prSet phldrT="[Текст]" custT="1"/>
      <dgm:spPr/>
      <dgm:t>
        <a:bodyPr/>
        <a:lstStyle/>
        <a:p>
          <a:r>
            <a: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Развивать творческое воображение, умение приспособить для игры с ребенком любые подручные материалы</a:t>
          </a:r>
        </a:p>
      </dgm:t>
    </dgm:pt>
    <dgm:pt modelId="{453091CA-1337-43EC-9532-D021AD3EBDC9}" type="parTrans" cxnId="{B8B17033-D5DC-47F8-AC8E-4CDCABF7562C}">
      <dgm:prSet/>
      <dgm:spPr/>
      <dgm:t>
        <a:bodyPr/>
        <a:lstStyle/>
        <a:p>
          <a:endParaRPr lang="ru-RU"/>
        </a:p>
      </dgm:t>
    </dgm:pt>
    <dgm:pt modelId="{843F157D-B48F-4B63-9DA9-E2C48CAD3236}" type="sibTrans" cxnId="{B8B17033-D5DC-47F8-AC8E-4CDCABF7562C}">
      <dgm:prSet/>
      <dgm:spPr/>
      <dgm:t>
        <a:bodyPr/>
        <a:lstStyle/>
        <a:p>
          <a:endParaRPr lang="ru-RU"/>
        </a:p>
      </dgm:t>
    </dgm:pt>
    <dgm:pt modelId="{B51B72D0-AF21-4994-A60A-FDFCFF79547E}">
      <dgm:prSet phldrT="[Текст]" custT="1"/>
      <dgm:spPr/>
      <dgm:t>
        <a:bodyPr/>
        <a:lstStyle/>
        <a:p>
          <a:r>
            <a: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Воспитывать у родителей экологическую культуру</a:t>
          </a:r>
        </a:p>
      </dgm:t>
    </dgm:pt>
    <dgm:pt modelId="{B0832A53-5FA1-4931-83F5-640233D04DF0}" type="parTrans" cxnId="{A6B2CF5F-EC0F-4062-880B-866B34DE3135}">
      <dgm:prSet/>
      <dgm:spPr/>
      <dgm:t>
        <a:bodyPr/>
        <a:lstStyle/>
        <a:p>
          <a:endParaRPr lang="ru-RU"/>
        </a:p>
      </dgm:t>
    </dgm:pt>
    <dgm:pt modelId="{BAB6434D-FBA8-48B4-BE77-0B1C35E920D5}" type="sibTrans" cxnId="{A6B2CF5F-EC0F-4062-880B-866B34DE3135}">
      <dgm:prSet/>
      <dgm:spPr/>
      <dgm:t>
        <a:bodyPr/>
        <a:lstStyle/>
        <a:p>
          <a:endParaRPr lang="ru-RU"/>
        </a:p>
      </dgm:t>
    </dgm:pt>
    <dgm:pt modelId="{EBAECF45-F76E-408B-BDB0-113F0E61D16D}" type="pres">
      <dgm:prSet presAssocID="{7C27A55B-D5CB-4C63-9156-69BE61C4EBC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489B19-8181-4D23-A8A5-393449528EB8}" type="pres">
      <dgm:prSet presAssocID="{B93AEEB6-8245-462D-883B-E8AA65091DCC}" presName="parentLin" presStyleCnt="0"/>
      <dgm:spPr/>
    </dgm:pt>
    <dgm:pt modelId="{EB78C3BF-C2F2-46D1-B3D7-CD27556E3183}" type="pres">
      <dgm:prSet presAssocID="{B93AEEB6-8245-462D-883B-E8AA65091DC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0AB65FC-F2AC-40D8-AAC3-78D482247B6E}" type="pres">
      <dgm:prSet presAssocID="{B93AEEB6-8245-462D-883B-E8AA65091DCC}" presName="parentText" presStyleLbl="node1" presStyleIdx="0" presStyleCnt="3" custScaleX="134377" custLinFactNeighborX="-6256" custLinFactNeighborY="4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F05B53-673F-45D9-8A1C-89678FD6912C}" type="pres">
      <dgm:prSet presAssocID="{B93AEEB6-8245-462D-883B-E8AA65091DCC}" presName="negativeSpace" presStyleCnt="0"/>
      <dgm:spPr/>
    </dgm:pt>
    <dgm:pt modelId="{29C0D4EB-57AA-4B55-9D53-A11FBA945FDF}" type="pres">
      <dgm:prSet presAssocID="{B93AEEB6-8245-462D-883B-E8AA65091DCC}" presName="childText" presStyleLbl="conFgAcc1" presStyleIdx="0" presStyleCnt="3">
        <dgm:presLayoutVars>
          <dgm:bulletEnabled val="1"/>
        </dgm:presLayoutVars>
      </dgm:prSet>
      <dgm:spPr/>
    </dgm:pt>
    <dgm:pt modelId="{3F0FA54F-A21F-4DE3-814C-F5F35EE7F7D2}" type="pres">
      <dgm:prSet presAssocID="{40602FBC-A741-4B32-815D-432968BD1205}" presName="spaceBetweenRectangles" presStyleCnt="0"/>
      <dgm:spPr/>
    </dgm:pt>
    <dgm:pt modelId="{ED0C9D3C-AE6B-4FF1-BD04-AD76E9D34048}" type="pres">
      <dgm:prSet presAssocID="{1A38AECA-A68B-4F6A-A56B-4523D016296C}" presName="parentLin" presStyleCnt="0"/>
      <dgm:spPr/>
    </dgm:pt>
    <dgm:pt modelId="{7654A2D1-7B92-4C51-A8AA-A9D3F99C9E39}" type="pres">
      <dgm:prSet presAssocID="{1A38AECA-A68B-4F6A-A56B-4523D016296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81F05BC-6812-474A-AFE6-9B0172579915}" type="pres">
      <dgm:prSet presAssocID="{1A38AECA-A68B-4F6A-A56B-4523D016296C}" presName="parentText" presStyleLbl="node1" presStyleIdx="1" presStyleCnt="3" custScaleX="13437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E07447-5EAF-4C2D-A4AC-6342A03D54D0}" type="pres">
      <dgm:prSet presAssocID="{1A38AECA-A68B-4F6A-A56B-4523D016296C}" presName="negativeSpace" presStyleCnt="0"/>
      <dgm:spPr/>
    </dgm:pt>
    <dgm:pt modelId="{F72051B1-AA52-4286-A22C-20F76722F552}" type="pres">
      <dgm:prSet presAssocID="{1A38AECA-A68B-4F6A-A56B-4523D016296C}" presName="childText" presStyleLbl="conFgAcc1" presStyleIdx="1" presStyleCnt="3">
        <dgm:presLayoutVars>
          <dgm:bulletEnabled val="1"/>
        </dgm:presLayoutVars>
      </dgm:prSet>
      <dgm:spPr/>
    </dgm:pt>
    <dgm:pt modelId="{FE8B4597-5DB6-4344-AC4C-96EEC67DC690}" type="pres">
      <dgm:prSet presAssocID="{843F157D-B48F-4B63-9DA9-E2C48CAD3236}" presName="spaceBetweenRectangles" presStyleCnt="0"/>
      <dgm:spPr/>
    </dgm:pt>
    <dgm:pt modelId="{FC05AC4A-7804-41AF-96AA-3DED4390FF6E}" type="pres">
      <dgm:prSet presAssocID="{B51B72D0-AF21-4994-A60A-FDFCFF79547E}" presName="parentLin" presStyleCnt="0"/>
      <dgm:spPr/>
    </dgm:pt>
    <dgm:pt modelId="{D50172CE-9BE4-4C4A-A6EB-D391EE42CF0E}" type="pres">
      <dgm:prSet presAssocID="{B51B72D0-AF21-4994-A60A-FDFCFF79547E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3517BEA-D3C0-4809-AF9B-5D88308528C3}" type="pres">
      <dgm:prSet presAssocID="{B51B72D0-AF21-4994-A60A-FDFCFF79547E}" presName="parentText" presStyleLbl="node1" presStyleIdx="2" presStyleCnt="3" custScaleX="13437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E4EA4F-B5DC-48F1-AB76-00B830CC00CF}" type="pres">
      <dgm:prSet presAssocID="{B51B72D0-AF21-4994-A60A-FDFCFF79547E}" presName="negativeSpace" presStyleCnt="0"/>
      <dgm:spPr/>
    </dgm:pt>
    <dgm:pt modelId="{E04B264D-AB55-48F8-B05C-FA28805465E7}" type="pres">
      <dgm:prSet presAssocID="{B51B72D0-AF21-4994-A60A-FDFCFF79547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0A30046-D734-4DC7-9D05-E0A80711BA19}" srcId="{7C27A55B-D5CB-4C63-9156-69BE61C4EBC8}" destId="{B93AEEB6-8245-462D-883B-E8AA65091DCC}" srcOrd="0" destOrd="0" parTransId="{5496F3F7-B8B0-4BA4-A84C-84030B5DCCD7}" sibTransId="{40602FBC-A741-4B32-815D-432968BD1205}"/>
    <dgm:cxn modelId="{FDE9016F-E6C3-403D-8DC4-E18C4DCBE202}" type="presOf" srcId="{B93AEEB6-8245-462D-883B-E8AA65091DCC}" destId="{30AB65FC-F2AC-40D8-AAC3-78D482247B6E}" srcOrd="1" destOrd="0" presId="urn:microsoft.com/office/officeart/2005/8/layout/list1"/>
    <dgm:cxn modelId="{B8B17033-D5DC-47F8-AC8E-4CDCABF7562C}" srcId="{7C27A55B-D5CB-4C63-9156-69BE61C4EBC8}" destId="{1A38AECA-A68B-4F6A-A56B-4523D016296C}" srcOrd="1" destOrd="0" parTransId="{453091CA-1337-43EC-9532-D021AD3EBDC9}" sibTransId="{843F157D-B48F-4B63-9DA9-E2C48CAD3236}"/>
    <dgm:cxn modelId="{A6B2CF5F-EC0F-4062-880B-866B34DE3135}" srcId="{7C27A55B-D5CB-4C63-9156-69BE61C4EBC8}" destId="{B51B72D0-AF21-4994-A60A-FDFCFF79547E}" srcOrd="2" destOrd="0" parTransId="{B0832A53-5FA1-4931-83F5-640233D04DF0}" sibTransId="{BAB6434D-FBA8-48B4-BE77-0B1C35E920D5}"/>
    <dgm:cxn modelId="{586FDE48-72A9-40F9-B8E8-6A5BAD398347}" type="presOf" srcId="{B93AEEB6-8245-462D-883B-E8AA65091DCC}" destId="{EB78C3BF-C2F2-46D1-B3D7-CD27556E3183}" srcOrd="0" destOrd="0" presId="urn:microsoft.com/office/officeart/2005/8/layout/list1"/>
    <dgm:cxn modelId="{A4D46276-A2BA-4D85-A6D2-6447BEFC165B}" type="presOf" srcId="{B51B72D0-AF21-4994-A60A-FDFCFF79547E}" destId="{D50172CE-9BE4-4C4A-A6EB-D391EE42CF0E}" srcOrd="0" destOrd="0" presId="urn:microsoft.com/office/officeart/2005/8/layout/list1"/>
    <dgm:cxn modelId="{26DFE465-9AAD-48D7-A99B-590F63E77E86}" type="presOf" srcId="{7C27A55B-D5CB-4C63-9156-69BE61C4EBC8}" destId="{EBAECF45-F76E-408B-BDB0-113F0E61D16D}" srcOrd="0" destOrd="0" presId="urn:microsoft.com/office/officeart/2005/8/layout/list1"/>
    <dgm:cxn modelId="{DA89E93A-F8B1-428E-9D8E-B81EE7929940}" type="presOf" srcId="{B51B72D0-AF21-4994-A60A-FDFCFF79547E}" destId="{23517BEA-D3C0-4809-AF9B-5D88308528C3}" srcOrd="1" destOrd="0" presId="urn:microsoft.com/office/officeart/2005/8/layout/list1"/>
    <dgm:cxn modelId="{B048281B-1D9F-4E87-9E2D-53264E297EC8}" type="presOf" srcId="{1A38AECA-A68B-4F6A-A56B-4523D016296C}" destId="{C81F05BC-6812-474A-AFE6-9B0172579915}" srcOrd="1" destOrd="0" presId="urn:microsoft.com/office/officeart/2005/8/layout/list1"/>
    <dgm:cxn modelId="{72640E94-0562-41EE-A1B6-D3A320375B71}" type="presOf" srcId="{1A38AECA-A68B-4F6A-A56B-4523D016296C}" destId="{7654A2D1-7B92-4C51-A8AA-A9D3F99C9E39}" srcOrd="0" destOrd="0" presId="urn:microsoft.com/office/officeart/2005/8/layout/list1"/>
    <dgm:cxn modelId="{0C419A50-31B3-42ED-B54B-5C9980375829}" type="presParOf" srcId="{EBAECF45-F76E-408B-BDB0-113F0E61D16D}" destId="{3D489B19-8181-4D23-A8A5-393449528EB8}" srcOrd="0" destOrd="0" presId="urn:microsoft.com/office/officeart/2005/8/layout/list1"/>
    <dgm:cxn modelId="{A33C7048-A161-4DEE-9E2D-FA2C4A99665A}" type="presParOf" srcId="{3D489B19-8181-4D23-A8A5-393449528EB8}" destId="{EB78C3BF-C2F2-46D1-B3D7-CD27556E3183}" srcOrd="0" destOrd="0" presId="urn:microsoft.com/office/officeart/2005/8/layout/list1"/>
    <dgm:cxn modelId="{0B26E8D4-2775-454B-A487-B2AD2BB24F15}" type="presParOf" srcId="{3D489B19-8181-4D23-A8A5-393449528EB8}" destId="{30AB65FC-F2AC-40D8-AAC3-78D482247B6E}" srcOrd="1" destOrd="0" presId="urn:microsoft.com/office/officeart/2005/8/layout/list1"/>
    <dgm:cxn modelId="{9E1CED94-E299-4E62-B110-DC6111007F68}" type="presParOf" srcId="{EBAECF45-F76E-408B-BDB0-113F0E61D16D}" destId="{F5F05B53-673F-45D9-8A1C-89678FD6912C}" srcOrd="1" destOrd="0" presId="urn:microsoft.com/office/officeart/2005/8/layout/list1"/>
    <dgm:cxn modelId="{D1322FBE-6268-4BA4-A3C5-C12762FC4AD4}" type="presParOf" srcId="{EBAECF45-F76E-408B-BDB0-113F0E61D16D}" destId="{29C0D4EB-57AA-4B55-9D53-A11FBA945FDF}" srcOrd="2" destOrd="0" presId="urn:microsoft.com/office/officeart/2005/8/layout/list1"/>
    <dgm:cxn modelId="{411366E7-6BF7-4896-82BA-C724BE6CE224}" type="presParOf" srcId="{EBAECF45-F76E-408B-BDB0-113F0E61D16D}" destId="{3F0FA54F-A21F-4DE3-814C-F5F35EE7F7D2}" srcOrd="3" destOrd="0" presId="urn:microsoft.com/office/officeart/2005/8/layout/list1"/>
    <dgm:cxn modelId="{311FDC13-602B-4826-8D01-7E522163D150}" type="presParOf" srcId="{EBAECF45-F76E-408B-BDB0-113F0E61D16D}" destId="{ED0C9D3C-AE6B-4FF1-BD04-AD76E9D34048}" srcOrd="4" destOrd="0" presId="urn:microsoft.com/office/officeart/2005/8/layout/list1"/>
    <dgm:cxn modelId="{69D44521-03BF-494D-8CF3-639E61E40788}" type="presParOf" srcId="{ED0C9D3C-AE6B-4FF1-BD04-AD76E9D34048}" destId="{7654A2D1-7B92-4C51-A8AA-A9D3F99C9E39}" srcOrd="0" destOrd="0" presId="urn:microsoft.com/office/officeart/2005/8/layout/list1"/>
    <dgm:cxn modelId="{8EC7C7EA-BBE5-4564-9143-373DAC8B98D1}" type="presParOf" srcId="{ED0C9D3C-AE6B-4FF1-BD04-AD76E9D34048}" destId="{C81F05BC-6812-474A-AFE6-9B0172579915}" srcOrd="1" destOrd="0" presId="urn:microsoft.com/office/officeart/2005/8/layout/list1"/>
    <dgm:cxn modelId="{0D043C67-38F3-4AC5-AAD7-B13939737260}" type="presParOf" srcId="{EBAECF45-F76E-408B-BDB0-113F0E61D16D}" destId="{CFE07447-5EAF-4C2D-A4AC-6342A03D54D0}" srcOrd="5" destOrd="0" presId="urn:microsoft.com/office/officeart/2005/8/layout/list1"/>
    <dgm:cxn modelId="{FD6292D1-3DA3-4611-BE5A-4BE78605F43A}" type="presParOf" srcId="{EBAECF45-F76E-408B-BDB0-113F0E61D16D}" destId="{F72051B1-AA52-4286-A22C-20F76722F552}" srcOrd="6" destOrd="0" presId="urn:microsoft.com/office/officeart/2005/8/layout/list1"/>
    <dgm:cxn modelId="{F9E40F6D-A2AC-45C6-9001-EBBE8A9B50B8}" type="presParOf" srcId="{EBAECF45-F76E-408B-BDB0-113F0E61D16D}" destId="{FE8B4597-5DB6-4344-AC4C-96EEC67DC690}" srcOrd="7" destOrd="0" presId="urn:microsoft.com/office/officeart/2005/8/layout/list1"/>
    <dgm:cxn modelId="{9EE834F2-7325-42B8-80A6-085BE798C15A}" type="presParOf" srcId="{EBAECF45-F76E-408B-BDB0-113F0E61D16D}" destId="{FC05AC4A-7804-41AF-96AA-3DED4390FF6E}" srcOrd="8" destOrd="0" presId="urn:microsoft.com/office/officeart/2005/8/layout/list1"/>
    <dgm:cxn modelId="{1098CDBE-D23F-45FD-A385-FB90A1507228}" type="presParOf" srcId="{FC05AC4A-7804-41AF-96AA-3DED4390FF6E}" destId="{D50172CE-9BE4-4C4A-A6EB-D391EE42CF0E}" srcOrd="0" destOrd="0" presId="urn:microsoft.com/office/officeart/2005/8/layout/list1"/>
    <dgm:cxn modelId="{EA287180-10D7-44F2-8C40-D035CF7DD822}" type="presParOf" srcId="{FC05AC4A-7804-41AF-96AA-3DED4390FF6E}" destId="{23517BEA-D3C0-4809-AF9B-5D88308528C3}" srcOrd="1" destOrd="0" presId="urn:microsoft.com/office/officeart/2005/8/layout/list1"/>
    <dgm:cxn modelId="{2F85BE42-D667-4DAC-8E45-E09DEC2D743A}" type="presParOf" srcId="{EBAECF45-F76E-408B-BDB0-113F0E61D16D}" destId="{1DE4EA4F-B5DC-48F1-AB76-00B830CC00CF}" srcOrd="9" destOrd="0" presId="urn:microsoft.com/office/officeart/2005/8/layout/list1"/>
    <dgm:cxn modelId="{528A6F07-4EFE-44E5-A11F-DDF54C85B465}" type="presParOf" srcId="{EBAECF45-F76E-408B-BDB0-113F0E61D16D}" destId="{E04B264D-AB55-48F8-B05C-FA28805465E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091D10-D06E-46E0-BCC8-290E5CEE5A93}">
      <dsp:nvSpPr>
        <dsp:cNvPr id="0" name=""/>
        <dsp:cNvSpPr/>
      </dsp:nvSpPr>
      <dsp:spPr>
        <a:xfrm>
          <a:off x="214311" y="285723"/>
          <a:ext cx="3525923" cy="126472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ЦЕЛЬ</a:t>
          </a:r>
        </a:p>
      </dsp:txBody>
      <dsp:txXfrm>
        <a:off x="730670" y="470937"/>
        <a:ext cx="2493205" cy="894293"/>
      </dsp:txXfrm>
    </dsp:sp>
    <dsp:sp modelId="{6DE1C14F-9DA1-4B02-9237-210179D4875A}">
      <dsp:nvSpPr>
        <dsp:cNvPr id="0" name=""/>
        <dsp:cNvSpPr/>
      </dsp:nvSpPr>
      <dsp:spPr>
        <a:xfrm rot="3191039">
          <a:off x="1959122" y="2170209"/>
          <a:ext cx="2134988" cy="9700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100" kern="1200"/>
        </a:p>
      </dsp:txBody>
      <dsp:txXfrm>
        <a:off x="2017433" y="2247729"/>
        <a:ext cx="1843979" cy="582019"/>
      </dsp:txXfrm>
    </dsp:sp>
    <dsp:sp modelId="{1CBA5C82-85D4-4248-8574-EDA58774946F}">
      <dsp:nvSpPr>
        <dsp:cNvPr id="0" name=""/>
        <dsp:cNvSpPr/>
      </dsp:nvSpPr>
      <dsp:spPr>
        <a:xfrm>
          <a:off x="723644" y="3581866"/>
          <a:ext cx="8314115" cy="243010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построение эмоционально-доверительных взаимоотношений  и позитивной самореализации взрослых</a:t>
          </a:r>
          <a:endParaRPr lang="ru-RU" sz="3200" kern="1200" dirty="0">
            <a:solidFill>
              <a:srgbClr val="FFFF00"/>
            </a:solidFill>
          </a:endParaRPr>
        </a:p>
      </dsp:txBody>
      <dsp:txXfrm>
        <a:off x="1941218" y="3937746"/>
        <a:ext cx="5878967" cy="17183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C0D4EB-57AA-4B55-9D53-A11FBA945FDF}">
      <dsp:nvSpPr>
        <dsp:cNvPr id="0" name=""/>
        <dsp:cNvSpPr/>
      </dsp:nvSpPr>
      <dsp:spPr>
        <a:xfrm>
          <a:off x="0" y="573299"/>
          <a:ext cx="9144000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0AB65FC-F2AC-40D8-AAC3-78D482247B6E}">
      <dsp:nvSpPr>
        <dsp:cNvPr id="0" name=""/>
        <dsp:cNvSpPr/>
      </dsp:nvSpPr>
      <dsp:spPr>
        <a:xfrm>
          <a:off x="428597" y="31734"/>
          <a:ext cx="8601203" cy="10922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Формировать у родителей элементарные представления о роли мелкой моторики в психофизическом развитии ребенка</a:t>
          </a:r>
        </a:p>
      </dsp:txBody>
      <dsp:txXfrm>
        <a:off x="481916" y="85053"/>
        <a:ext cx="8494565" cy="985602"/>
      </dsp:txXfrm>
    </dsp:sp>
    <dsp:sp modelId="{F72051B1-AA52-4286-A22C-20F76722F552}">
      <dsp:nvSpPr>
        <dsp:cNvPr id="0" name=""/>
        <dsp:cNvSpPr/>
      </dsp:nvSpPr>
      <dsp:spPr>
        <a:xfrm>
          <a:off x="0" y="2251620"/>
          <a:ext cx="9144000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81F05BC-6812-474A-AFE6-9B0172579915}">
      <dsp:nvSpPr>
        <dsp:cNvPr id="0" name=""/>
        <dsp:cNvSpPr/>
      </dsp:nvSpPr>
      <dsp:spPr>
        <a:xfrm>
          <a:off x="457200" y="1705500"/>
          <a:ext cx="8601203" cy="1092240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Развивать творческое воображение, умение приспособить для игры с ребенком любые подручные материалы</a:t>
          </a:r>
        </a:p>
      </dsp:txBody>
      <dsp:txXfrm>
        <a:off x="510519" y="1758819"/>
        <a:ext cx="8494565" cy="985602"/>
      </dsp:txXfrm>
    </dsp:sp>
    <dsp:sp modelId="{E04B264D-AB55-48F8-B05C-FA28805465E7}">
      <dsp:nvSpPr>
        <dsp:cNvPr id="0" name=""/>
        <dsp:cNvSpPr/>
      </dsp:nvSpPr>
      <dsp:spPr>
        <a:xfrm>
          <a:off x="0" y="3929940"/>
          <a:ext cx="9144000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3517BEA-D3C0-4809-AF9B-5D88308528C3}">
      <dsp:nvSpPr>
        <dsp:cNvPr id="0" name=""/>
        <dsp:cNvSpPr/>
      </dsp:nvSpPr>
      <dsp:spPr>
        <a:xfrm>
          <a:off x="457200" y="3383820"/>
          <a:ext cx="8601203" cy="109224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Воспитывать у родителей экологическую культуру</a:t>
          </a:r>
        </a:p>
      </dsp:txBody>
      <dsp:txXfrm>
        <a:off x="510519" y="3437139"/>
        <a:ext cx="8494565" cy="9856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#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9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50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51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52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5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p>
            <a:r>
              <a:rPr lang="ru-RU"/>
              <a:t>Образец заголовка</a:t>
            </a:r>
          </a:p>
        </p:txBody>
      </p:sp>
      <p:sp>
        <p:nvSpPr>
          <p:cNvPr id="104860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4860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104860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0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6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9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/>
              <a:t>Образец заголовка</a:t>
            </a:r>
          </a:p>
        </p:txBody>
      </p:sp>
      <p:sp>
        <p:nvSpPr>
          <p:cNvPr id="1048620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2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104862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5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p>
            <a:r>
              <a:rPr lang="ru-RU"/>
              <a:t>Образец заголовка</a:t>
            </a:r>
          </a:p>
        </p:txBody>
      </p:sp>
      <p:sp>
        <p:nvSpPr>
          <p:cNvPr id="1048609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10486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7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/>
              <a:t>Образец заголовка</a:t>
            </a:r>
          </a:p>
        </p:txBody>
      </p:sp>
      <p:sp>
        <p:nvSpPr>
          <p:cNvPr id="1048588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58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104859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b="1" cap="all"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48625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indent="0" mar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2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104862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9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/>
              <a:t>Образец заголовка</a:t>
            </a:r>
          </a:p>
        </p:txBody>
      </p:sp>
      <p:sp>
        <p:nvSpPr>
          <p:cNvPr id="1048630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31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32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1048633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/>
              <a:t>Образец заголовка</a:t>
            </a:r>
          </a:p>
        </p:txBody>
      </p:sp>
      <p:sp>
        <p:nvSpPr>
          <p:cNvPr id="1048636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37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38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39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40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1048641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2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/>
              <a:t>Образец заголовка</a:t>
            </a:r>
          </a:p>
        </p:txBody>
      </p:sp>
      <p:sp>
        <p:nvSpPr>
          <p:cNvPr id="104860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104860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0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1048582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83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6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3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48644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45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4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104864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6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3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48614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lang="ru-RU"/>
          </a:p>
        </p:txBody>
      </p:sp>
      <p:sp>
        <p:nvSpPr>
          <p:cNvPr id="1048615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1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104861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1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lang="ru-RU"/>
              <a:t>Образец заголовка</a:t>
            </a:r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02.09.2018</a:t>
            </a:fld>
            <a:endParaRPr lang="ru-RU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eaLnBrk="1" hangingPunct="1" latinLnBrk="0" rtl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342900" latinLnBrk="0" marL="342900" rtl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85750" latinLnBrk="0" marL="742950" rtl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gif"/><Relationship Id="rId3" Type="http://schemas.openxmlformats.org/officeDocument/2006/relationships/slideLayout" Target="../slideLayouts/slideLayout7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7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13.jpeg"/><Relationship Id="rId3" Type="http://schemas.openxmlformats.org/officeDocument/2006/relationships/slideLayout" Target="../slideLayouts/slideLayout7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14.gif"/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slideLayout" Target="../slideLayouts/slideLayout7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17.jpeg"/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slideLayout" Target="../slideLayouts/slideLayout7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0.jpeg"/><Relationship Id="rId3" Type="http://schemas.openxmlformats.org/officeDocument/2006/relationships/image" Target="../media/image21.gif"/><Relationship Id="rId4" Type="http://schemas.openxmlformats.org/officeDocument/2006/relationships/slideLayout" Target="../slideLayouts/slideLayout7.xml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2.jpeg"/><Relationship Id="rId3" Type="http://schemas.openxmlformats.org/officeDocument/2006/relationships/slideLayout" Target="../slideLayouts/slideLayout7.xml"/></Relationships>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3.jpeg"/><Relationship Id="rId3" Type="http://schemas.openxmlformats.org/officeDocument/2006/relationships/image" Target="../media/image24.gif"/><Relationship Id="rId4" Type="http://schemas.openxmlformats.org/officeDocument/2006/relationships/slideLayout" Target="../slideLayouts/slideLayout7.xml"/></Relationships>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5.jpeg"/><Relationship Id="rId3" Type="http://schemas.openxmlformats.org/officeDocument/2006/relationships/image" Target="../media/image26.jpeg"/><Relationship Id="rId4" Type="http://schemas.openxmlformats.org/officeDocument/2006/relationships/slideLayout" Target="../slideLayouts/slideLayout7.xml"/></Relationships>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7.jpeg"/><Relationship Id="rId3" Type="http://schemas.openxmlformats.org/officeDocument/2006/relationships/image" Target="../media/image28.jpeg"/><Relationship Id="rId4" Type="http://schemas.openxmlformats.org/officeDocument/2006/relationships/slideLayout" Target="../slideLayouts/slideLayout7.xml"/></Relationships>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9.jpeg"/><Relationship Id="rId3" Type="http://schemas.openxmlformats.org/officeDocument/2006/relationships/image" Target="../media/image30.jpeg"/><Relationship Id="rId4" Type="http://schemas.openxmlformats.org/officeDocument/2006/relationships/slideLayout" Target="../slideLayouts/slideLayout7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3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6" Type="http://schemas.openxmlformats.org/officeDocument/2006/relationships/image" Target="../media/image1.jpeg"/><Relationship Id="rId7" Type="http://schemas.openxmlformats.org/officeDocument/2006/relationships/slideLayout" Target="../slideLayouts/slideLayout7.xml"/></Relationships>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31.jpeg"/><Relationship Id="rId3" Type="http://schemas.openxmlformats.org/officeDocument/2006/relationships/image" Target="../media/image32.jpeg"/><Relationship Id="rId4" Type="http://schemas.openxmlformats.org/officeDocument/2006/relationships/slideLayout" Target="../slideLayouts/slideLayout7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3" Type="http://schemas.microsoft.com/office/2007/relationships/diagramDrawing" Target="../diagrams/drawing2.xml"/><Relationship Id="rId4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6" Type="http://schemas.openxmlformats.org/officeDocument/2006/relationships/image" Target="../media/image1.jpeg"/><Relationship Id="rId7" Type="http://schemas.openxmlformats.org/officeDocument/2006/relationships/slideLayout" Target="../slideLayouts/slideLayout7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slideLayout" Target="../slideLayouts/slideLayout2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7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7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7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7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10.jpeg"/><Relationship Id="rId3" Type="http://schemas.openxmlformats.org/officeDocument/2006/relationships/image" Target="../media/image11.gif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Picture 2" descr="http://images.forwallpaper.com/files/images/b/bded/bdedf7e2/723949/backgrounds-bubbles-abstract-powerpoint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sp>
        <p:nvSpPr>
          <p:cNvPr id="1048584" name="Прямоугольник 3"/>
          <p:cNvSpPr/>
          <p:nvPr/>
        </p:nvSpPr>
        <p:spPr>
          <a:xfrm>
            <a:off x="357158" y="285728"/>
            <a:ext cx="8501089" cy="3543665"/>
          </a:xfrm>
          <a:prstGeom prst="rect"/>
          <a:noFill/>
        </p:spPr>
        <p:txBody>
          <a:bodyPr bIns="45720" lIns="91440" rIns="91440" tIns="45720" wrap="square">
            <a:prstTxWarp prst="textPlain"/>
            <a:spAutoFit/>
            <a:scene3d>
              <a:camera prst="orthographicFront"/>
              <a:lightRig dir="tl" rig="soft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p>
            <a:pPr algn="ctr"/>
            <a:r>
              <a:rPr b="1" dirty="0" sz="4800" lang="ru-RU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b="1" cap="none" dirty="0" sz="4800" lang="ru-RU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еминар – практикум</a:t>
            </a:r>
          </a:p>
          <a:p>
            <a:pPr algn="ctr"/>
            <a:r>
              <a:rPr b="1" dirty="0" sz="4800" lang="ru-RU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для  родителей</a:t>
            </a:r>
          </a:p>
          <a:p>
            <a:pPr algn="ctr"/>
            <a:r>
              <a:rPr b="1" dirty="0" sz="4800" lang="ru-RU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«ВТОРАЯ  ЖИЗНЬ  ПРЕДМЕТОВ»</a:t>
            </a:r>
            <a:endParaRPr b="1" cap="none" dirty="0" sz="4800" lang="ru-RU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algn="tl" blurRad="76200" dir="5400000" dist="50800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b="1" cap="none" dirty="0" sz="5400" lang="ru-RU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algn="tl" blurRad="76200" dir="5400000" dist="50800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97153" name="Picture 4" descr="https://image.jimcdn.com/app/cms/image/transf/none/path/s47d43083db3904db/image/ic4f346260f1566ce/version/1364721705/image.gif"/>
          <p:cNvPicPr>
            <a:picLocks noChangeAspect="1" noChangeArrowheads="1" noCrop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3000364" y="3286124"/>
            <a:ext cx="3333750" cy="3333750"/>
          </a:xfrm>
          <a:prstGeom prst="rect"/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3" name="Picture 2" descr="http://images.forwallpaper.com/files/images/b/bded/bdedf7e2/723949/backgrounds-bubbles-abstract-powerpoint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pic>
        <p:nvPicPr>
          <p:cNvPr id="2097174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7"/>
                                        <p:tgtEl>
                                          <p:spTgt spid="209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5" name="Picture 2" descr="http://images.forwallpaper.com/files/images/b/bded/bdedf7e2/723949/backgrounds-bubbles-abstract-powerpoint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pic>
        <p:nvPicPr>
          <p:cNvPr id="2097176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7"/>
                                        <p:tgtEl>
                                          <p:spTgt spid="209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7" name="Picture 2" descr="http://images.forwallpaper.com/files/images/b/bded/bdedf7e2/723949/backgrounds-bubbles-abstract-powerpoint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pic>
        <p:nvPicPr>
          <p:cNvPr id="2097178" name="Picture 6" descr="http://www.playcast.ru/uploads/2013/10/23/6381093.gif"/>
          <p:cNvPicPr>
            <a:picLocks noChangeAspect="1" noChangeArrowheads="1" noCrop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-27816" y="9912"/>
            <a:ext cx="9171816" cy="6847650"/>
          </a:xfrm>
          <a:prstGeom prst="rect"/>
          <a:noFill/>
        </p:spPr>
      </p:pic>
      <p:pic>
        <p:nvPicPr>
          <p:cNvPr id="2097179" name="Объект 3"/>
          <p:cNvPicPr>
            <a:picLocks noChangeAspect="1"/>
          </p:cNvPicPr>
          <p:nvPr/>
        </p:nvPicPr>
        <p:blipFill rotWithShape="1">
          <a:blip xmlns:r="http://schemas.openxmlformats.org/officeDocument/2006/relationships" r:embed="rId3" cstate="screen"/>
          <a:srcRect/>
          <a:stretch>
            <a:fillRect/>
          </a:stretch>
        </p:blipFill>
        <p:spPr>
          <a:xfrm>
            <a:off x="285720" y="214290"/>
            <a:ext cx="4680520" cy="65089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id="2097180" name="Рисунок 5"/>
          <p:cNvPicPr>
            <a:picLocks noChangeAspect="1"/>
          </p:cNvPicPr>
          <p:nvPr/>
        </p:nvPicPr>
        <p:blipFill rotWithShape="1">
          <a:blip xmlns:r="http://schemas.openxmlformats.org/officeDocument/2006/relationships" r:embed="rId4" cstate="screen"/>
          <a:srcRect/>
          <a:stretch>
            <a:fillRect/>
          </a:stretch>
        </p:blipFill>
        <p:spPr>
          <a:xfrm rot="5400000">
            <a:off x="5604939" y="2681813"/>
            <a:ext cx="3863475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7"/>
                                        <p:tgtEl>
                                          <p:spTgt spid="209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1000"/>
                            </p:stCondLst>
                            <p:childTnLst>
                              <p:par>
                                <p:cTn fill="hold" id="9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11"/>
                                        <p:tgtEl>
                                          <p:spTgt spid="209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1" name="Picture 2" descr="http://images.forwallpaper.com/files/images/b/bded/bdedf7e2/723949/backgrounds-bubbles-abstract-powerpoint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pic>
        <p:nvPicPr>
          <p:cNvPr id="2097182" name="Объект 3"/>
          <p:cNvPicPr>
            <a:picLocks noChangeAspect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>
          <a:xfrm>
            <a:off x="285720" y="642918"/>
            <a:ext cx="2500330" cy="35854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id="2097183" name="Объект 3"/>
          <p:cNvPicPr>
            <a:picLocks noChangeAspect="1"/>
          </p:cNvPicPr>
          <p:nvPr/>
        </p:nvPicPr>
        <p:blipFill>
          <a:blip xmlns:r="http://schemas.openxmlformats.org/officeDocument/2006/relationships" r:embed="rId3" cstate="screen"/>
          <a:srcRect/>
          <a:stretch>
            <a:fillRect/>
          </a:stretch>
        </p:blipFill>
        <p:spPr>
          <a:xfrm>
            <a:off x="3500430" y="1428736"/>
            <a:ext cx="2428892" cy="3855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id="2097184" name="Объект 3"/>
          <p:cNvPicPr>
            <a:picLocks noChangeAspect="1"/>
          </p:cNvPicPr>
          <p:nvPr/>
        </p:nvPicPr>
        <p:blipFill>
          <a:blip xmlns:r="http://schemas.openxmlformats.org/officeDocument/2006/relationships" r:embed="rId4" cstate="screen"/>
          <a:srcRect/>
          <a:stretch>
            <a:fillRect/>
          </a:stretch>
        </p:blipFill>
        <p:spPr>
          <a:xfrm rot="5400000">
            <a:off x="5715007" y="3071811"/>
            <a:ext cx="3857653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7"/>
                                        <p:tgtEl>
                                          <p:spTgt spid="209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1000"/>
                            </p:stCondLst>
                            <p:childTnLst>
                              <p:par>
                                <p:cTn fill="hold" id="9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11"/>
                                        <p:tgtEl>
                                          <p:spTgt spid="209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">
                            <p:stCondLst>
                              <p:cond delay="2000"/>
                            </p:stCondLst>
                            <p:childTnLst>
                              <p:par>
                                <p:cTn fill="hold" id="13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15"/>
                                        <p:tgtEl>
                                          <p:spTgt spid="209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5" name="Picture 2" descr="http://images.forwallpaper.com/files/images/b/bded/bdedf7e2/723949/backgrounds-bubbles-abstract-powerpoint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pic>
        <p:nvPicPr>
          <p:cNvPr id="2097186" name="Рисунок 3"/>
          <p:cNvPicPr>
            <a:picLocks noChangeAspect="1"/>
          </p:cNvPicPr>
          <p:nvPr/>
        </p:nvPicPr>
        <p:blipFill rotWithShape="1">
          <a:blip xmlns:r="http://schemas.openxmlformats.org/officeDocument/2006/relationships" r:embed="rId2" cstate="screen"/>
          <a:srcRect/>
          <a:stretch>
            <a:fillRect/>
          </a:stretch>
        </p:blipFill>
        <p:spPr>
          <a:xfrm rot="5400000">
            <a:off x="2222515" y="1063577"/>
            <a:ext cx="6484919" cy="4786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id="2097187" name="Picture 4" descr="http://img0.liveinternet.ru/images/attach/c/3/78/30/78030324_ruka.gif"/>
          <p:cNvPicPr>
            <a:picLocks noChangeAspect="1" noChangeArrowheads="1" noCrop="1"/>
          </p:cNvPicPr>
          <p:nvPr/>
        </p:nvPicPr>
        <p:blipFill>
          <a:blip xmlns:r="http://schemas.openxmlformats.org/officeDocument/2006/relationships" r:embed="rId3" cstate="print"/>
          <a:srcRect/>
          <a:stretch>
            <a:fillRect/>
          </a:stretch>
        </p:blipFill>
        <p:spPr bwMode="auto">
          <a:xfrm>
            <a:off x="214282" y="4214818"/>
            <a:ext cx="2327824" cy="2327827"/>
          </a:xfrm>
          <a:prstGeom prst="ellipse"/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7"/>
                                        <p:tgtEl>
                                          <p:spTgt spid="209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8" name="Picture 2" descr="http://images.forwallpaper.com/files/images/b/bded/bdedf7e2/723949/backgrounds-bubbles-abstract-powerpoint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pic>
        <p:nvPicPr>
          <p:cNvPr id="2097189" name="Рисунок 3"/>
          <p:cNvPicPr>
            <a:picLocks noChangeAspect="1"/>
          </p:cNvPicPr>
          <p:nvPr/>
        </p:nvPicPr>
        <p:blipFill>
          <a:blip xmlns:r="http://schemas.openxmlformats.org/officeDocument/2006/relationships" r:embed="rId2" cstate="screen"/>
          <a:stretch>
            <a:fillRect/>
          </a:stretch>
        </p:blipFill>
        <p:spPr>
          <a:xfrm>
            <a:off x="1071538" y="500042"/>
            <a:ext cx="7524803" cy="56436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7"/>
                                        <p:tgtEl>
                                          <p:spTgt spid="209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0" name="Picture 2" descr="http://images.forwallpaper.com/files/images/b/bded/bdedf7e2/723949/backgrounds-bubbles-abstract-powerpoint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sp>
        <p:nvSpPr>
          <p:cNvPr id="1048597" name="Прямоугольник 3"/>
          <p:cNvSpPr/>
          <p:nvPr/>
        </p:nvSpPr>
        <p:spPr>
          <a:xfrm>
            <a:off x="285720" y="142852"/>
            <a:ext cx="8643966" cy="923330"/>
          </a:xfrm>
          <a:prstGeom prst="rect"/>
          <a:noFill/>
        </p:spPr>
        <p:txBody>
          <a:bodyPr bIns="45720" lIns="91440" rIns="91440" tIns="45720" wrap="none">
            <a:prstTxWarp prst="textStop"/>
            <a:spAutoFit/>
          </a:bodyPr>
          <a:p>
            <a:pPr algn="ctr"/>
            <a:r>
              <a:rPr b="1" cap="all" dirty="0" sz="5400" lang="ru-RU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algn="bl" blurRad="12700" dir="5400000" dist="1000" endPos="45000" rotWithShape="0" stA="28000" sy="-100000"/>
                </a:effectLst>
              </a:rPr>
              <a:t>«МУЗЫКАЛЬНАЯ  РОМАШКА»</a:t>
            </a:r>
            <a:endParaRPr b="1" cap="all" dirty="0" sz="5400" lang="ru-RU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algn="bl" blurRad="12700" dir="5400000" dist="1000" endPos="45000" rotWithShape="0" stA="28000" sy="-100000"/>
              </a:effectLst>
            </a:endParaRPr>
          </a:p>
        </p:txBody>
      </p:sp>
      <p:pic>
        <p:nvPicPr>
          <p:cNvPr id="2097191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857224" y="1285860"/>
            <a:ext cx="4691688" cy="5072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id="2097192" name="Picture 2" descr="http://poem4you.ru/users/4/5/4597/images/romashka3.gif"/>
          <p:cNvPicPr>
            <a:picLocks noChangeAspect="1" noChangeArrowheads="1" noCrop="1"/>
          </p:cNvPicPr>
          <p:nvPr/>
        </p:nvPicPr>
        <p:blipFill>
          <a:blip xmlns:r="http://schemas.openxmlformats.org/officeDocument/2006/relationships" r:embed="rId3" cstate="print"/>
          <a:srcRect/>
          <a:stretch>
            <a:fillRect/>
          </a:stretch>
        </p:blipFill>
        <p:spPr bwMode="auto">
          <a:xfrm rot="4453642">
            <a:off x="6111513" y="3389652"/>
            <a:ext cx="2714644" cy="2714645"/>
          </a:xfrm>
          <a:prstGeom prst="rect"/>
          <a:noFill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7"/>
                                        <p:tgtEl>
                                          <p:spTgt spid="209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3" name="Picture 2" descr="http://images.forwallpaper.com/files/images/b/bded/bdedf7e2/723949/backgrounds-bubbles-abstract-powerpoint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sp>
        <p:nvSpPr>
          <p:cNvPr id="1048598" name="Прямоугольник 3"/>
          <p:cNvSpPr/>
          <p:nvPr/>
        </p:nvSpPr>
        <p:spPr>
          <a:xfrm>
            <a:off x="0" y="0"/>
            <a:ext cx="9144000" cy="923330"/>
          </a:xfrm>
          <a:prstGeom prst="rect"/>
          <a:noFill/>
        </p:spPr>
        <p:txBody>
          <a:bodyPr bIns="45720" lIns="91440" rIns="91440" tIns="45720" wrap="none">
            <a:prstTxWarp prst="textStop"/>
            <a:spAutoFit/>
          </a:bodyPr>
          <a:p>
            <a:pPr algn="ctr"/>
            <a:r>
              <a:rPr b="1" cap="all" dirty="0" sz="5400" lang="ru-RU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algn="bl" blurRad="12700" dir="5400000" dist="1000" endPos="45000" rotWithShape="0" stA="28000" sy="-100000"/>
                </a:effectLst>
              </a:rPr>
              <a:t> </a:t>
            </a:r>
            <a:r>
              <a:rPr b="1" cap="all" dirty="0" sz="5400" lang="ru-RU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algn="bl" blurRad="12700" dir="5400000" dist="1000" endPos="45000" rotWithShape="0" stA="28000" sy="-100000"/>
                </a:effectLst>
              </a:rPr>
              <a:t>сказкА</a:t>
            </a:r>
            <a:r>
              <a:rPr b="1" cap="all" dirty="0" sz="5400" lang="ru-RU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algn="bl" blurRad="12700" dir="5400000" dist="1000" endPos="45000" rotWithShape="0" stA="28000" sy="-100000"/>
                </a:effectLst>
              </a:rPr>
              <a:t> «МУХА-ЧИСТЮХА»</a:t>
            </a:r>
            <a:endParaRPr b="1" cap="all" dirty="0" sz="5400" lang="ru-RU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algn="bl" blurRad="12700" dir="5400000" dist="1000" endPos="45000" rotWithShape="0" stA="28000" sy="-100000"/>
              </a:effectLst>
            </a:endParaRPr>
          </a:p>
        </p:txBody>
      </p:sp>
      <p:pic>
        <p:nvPicPr>
          <p:cNvPr id="2097194" name="Рисунок 4"/>
          <p:cNvPicPr>
            <a:picLocks noChangeAspect="1"/>
          </p:cNvPicPr>
          <p:nvPr/>
        </p:nvPicPr>
        <p:blipFill>
          <a:blip xmlns:r="http://schemas.openxmlformats.org/officeDocument/2006/relationships" r:embed="rId2" cstate="screen"/>
          <a:stretch>
            <a:fillRect/>
          </a:stretch>
        </p:blipFill>
        <p:spPr>
          <a:xfrm>
            <a:off x="0" y="1214422"/>
            <a:ext cx="4906860" cy="3286148"/>
          </a:xfrm>
          <a:prstGeom prst="rect"/>
          <a:ln>
            <a:noFill/>
          </a:ln>
          <a:effectLst>
            <a:reflection algn="bl" blurRad="12700" dir="5400000" dist="5000" endPos="30000" rotWithShape="0" stA="30000" sy="-100000"/>
          </a:effectLst>
          <a:scene3d>
            <a:camera prst="perspectiveContrastingLeftFacing">
              <a:rot lat="300000" lon="19800000" rev="0"/>
            </a:camera>
            <a:lightRig dir="t" rig="threeP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97195" name="Рисунок 5"/>
          <p:cNvPicPr>
            <a:picLocks noChangeAspect="1"/>
          </p:cNvPicPr>
          <p:nvPr/>
        </p:nvPicPr>
        <p:blipFill>
          <a:blip xmlns:r="http://schemas.openxmlformats.org/officeDocument/2006/relationships" r:embed="rId3" cstate="screen"/>
          <a:stretch>
            <a:fillRect/>
          </a:stretch>
        </p:blipFill>
        <p:spPr>
          <a:xfrm>
            <a:off x="4071934" y="2643182"/>
            <a:ext cx="4873879" cy="39518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algn="tl" blurRad="152400" dir="900000" dist="12000" kx="110000" ky="200000" rotWithShape="0" sy="9800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dir="t" rig="threeP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7"/>
                                        <p:tgtEl>
                                          <p:spTgt spid="2097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1000"/>
                            </p:stCondLst>
                            <p:childTnLst>
                              <p:par>
                                <p:cTn fill="hold" id="9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11"/>
                                        <p:tgtEl>
                                          <p:spTgt spid="209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6" name="Picture 2" descr="http://images.forwallpaper.com/files/images/b/bded/bdedf7e2/723949/backgrounds-bubbles-abstract-powerpoint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pic>
        <p:nvPicPr>
          <p:cNvPr id="2097197" name="Picture 2" descr="C:\Users\Школа\Desktop\этапы игрушки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285720" y="285728"/>
            <a:ext cx="4714908" cy="32146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97198" name="Picture 2" descr="C:\Users\Школа\Desktop\этапы игрушки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screen"/>
          <a:srcRect/>
          <a:stretch>
            <a:fillRect/>
          </a:stretch>
        </p:blipFill>
        <p:spPr bwMode="auto">
          <a:xfrm>
            <a:off x="4143372" y="3571876"/>
            <a:ext cx="4643470" cy="3143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7"/>
                                        <p:tgtEl>
                                          <p:spTgt spid="209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1000"/>
                            </p:stCondLst>
                            <p:childTnLst>
                              <p:par>
                                <p:cTn fill="hold" id="9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11"/>
                                        <p:tgtEl>
                                          <p:spTgt spid="209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9" name="Picture 2" descr="http://images.forwallpaper.com/files/images/b/bded/bdedf7e2/723949/backgrounds-bubbles-abstract-powerpoint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pic>
        <p:nvPicPr>
          <p:cNvPr id="2097200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357158" y="214290"/>
            <a:ext cx="3427405" cy="45698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97201" name="Picture 3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/>
          <a:srcRect/>
          <a:stretch>
            <a:fillRect/>
          </a:stretch>
        </p:blipFill>
        <p:spPr bwMode="auto">
          <a:xfrm>
            <a:off x="4071934" y="857232"/>
            <a:ext cx="4643470" cy="51763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7"/>
                                        <p:tgtEl>
                                          <p:spTgt spid="209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8" nodeType="with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10"/>
                                        <p:tgtEl>
                                          <p:spTgt spid="209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Picture 2" descr="http://images.forwallpaper.com/files/images/b/bded/bdedf7e2/723949/backgrounds-bubbles-abstract-powerpoint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graphicFrame>
        <p:nvGraphicFramePr>
          <p:cNvPr id="4194304" name="Схема 5"/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1" r:qs="rId5" r:cs="rId4"/>
          </a:graphicData>
        </a:graphic>
      </p:graphicFrame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afterEffect" presetClass="entr" presetID="2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ecel="50000" dur="500" fill="hold" id="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3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50000" dur="500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50000" dur="500" fill="hold" id="9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94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0"/>
                                        <p:tgtEl>
                                          <p:spTgt spid="4194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50000" dur="500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50000" dur="500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50000" dur="500" fill="hold" id="13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94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decel="50000" dur="1000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194304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2" name="Picture 2" descr="http://images.forwallpaper.com/files/images/b/bded/bdedf7e2/723949/backgrounds-bubbles-abstract-powerpoint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pic>
        <p:nvPicPr>
          <p:cNvPr id="2097203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285720" y="214290"/>
            <a:ext cx="3886194" cy="51815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97204" name="Picture 3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screen"/>
          <a:srcRect/>
          <a:stretch>
            <a:fillRect/>
          </a:stretch>
        </p:blipFill>
        <p:spPr bwMode="auto">
          <a:xfrm>
            <a:off x="4572000" y="928670"/>
            <a:ext cx="4208855" cy="56118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7"/>
                                        <p:tgtEl>
                                          <p:spTgt spid="209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8" nodeType="with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10"/>
                                        <p:tgtEl>
                                          <p:spTgt spid="209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Picture 2" descr="http://images.forwallpaper.com/files/images/b/bded/bdedf7e2/723949/backgrounds-bubbles-abstract-powerpoint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sp>
        <p:nvSpPr>
          <p:cNvPr id="1048586" name="Прямоугольник 4"/>
          <p:cNvSpPr/>
          <p:nvPr/>
        </p:nvSpPr>
        <p:spPr>
          <a:xfrm>
            <a:off x="0" y="214290"/>
            <a:ext cx="9144000" cy="1015663"/>
          </a:xfrm>
          <a:prstGeom prst="rect"/>
          <a:noFill/>
        </p:spPr>
        <p:txBody>
          <a:bodyPr bIns="45720" lIns="91440" rIns="91440" tIns="45720" wrap="square">
            <a:spAutoFit/>
            <a:scene3d>
              <a:camera prst="orthographicFront"/>
              <a:lightRig dir="tl" rig="soft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p>
            <a:r>
              <a:rPr b="1" cap="none" dirty="0" sz="6000" lang="ru-RU" spc="50">
                <a:ln w="11430"/>
                <a:solidFill>
                  <a:srgbClr val="002060"/>
                </a:soli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ЗАДАЧИ:</a:t>
            </a:r>
          </a:p>
        </p:txBody>
      </p:sp>
      <p:graphicFrame>
        <p:nvGraphicFramePr>
          <p:cNvPr id="4194305" name="Схема 5"/>
          <p:cNvGraphicFramePr>
            <a:graphicFrameLocks/>
          </p:cNvGraphicFramePr>
          <p:nvPr/>
        </p:nvGraphicFramePr>
        <p:xfrm>
          <a:off x="0" y="1500174"/>
          <a:ext cx="9144000" cy="4889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1" r:qs="rId5" r:cs="rId4"/>
          </a:graphicData>
        </a:graphic>
      </p:graphicFrame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4194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4194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1000" id="9"/>
                                        <p:tgtEl>
                                          <p:spTgt spid="4194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19430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Picture 2" descr="http://images.forwallpaper.com/files/images/b/bded/bdedf7e2/723949/backgrounds-bubbles-abstract-powerpoint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sp>
        <p:nvSpPr>
          <p:cNvPr id="1048592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686800" cy="5054617"/>
          </a:xfrm>
        </p:spPr>
        <p:txBody>
          <a:bodyPr>
            <a:normAutofit fontScale="95833" lnSpcReduction="10000"/>
          </a:bodyPr>
          <a:p>
            <a:pPr algn="ctr">
              <a:buNone/>
            </a:pPr>
            <a:r>
              <a:rPr dirty="0" sz="2400" lang="ru-RU"/>
              <a:t>        </a:t>
            </a:r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Под выражением </a:t>
            </a:r>
            <a:r>
              <a:rPr b="1" dirty="0" sz="26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«мелкая моторика»  </a:t>
            </a:r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понимается подвижность и ловкость мелких мышц на кистях рук.</a:t>
            </a:r>
          </a:p>
          <a:p>
            <a:pPr>
              <a:buNone/>
            </a:pPr>
            <a:endParaRPr b="1" dirty="0" sz="2400" lang="ru-RU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        СПОСОБЫ РАЗВИТИЯ МЕЛКОЙ МОТОРИКИ РУК </a:t>
            </a:r>
          </a:p>
          <a:p>
            <a:pPr algn="ctr">
              <a:buNone/>
            </a:pPr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У ДОШКОЛЬНИКОВ:</a:t>
            </a:r>
          </a:p>
          <a:p>
            <a:pPr>
              <a:buNone/>
            </a:pPr>
            <a:endParaRPr b="1" dirty="0" sz="2400" lang="ru-RU">
              <a:latin typeface="Times New Roman" pitchFamily="18" charset="0"/>
              <a:cs typeface="Times New Roman" pitchFamily="18" charset="0"/>
            </a:endParaRPr>
          </a:p>
          <a:p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Пальчиковые игры</a:t>
            </a:r>
          </a:p>
          <a:p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Игры-шнуровки</a:t>
            </a:r>
          </a:p>
          <a:p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Пальчиковые краски (рисование)</a:t>
            </a:r>
          </a:p>
          <a:p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Конструкторы</a:t>
            </a:r>
          </a:p>
          <a:p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Аппликации</a:t>
            </a:r>
          </a:p>
          <a:p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Лепка</a:t>
            </a:r>
          </a:p>
          <a:p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Оригами и другие занятия с бумагой</a:t>
            </a:r>
          </a:p>
          <a:p>
            <a:pPr>
              <a:buNone/>
            </a:pPr>
            <a:endParaRPr dirty="0" sz="2400" lang="ru-RU"/>
          </a:p>
          <a:p>
            <a:pPr>
              <a:buNone/>
            </a:pPr>
            <a:endParaRPr dirty="0" sz="2400" lang="ru-RU"/>
          </a:p>
        </p:txBody>
      </p:sp>
      <p:sp>
        <p:nvSpPr>
          <p:cNvPr id="1048593" name="Прямоугольник 4"/>
          <p:cNvSpPr/>
          <p:nvPr/>
        </p:nvSpPr>
        <p:spPr>
          <a:xfrm>
            <a:off x="428596" y="285728"/>
            <a:ext cx="8358246" cy="769441"/>
          </a:xfrm>
          <a:prstGeom prst="rect"/>
        </p:spPr>
        <p:txBody>
          <a:bodyPr wrap="square">
            <a:spAutoFit/>
          </a:bodyPr>
          <a:p>
            <a:r>
              <a:rPr b="1" dirty="0" sz="4400" lang="ru-RU" spc="50">
                <a:ln w="11430"/>
                <a:solidFill>
                  <a:srgbClr val="FF0000"/>
                </a:soli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МЕЛКАЯ   МОТОРИКА   РУК</a:t>
            </a:r>
          </a:p>
        </p:txBody>
      </p:sp>
      <p:pic>
        <p:nvPicPr>
          <p:cNvPr id="2097159" name="Picture 2" descr="https://im2-tub-ru.yandex.net/i?id=8172a174ad29fd24db26da9c19a5cb73-l&amp;n=13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>
            <a:clrChange>
              <a:clrFrom>
                <a:srgbClr val="E8E8E8"/>
              </a:clrFrom>
              <a:clrTo>
                <a:srgbClr val="E8E8E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03155">
            <a:off x="7219264" y="2384470"/>
            <a:ext cx="1611655" cy="1911089"/>
          </a:xfrm>
          <a:prstGeom prst="rect"/>
          <a:noFill/>
        </p:spPr>
      </p:pic>
      <p:pic>
        <p:nvPicPr>
          <p:cNvPr id="2097160" name="Picture 8" descr="http://fast.just.ru/good_pics/512391_1g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screen">
            <a:clrChange>
              <a:clrFrom>
                <a:srgbClr val="F3FBFD"/>
              </a:clrFrom>
              <a:clrTo>
                <a:srgbClr val="F3FB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80301">
            <a:off x="4619462" y="2872011"/>
            <a:ext cx="2280572" cy="2457433"/>
          </a:xfrm>
          <a:prstGeom prst="rect"/>
          <a:noFill/>
        </p:spPr>
      </p:pic>
      <p:pic>
        <p:nvPicPr>
          <p:cNvPr id="2097161" name="Picture 16" descr="https://static-eu.insales.ru/files/1/2626/1813058/original/%D0%BF%D0%BB%D0%B0%D1%81%D1%82%D0%B8%D0%BB%D0%B8%D0%BD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4"/>
          <a:srcRect/>
          <a:stretch>
            <a:fillRect/>
          </a:stretch>
        </p:blipFill>
        <p:spPr bwMode="auto">
          <a:xfrm>
            <a:off x="6357950" y="5000636"/>
            <a:ext cx="2548569" cy="1681157"/>
          </a:xfrm>
          <a:prstGeom prst="rect"/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afterEffect" presetClass="entr" presetID="21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dur="500" id="7"/>
                                        <p:tgtEl>
                                          <p:spTgt spid="1048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2" name="Picture 2" descr="http://images.forwallpaper.com/files/images/b/bded/bdedf7e2/723949/backgrounds-bubbles-abstract-powerpoint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pic>
        <p:nvPicPr>
          <p:cNvPr id="2097163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7"/>
                                        <p:tgtEl>
                                          <p:spTgt spid="2097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4" name="Picture 2" descr="http://images.forwallpaper.com/files/images/b/bded/bdedf7e2/723949/backgrounds-bubbles-abstract-powerpoint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sp>
        <p:nvSpPr>
          <p:cNvPr id="1048594" name="Прямоугольник 3"/>
          <p:cNvSpPr/>
          <p:nvPr/>
        </p:nvSpPr>
        <p:spPr>
          <a:xfrm>
            <a:off x="1142976" y="428604"/>
            <a:ext cx="7143768" cy="923330"/>
          </a:xfrm>
          <a:prstGeom prst="rect"/>
          <a:noFill/>
        </p:spPr>
        <p:txBody>
          <a:bodyPr bIns="45720" lIns="91440" rIns="91440" tIns="45720" wrap="none">
            <a:prstTxWarp prst="textStop"/>
            <a:spAutoFit/>
          </a:bodyPr>
          <a:p>
            <a:pPr algn="ctr"/>
            <a:r>
              <a:rPr b="1" cap="all" dirty="0" sz="5400" lang="ru-RU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algn="bl" blurRad="12700" dir="5400000" dist="1000" endPos="45000" rotWithShape="0" stA="28000" sy="-100000"/>
                </a:effectLst>
              </a:rPr>
              <a:t>«ДОМИК  В  ДЕРЕВНЕ»</a:t>
            </a:r>
            <a:endParaRPr b="1" cap="all" dirty="0" sz="5400" lang="ru-RU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algn="bl" blurRad="12700" dir="5400000" dist="1000" endPos="45000" rotWithShape="0" stA="28000" sy="-100000"/>
              </a:effectLst>
            </a:endParaRPr>
          </a:p>
        </p:txBody>
      </p:sp>
      <p:pic>
        <p:nvPicPr>
          <p:cNvPr id="2097165" name="Объект 3"/>
          <p:cNvPicPr>
            <a:picLocks noChangeAspect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>
          <a:xfrm>
            <a:off x="857224" y="1357298"/>
            <a:ext cx="7760903" cy="4929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7"/>
                                        <p:tgtEl>
                                          <p:spTgt spid="2097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6" name="Picture 2" descr="http://images.forwallpaper.com/files/images/b/bded/bdedf7e2/723949/backgrounds-bubbles-abstract-powerpoint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sp>
        <p:nvSpPr>
          <p:cNvPr id="1048595" name="Прямоугольник 3"/>
          <p:cNvSpPr/>
          <p:nvPr/>
        </p:nvSpPr>
        <p:spPr>
          <a:xfrm>
            <a:off x="1214414" y="428604"/>
            <a:ext cx="7143768" cy="923330"/>
          </a:xfrm>
          <a:prstGeom prst="rect"/>
          <a:noFill/>
        </p:spPr>
        <p:txBody>
          <a:bodyPr bIns="45720" lIns="91440" rIns="91440" tIns="45720" wrap="none">
            <a:prstTxWarp prst="textStop"/>
            <a:spAutoFit/>
          </a:bodyPr>
          <a:p>
            <a:pPr algn="ctr"/>
            <a:r>
              <a:rPr b="1" cap="all" dirty="0" sz="5400" lang="ru-RU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algn="bl" blurRad="12700" dir="5400000" dist="1000" endPos="45000" rotWithShape="0" stA="28000" sy="-100000"/>
                </a:effectLst>
              </a:rPr>
              <a:t>«КОМНАТА  ДЛЯ  КУКЛЫ»</a:t>
            </a:r>
            <a:endParaRPr b="1" cap="all" dirty="0" sz="5400" lang="ru-RU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algn="bl" blurRad="12700" dir="5400000" dist="1000" endPos="45000" rotWithShape="0" stA="28000" sy="-100000"/>
              </a:effectLst>
            </a:endParaRPr>
          </a:p>
        </p:txBody>
      </p:sp>
      <p:pic>
        <p:nvPicPr>
          <p:cNvPr id="2097167" name="Picture 2" descr="D:\речь 2016\IMG_3733[1]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1714480" y="1429923"/>
            <a:ext cx="6370384" cy="54280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7"/>
                                        <p:tgtEl>
                                          <p:spTgt spid="2097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8" name="Picture 2" descr="http://images.forwallpaper.com/files/images/b/bded/bdedf7e2/723949/backgrounds-bubbles-abstract-powerpoint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sp>
        <p:nvSpPr>
          <p:cNvPr id="1048596" name="Прямоугольник 5"/>
          <p:cNvSpPr/>
          <p:nvPr/>
        </p:nvSpPr>
        <p:spPr>
          <a:xfrm>
            <a:off x="1214414" y="214290"/>
            <a:ext cx="7000924" cy="923330"/>
          </a:xfrm>
          <a:prstGeom prst="rect"/>
          <a:noFill/>
        </p:spPr>
        <p:txBody>
          <a:bodyPr bIns="45720" lIns="91440" rIns="91440" tIns="45720" wrap="none">
            <a:prstTxWarp prst="textStop"/>
            <a:spAutoFit/>
          </a:bodyPr>
          <a:p>
            <a:pPr algn="ctr"/>
            <a:r>
              <a:rPr b="1" cap="all" dirty="0" sz="5400" lang="ru-RU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algn="bl" blurRad="12700" dir="5400000" dist="1000" endPos="45000" rotWithShape="0" stA="28000" sy="-100000"/>
                </a:effectLst>
              </a:rPr>
              <a:t>«ДОМИК ДЛЯ МИШКИ»</a:t>
            </a:r>
            <a:endParaRPr b="1" cap="all" dirty="0" sz="5400" lang="ru-RU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algn="bl" blurRad="12700" dir="5400000" dist="1000" endPos="45000" rotWithShape="0" stA="28000" sy="-100000"/>
              </a:effectLst>
            </a:endParaRPr>
          </a:p>
        </p:txBody>
      </p:sp>
      <p:pic>
        <p:nvPicPr>
          <p:cNvPr id="2097169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1643042" y="1142984"/>
            <a:ext cx="6215106" cy="55115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7"/>
                                        <p:tgtEl>
                                          <p:spTgt spid="209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0" name="Picture 2" descr="http://images.forwallpaper.com/files/images/b/bded/bdedf7e2/723949/backgrounds-bubbles-abstract-powerpoint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pic>
        <p:nvPicPr>
          <p:cNvPr id="2097171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2928926" y="1"/>
            <a:ext cx="3813740" cy="6858000"/>
          </a:xfrm>
          <a:prstGeom prst="rect"/>
          <a:ln>
            <a:noFill/>
          </a:ln>
          <a:effectLst>
            <a:softEdge rad="112500"/>
          </a:effectLst>
        </p:spPr>
      </p:pic>
      <p:pic>
        <p:nvPicPr>
          <p:cNvPr id="2097172" name="Picture 6" descr="http://vamotkrytka.ru/_ph/25/2/247039863.gif"/>
          <p:cNvPicPr>
            <a:picLocks noChangeAspect="1" noChangeArrowheads="1" noCrop="1"/>
          </p:cNvPicPr>
          <p:nvPr/>
        </p:nvPicPr>
        <p:blipFill>
          <a:blip xmlns:r="http://schemas.openxmlformats.org/officeDocument/2006/relationships" r:embed="rId3" cstate="print"/>
          <a:srcRect/>
          <a:stretch>
            <a:fillRect/>
          </a:stretch>
        </p:blipFill>
        <p:spPr bwMode="auto">
          <a:xfrm>
            <a:off x="500034" y="4000504"/>
            <a:ext cx="1643074" cy="2373329"/>
          </a:xfrm>
          <a:prstGeom prst="rect"/>
          <a:noFill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7"/>
                                        <p:tgtEl>
                                          <p:spTgt spid="209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Слайд 1</dc:title>
  <dc:creator>2254</dc:creator>
  <cp:lastModifiedBy>user</cp:lastModifiedBy>
  <dcterms:created xsi:type="dcterms:W3CDTF">2017-01-16T05:24:01Z</dcterms:created>
  <dcterms:modified xsi:type="dcterms:W3CDTF">2022-10-23T17:09:25Z</dcterms:modified>
</cp:coreProperties>
</file>