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80" r:id="rId6"/>
    <p:sldId id="281" r:id="rId7"/>
    <p:sldId id="284" r:id="rId8"/>
    <p:sldId id="261" r:id="rId9"/>
    <p:sldId id="262" r:id="rId10"/>
    <p:sldId id="282" r:id="rId11"/>
    <p:sldId id="264" r:id="rId12"/>
    <p:sldId id="285" r:id="rId13"/>
    <p:sldId id="286" r:id="rId14"/>
    <p:sldId id="269" r:id="rId15"/>
    <p:sldId id="287" r:id="rId16"/>
    <p:sldId id="270" r:id="rId17"/>
    <p:sldId id="272" r:id="rId18"/>
    <p:sldId id="273" r:id="rId19"/>
    <p:sldId id="274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1056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вклад в массовых мероприятиях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Образовательная организация</c:v>
                </c:pt>
                <c:pt idx="1">
                  <c:v>Муниципальный</c:v>
                </c:pt>
                <c:pt idx="2">
                  <c:v>Республиканский</c:v>
                </c:pt>
                <c:pt idx="3">
                  <c:v>Всероссийский</c:v>
                </c:pt>
                <c:pt idx="4">
                  <c:v>Международный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1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15-4684-853A-937B5F1C538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Образовательная организация</c:v>
                </c:pt>
                <c:pt idx="1">
                  <c:v>Муниципальный</c:v>
                </c:pt>
                <c:pt idx="2">
                  <c:v>Республиканский</c:v>
                </c:pt>
                <c:pt idx="3">
                  <c:v>Всероссийский</c:v>
                </c:pt>
                <c:pt idx="4">
                  <c:v>Международный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14</c:v>
                </c:pt>
                <c:pt idx="4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15-4684-853A-937B5F1C538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Образовательная организация</c:v>
                </c:pt>
                <c:pt idx="1">
                  <c:v>Муниципальный</c:v>
                </c:pt>
                <c:pt idx="2">
                  <c:v>Республиканский</c:v>
                </c:pt>
                <c:pt idx="3">
                  <c:v>Всероссийский</c:v>
                </c:pt>
                <c:pt idx="4">
                  <c:v>Международный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3">
                  <c:v>7</c:v>
                </c:pt>
                <c:pt idx="4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15-4684-853A-937B5F1C5387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Образовательная организация</c:v>
                </c:pt>
                <c:pt idx="1">
                  <c:v>Муниципальный</c:v>
                </c:pt>
                <c:pt idx="2">
                  <c:v>Республиканский</c:v>
                </c:pt>
                <c:pt idx="3">
                  <c:v>Всероссийский</c:v>
                </c:pt>
                <c:pt idx="4">
                  <c:v>Международный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5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15-4684-853A-937B5F1C5387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Образовательная организация</c:v>
                </c:pt>
                <c:pt idx="1">
                  <c:v>Муниципальный</c:v>
                </c:pt>
                <c:pt idx="2">
                  <c:v>Республиканский</c:v>
                </c:pt>
                <c:pt idx="3">
                  <c:v>Всероссийский</c:v>
                </c:pt>
                <c:pt idx="4">
                  <c:v>Международный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1">
                  <c:v>6</c:v>
                </c:pt>
                <c:pt idx="3">
                  <c:v>13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B15-4684-853A-937B5F1C53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9103224"/>
        <c:axId val="519102568"/>
      </c:barChart>
      <c:catAx>
        <c:axId val="519103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19102568"/>
        <c:crosses val="autoZero"/>
        <c:auto val="1"/>
        <c:lblAlgn val="ctr"/>
        <c:lblOffset val="100"/>
        <c:noMultiLvlLbl val="0"/>
      </c:catAx>
      <c:valAx>
        <c:axId val="519102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19103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Охват</a:t>
            </a:r>
            <a:r>
              <a:rPr lang="ru-RU" baseline="0" dirty="0"/>
              <a:t> учащихся в массовых мероприятиях</a:t>
            </a:r>
            <a:endParaRPr lang="ru-RU" dirty="0"/>
          </a:p>
        </c:rich>
      </c:tx>
      <c:layout>
        <c:manualLayout>
          <c:xMode val="edge"/>
          <c:yMode val="edge"/>
          <c:x val="0.181953083989501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Образовательная организация</c:v>
                </c:pt>
                <c:pt idx="1">
                  <c:v>Муниципальный</c:v>
                </c:pt>
                <c:pt idx="2">
                  <c:v>Республиканский</c:v>
                </c:pt>
                <c:pt idx="3">
                  <c:v>Всепоссийский</c:v>
                </c:pt>
                <c:pt idx="4">
                  <c:v>Международный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23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84-4F95-B1F1-779E641B91C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Образовательная организация</c:v>
                </c:pt>
                <c:pt idx="1">
                  <c:v>Муниципальный</c:v>
                </c:pt>
                <c:pt idx="2">
                  <c:v>Республиканский</c:v>
                </c:pt>
                <c:pt idx="3">
                  <c:v>Всепоссийский</c:v>
                </c:pt>
                <c:pt idx="4">
                  <c:v>Международный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</c:v>
                </c:pt>
                <c:pt idx="1">
                  <c:v>1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84-4F95-B1F1-779E641B91C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Образовательная организация</c:v>
                </c:pt>
                <c:pt idx="1">
                  <c:v>Муниципальный</c:v>
                </c:pt>
                <c:pt idx="2">
                  <c:v>Республиканский</c:v>
                </c:pt>
                <c:pt idx="3">
                  <c:v>Всепоссийский</c:v>
                </c:pt>
                <c:pt idx="4">
                  <c:v>Международный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3</c:v>
                </c:pt>
                <c:pt idx="3">
                  <c:v>11</c:v>
                </c:pt>
                <c:pt idx="4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84-4F95-B1F1-779E641B91C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Образовательная организация</c:v>
                </c:pt>
                <c:pt idx="1">
                  <c:v>Муниципальный</c:v>
                </c:pt>
                <c:pt idx="2">
                  <c:v>Республиканский</c:v>
                </c:pt>
                <c:pt idx="3">
                  <c:v>Всепоссийский</c:v>
                </c:pt>
                <c:pt idx="4">
                  <c:v>Международный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8</c:v>
                </c:pt>
                <c:pt idx="3">
                  <c:v>15</c:v>
                </c:pt>
                <c:pt idx="4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E84-4F95-B1F1-779E641B91C1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Образовательная организация</c:v>
                </c:pt>
                <c:pt idx="1">
                  <c:v>Муниципальный</c:v>
                </c:pt>
                <c:pt idx="2">
                  <c:v>Республиканский</c:v>
                </c:pt>
                <c:pt idx="3">
                  <c:v>Всепоссийский</c:v>
                </c:pt>
                <c:pt idx="4">
                  <c:v>Международный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25</c:v>
                </c:pt>
                <c:pt idx="1">
                  <c:v>10</c:v>
                </c:pt>
                <c:pt idx="2">
                  <c:v>15</c:v>
                </c:pt>
                <c:pt idx="3">
                  <c:v>36</c:v>
                </c:pt>
                <c:pt idx="4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E84-4F95-B1F1-779E641B91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8024744"/>
        <c:axId val="218025072"/>
      </c:barChart>
      <c:catAx>
        <c:axId val="218024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8025072"/>
        <c:crosses val="autoZero"/>
        <c:auto val="1"/>
        <c:lblAlgn val="ctr"/>
        <c:lblOffset val="100"/>
        <c:noMultiLvlLbl val="0"/>
      </c:catAx>
      <c:valAx>
        <c:axId val="218025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8024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2016-2017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Познавательное развитие</c:v>
                </c:pt>
                <c:pt idx="1">
                  <c:v>Речевое развитие</c:v>
                </c:pt>
                <c:pt idx="2">
                  <c:v>Художественно-эстетическое развитие</c:v>
                </c:pt>
                <c:pt idx="3">
                  <c:v>Физическое развитие</c:v>
                </c:pt>
                <c:pt idx="4">
                  <c:v>Социально-коммуникативное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</c:v>
                </c:pt>
                <c:pt idx="1">
                  <c:v>25</c:v>
                </c:pt>
                <c:pt idx="2">
                  <c:v>62</c:v>
                </c:pt>
                <c:pt idx="3">
                  <c:v>84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4D-4380-B638-D0824E82045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2017-2018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Познавательное развитие</c:v>
                </c:pt>
                <c:pt idx="1">
                  <c:v>Речевое развитие</c:v>
                </c:pt>
                <c:pt idx="2">
                  <c:v>Художественно-эстетическое развитие</c:v>
                </c:pt>
                <c:pt idx="3">
                  <c:v>Физическое развитие</c:v>
                </c:pt>
                <c:pt idx="4">
                  <c:v>Социально-коммуникативное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88</c:v>
                </c:pt>
                <c:pt idx="1">
                  <c:v>103</c:v>
                </c:pt>
                <c:pt idx="2">
                  <c:v>50</c:v>
                </c:pt>
                <c:pt idx="3">
                  <c:v>100</c:v>
                </c:pt>
                <c:pt idx="4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4D-4380-B638-D0824E82045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2018-2019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Познавательное развитие</c:v>
                </c:pt>
                <c:pt idx="1">
                  <c:v>Речевое развитие</c:v>
                </c:pt>
                <c:pt idx="2">
                  <c:v>Художественно-эстетическое развитие</c:v>
                </c:pt>
                <c:pt idx="3">
                  <c:v>Физическое развитие</c:v>
                </c:pt>
                <c:pt idx="4">
                  <c:v>Социально-коммуникативное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56</c:v>
                </c:pt>
                <c:pt idx="1">
                  <c:v>38</c:v>
                </c:pt>
                <c:pt idx="2">
                  <c:v>14</c:v>
                </c:pt>
                <c:pt idx="3">
                  <c:v>34</c:v>
                </c:pt>
                <c:pt idx="4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4D-4380-B638-D0824E82045F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2019-2020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Познавательное развитие</c:v>
                </c:pt>
                <c:pt idx="1">
                  <c:v>Речевое развитие</c:v>
                </c:pt>
                <c:pt idx="2">
                  <c:v>Художественно-эстетическое развитие</c:v>
                </c:pt>
                <c:pt idx="3">
                  <c:v>Физическое развитие</c:v>
                </c:pt>
                <c:pt idx="4">
                  <c:v>Социально-коммуникативное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42</c:v>
                </c:pt>
                <c:pt idx="1">
                  <c:v>20</c:v>
                </c:pt>
                <c:pt idx="2">
                  <c:v>50</c:v>
                </c:pt>
                <c:pt idx="3">
                  <c:v>100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34D-4380-B638-D0824E82045F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2020-2021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Познавательное развитие</c:v>
                </c:pt>
                <c:pt idx="1">
                  <c:v>Речевое развитие</c:v>
                </c:pt>
                <c:pt idx="2">
                  <c:v>Художественно-эстетическое развитие</c:v>
                </c:pt>
                <c:pt idx="3">
                  <c:v>Физическое развитие</c:v>
                </c:pt>
                <c:pt idx="4">
                  <c:v>Социально-коммуникативное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45</c:v>
                </c:pt>
                <c:pt idx="1">
                  <c:v>15</c:v>
                </c:pt>
                <c:pt idx="2">
                  <c:v>48</c:v>
                </c:pt>
                <c:pt idx="3">
                  <c:v>55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34D-4380-B638-D0824E8204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121664"/>
        <c:axId val="63123456"/>
      </c:barChart>
      <c:catAx>
        <c:axId val="63121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3123456"/>
        <c:crosses val="autoZero"/>
        <c:auto val="1"/>
        <c:lblAlgn val="ctr"/>
        <c:lblOffset val="100"/>
        <c:noMultiLvlLbl val="0"/>
      </c:catAx>
      <c:valAx>
        <c:axId val="63123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1216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7DD7-7BBA-411D-87DB-8844C293873F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2A799-0198-4448-ADAA-0F97FE8A6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32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D1C959-1D08-4CD0-B7AC-F08ABA74C0FC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066D16-5256-4A0F-A13D-182CD96FCA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feed?section=search&amp;q=%23%D0%B3%D0%BE%D1%81%D1%82%D0%B8%D1%83%D0%BC%D0%BE%D0%B5%D0%B9%D0%BA%D0%BE%D1%80%D0%BC%D1%83%D1%88%D0%BA%D0%B8" TargetMode="External"/><Relationship Id="rId2" Type="http://schemas.openxmlformats.org/officeDocument/2006/relationships/hyperlink" Target="https://vk.com/feed?section=search&amp;q=%23%D0%9B%D0%A8_%D0%BF%D1%82%D0%B8%D1%86%D1%8B%D0%A3%D1%81%D1%82%D1%8C%D0%91%D0%B0%D1%80%D0%B3%D1%83%D0%B7%D0%B8%D0%BD%D0%B0_21_2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k.com/feed?section=search&amp;q=%23%D1%81%D0%B1%D0%B5%D1%80" TargetMode="External"/><Relationship Id="rId4" Type="http://schemas.openxmlformats.org/officeDocument/2006/relationships/hyperlink" Target="https://vk.com/feed?section=search&amp;q=%23%D0%B7%D0%B0%D0%BF%D0%BE%D0%B2%D0%B5%D0%B4%D0%BD%D0%BE%D0%B5%D0%BF%D0%BE%D0%B4%D0%BB%D0%B5%D0%BC%D0%BE%D1%80%D1%8C%D0%B5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76390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4242248"/>
            <a:ext cx="28645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spc="50" dirty="0">
                <a:ln w="11430"/>
                <a:gradFill>
                  <a:gsLst>
                    <a:gs pos="25000">
                      <a:srgbClr val="5ECCF3">
                        <a:satMod val="155000"/>
                      </a:srgbClr>
                    </a:gs>
                    <a:gs pos="100000">
                      <a:srgbClr val="5ECCF3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Воспитатель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spc="50" dirty="0">
                <a:ln w="11430"/>
                <a:gradFill>
                  <a:gsLst>
                    <a:gs pos="25000">
                      <a:srgbClr val="5ECCF3">
                        <a:satMod val="155000"/>
                      </a:srgbClr>
                    </a:gs>
                    <a:gs pos="100000">
                      <a:srgbClr val="5ECCF3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 дошкольного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spc="50" dirty="0">
                <a:ln w="11430"/>
                <a:gradFill>
                  <a:gsLst>
                    <a:gs pos="25000">
                      <a:srgbClr val="5ECCF3">
                        <a:satMod val="155000"/>
                      </a:srgbClr>
                    </a:gs>
                    <a:gs pos="100000">
                      <a:srgbClr val="5ECCF3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образовательного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spc="50" dirty="0">
                <a:ln w="11430"/>
                <a:gradFill>
                  <a:gsLst>
                    <a:gs pos="25000">
                      <a:srgbClr val="5ECCF3">
                        <a:satMod val="155000"/>
                      </a:srgbClr>
                    </a:gs>
                    <a:gs pos="100000">
                      <a:srgbClr val="5ECCF3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 учреждения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58215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70C0"/>
                </a:solidFill>
                <a:latin typeface="Arial" charset="0"/>
                <a:cs typeface="Arial" charset="0"/>
              </a:rPr>
              <a:t>Имеющаяся категория -   </a:t>
            </a:r>
            <a:r>
              <a:rPr lang="ru-RU" u="sng" dirty="0">
                <a:solidFill>
                  <a:srgbClr val="0070C0"/>
                </a:solidFill>
                <a:latin typeface="Arial" charset="0"/>
                <a:cs typeface="Arial" charset="0"/>
              </a:rPr>
              <a:t>Высшая</a:t>
            </a:r>
            <a:r>
              <a:rPr lang="ru-RU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70C0"/>
                </a:solidFill>
                <a:latin typeface="Arial" charset="0"/>
                <a:cs typeface="Arial" charset="0"/>
              </a:rPr>
              <a:t>Заявленная категория -   </a:t>
            </a:r>
            <a:r>
              <a:rPr lang="ru-RU" u="sng" dirty="0">
                <a:solidFill>
                  <a:srgbClr val="0070C0"/>
                </a:solidFill>
                <a:latin typeface="Arial" charset="0"/>
                <a:cs typeface="Arial" charset="0"/>
              </a:rPr>
              <a:t>Высшая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87988" y="1401072"/>
            <a:ext cx="732569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Защита системы педагогической деятельности</a:t>
            </a:r>
          </a:p>
        </p:txBody>
      </p:sp>
      <p:pic>
        <p:nvPicPr>
          <p:cNvPr id="3" name="Рисунок 2" descr="Изображение выглядит как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A4A8CFAF-3A31-463A-8E97-F491EC089D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70" y="1772816"/>
            <a:ext cx="1728588" cy="482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801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56D564-7F50-43CF-886C-5900D78C6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332656"/>
            <a:ext cx="8424936" cy="612068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br>
              <a:rPr lang="ru-RU" sz="2000" dirty="0"/>
            </a:br>
            <a:br>
              <a:rPr lang="ru-RU" sz="2000" dirty="0"/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Программа «Мои пальчики расскажут» (2008-2022г.)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«Детское экспериментирование как средство познавательной активности» (2012-2022г.)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Модифицированная программа « Ключики к миру» (2013-2022г.)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Новые авторские разработки: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«Золотой луг»-2018г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«Зеленая елочка» -2018г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«Традиции и обычаи русского народа» -2019г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« Мойдодыр» -2019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«Осторожно, микроб»- 2020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« Играем в экономику» -2020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«Соль-волшебница»- 2021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«Домашнее творение»- 2021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«Цветок для мамы»- 2021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Программа кружковой работы: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«Занимательная математика»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 Волшебные шашки»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«Шахматы для маленьких»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30373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40163"/>
              </p:ext>
            </p:extLst>
          </p:nvPr>
        </p:nvGraphicFramePr>
        <p:xfrm>
          <a:off x="107504" y="404995"/>
          <a:ext cx="8928992" cy="6283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2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171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Результативность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36001">
                <a:tc>
                  <a:txBody>
                    <a:bodyPr/>
                    <a:lstStyle/>
                    <a:p>
                      <a:r>
                        <a:rPr lang="ru-RU" sz="1400" u="sng" baseline="0" dirty="0">
                          <a:latin typeface="Times New Roman" pitchFamily="18" charset="0"/>
                          <a:cs typeface="Times New Roman" pitchFamily="18" charset="0"/>
                        </a:rPr>
                        <a:t>Мастер-класс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«Зимние поделки с детьми»</a:t>
                      </a:r>
                    </a:p>
                    <a:p>
                      <a:r>
                        <a:rPr lang="ru-RU" sz="1400" u="sng" baseline="0" dirty="0">
                          <a:latin typeface="Times New Roman" pitchFamily="18" charset="0"/>
                          <a:cs typeface="Times New Roman" pitchFamily="18" charset="0"/>
                        </a:rPr>
                        <a:t>Мастер-класс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«Опыты и эксперименты для детей»</a:t>
                      </a:r>
                    </a:p>
                    <a:p>
                      <a:r>
                        <a:rPr lang="ru-RU" sz="1400" u="sng" baseline="0" dirty="0">
                          <a:latin typeface="Times New Roman" pitchFamily="18" charset="0"/>
                          <a:cs typeface="Times New Roman" pitchFamily="18" charset="0"/>
                        </a:rPr>
                        <a:t>Технология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«Электронное портфолио»</a:t>
                      </a:r>
                    </a:p>
                    <a:p>
                      <a:r>
                        <a:rPr lang="ru-RU" sz="1400" u="sng" baseline="0" dirty="0">
                          <a:latin typeface="Times New Roman" pitchFamily="18" charset="0"/>
                          <a:cs typeface="Times New Roman" pitchFamily="18" charset="0"/>
                        </a:rPr>
                        <a:t>Вебинар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 Экспресс- диагностика речевого статуса дошкольника и младшего школьника с нарушением речи различного генеза»</a:t>
                      </a:r>
                    </a:p>
                    <a:p>
                      <a:r>
                        <a:rPr lang="ru-RU" sz="1400" u="sng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Медианар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«Обеспечение единства образовательной, развивающей  и образовательной среды- основная задача педагога»</a:t>
                      </a:r>
                    </a:p>
                    <a:p>
                      <a:r>
                        <a:rPr lang="ru-RU" sz="1400" u="sng" baseline="0" dirty="0">
                          <a:latin typeface="Times New Roman" pitchFamily="18" charset="0"/>
                          <a:cs typeface="Times New Roman" pitchFamily="18" charset="0"/>
                        </a:rPr>
                        <a:t>Вебинар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«Рисование на вертикальных поверхностях- </a:t>
                      </a:r>
                      <a:r>
                        <a:rPr lang="ru-RU" sz="140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мультицелевой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эффективный метод работы логопеда и психолога»</a:t>
                      </a:r>
                    </a:p>
                    <a:p>
                      <a:r>
                        <a:rPr lang="ru-RU" sz="1400" u="sng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Медианар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 Здоровьесберегающие технологии как основной фактор сохранения и укрепления здоровья обучающихся»</a:t>
                      </a:r>
                    </a:p>
                    <a:p>
                      <a:r>
                        <a:rPr lang="ru-RU" sz="140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Медианар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 Обеспечение </a:t>
                      </a:r>
                      <a:r>
                        <a:rPr lang="ru-RU" sz="140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медиабезопасности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детей и подростков в сети Интернет»</a:t>
                      </a:r>
                    </a:p>
                    <a:p>
                      <a:r>
                        <a:rPr lang="ru-RU" sz="1400" u="sng" baseline="0" dirty="0">
                          <a:latin typeface="Times New Roman" pitchFamily="18" charset="0"/>
                          <a:cs typeface="Times New Roman" pitchFamily="18" charset="0"/>
                        </a:rPr>
                        <a:t>Вебинар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 Разработка индивидуального образовательного маршрута для аттестации специалиста коррекционного профиля»</a:t>
                      </a:r>
                    </a:p>
                    <a:p>
                      <a:r>
                        <a:rPr lang="ru-RU" sz="1400" u="sng" baseline="0" dirty="0">
                          <a:latin typeface="Times New Roman" pitchFamily="18" charset="0"/>
                          <a:cs typeface="Times New Roman" pitchFamily="18" charset="0"/>
                        </a:rPr>
                        <a:t>Вебинар 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«Развитие речи у дошкольников младшего возраста с ОВЗ с применением интерактивных игр»</a:t>
                      </a:r>
                    </a:p>
                    <a:p>
                      <a:r>
                        <a:rPr lang="ru-RU" sz="1400" u="sng" baseline="0" dirty="0">
                          <a:latin typeface="Times New Roman" pitchFamily="18" charset="0"/>
                          <a:cs typeface="Times New Roman" pitchFamily="18" charset="0"/>
                        </a:rPr>
                        <a:t>Вебинар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 Формирование правильного артикуляционного уклада как основа для хорошего звукопроизношения у детей с ОВЗ с помощью интерактивных игр и упражнений»</a:t>
                      </a:r>
                    </a:p>
                    <a:p>
                      <a:r>
                        <a:rPr lang="ru-RU" sz="1400" u="sng" baseline="0" dirty="0">
                          <a:latin typeface="Times New Roman" pitchFamily="18" charset="0"/>
                          <a:cs typeface="Times New Roman" pitchFamily="18" charset="0"/>
                        </a:rPr>
                        <a:t>Вебинар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 «Создание игровой интерактивной среды как элемента окружающей среды в ДОУ с учётом ФГС»</a:t>
                      </a:r>
                    </a:p>
                    <a:p>
                      <a:r>
                        <a:rPr lang="ru-RU" sz="1400" u="sng" baseline="0" dirty="0">
                          <a:latin typeface="Times New Roman" pitchFamily="18" charset="0"/>
                          <a:cs typeface="Times New Roman" pitchFamily="18" charset="0"/>
                        </a:rPr>
                        <a:t>Вебинар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«Приёмы обследования устной и письменной речи с помощью интерактивной документации»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Вебинар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«Технология смешанного обучения в практике цифрового учителя»</a:t>
                      </a:r>
                    </a:p>
                    <a:p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Декабрь 2017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Март 2018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01.04.2018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04.042018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09.03.2018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16.04.2018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08.042018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08.042018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23.04.2018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2504.2018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03.05.2018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11.07.2018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05.09.2018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14.09.2018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Свидетельство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Свидетельство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Свидетельство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5536" y="10220"/>
            <a:ext cx="4543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Результаты педагогической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70558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1D2DC698-BD61-4B84-ADDA-3F7BDC48D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076022"/>
              </p:ext>
            </p:extLst>
          </p:nvPr>
        </p:nvGraphicFramePr>
        <p:xfrm>
          <a:off x="20403" y="60866"/>
          <a:ext cx="9144000" cy="6736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605">
                  <a:extLst>
                    <a:ext uri="{9D8B030D-6E8A-4147-A177-3AD203B41FA5}">
                      <a16:colId xmlns:a16="http://schemas.microsoft.com/office/drawing/2014/main" val="4282713584"/>
                    </a:ext>
                  </a:extLst>
                </a:gridCol>
                <a:gridCol w="1593543">
                  <a:extLst>
                    <a:ext uri="{9D8B030D-6E8A-4147-A177-3AD203B41FA5}">
                      <a16:colId xmlns:a16="http://schemas.microsoft.com/office/drawing/2014/main" val="4074284816"/>
                    </a:ext>
                  </a:extLst>
                </a:gridCol>
                <a:gridCol w="2063852">
                  <a:extLst>
                    <a:ext uri="{9D8B030D-6E8A-4147-A177-3AD203B41FA5}">
                      <a16:colId xmlns:a16="http://schemas.microsoft.com/office/drawing/2014/main" val="2322641121"/>
                    </a:ext>
                  </a:extLst>
                </a:gridCol>
              </a:tblGrid>
              <a:tr h="371398"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222954"/>
                  </a:ext>
                </a:extLst>
              </a:tr>
              <a:tr h="6364870">
                <a:tc>
                  <a:txBody>
                    <a:bodyPr/>
                    <a:lstStyle/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Вебинар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 Использование ПДК-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Мерсибо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интеракив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»- новый уровень возможностей развивающей компьютерной игры для детей»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Вебинар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 Манипуляции в образовательной среде»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Вебинар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«Нетрадиционные формы поведения родительских собраний как эффективное средство работы с современными родителями»</a:t>
                      </a:r>
                    </a:p>
                    <a:p>
                      <a:r>
                        <a:rPr lang="ru-RU" sz="1400" u="sng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Видеолекция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 Теория и методика развития дошкольника для организации образовательной деятельности  в ДОУ с учетом ФГОС»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Родительское собрание 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форме круглого стола « Поговорим о нравственности»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Вебинар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«Развивающие игры с детьми младшего дошкольного возраста»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 открытого НОД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«Космическое путешествие»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ебинар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«Летнее оздоровление: нестандартный подход к стандартной ситуации»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Вебинар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 Эмпатия как профессионально значимое качество современного педагога»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Вебинар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«Логика формальная, неформальная, нестандартная»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Родительский клуб с проведением мастер- класса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«Физическое развитие детей в ДОУ»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Вебинар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 Познавательное развитие и подготовка старших дошкольников к школе: знакомство с окружающим миром»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Онлайн- конференция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 Особенности работы со слабоуспевающими и одарёнными детьми в школе: проблемы, перспективы, роль участников образовательного процесса»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 форум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«Воспитатели России»</a:t>
                      </a:r>
                    </a:p>
                    <a:p>
                      <a:r>
                        <a:rPr lang="ru-RU" sz="14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 открытого НОД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«Сказочное путешествие»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17.09.2018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18.09.2018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26.09.2018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24.12.2018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 2019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20.03.2018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 2019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30.05.2019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01.06.2019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06.11.2019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 2019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07.10.2019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13-15.10.2019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18.12.2019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Свидетельство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 и ведущий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 и ведущий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Свидетельство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Свидетельство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Свидетельство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 и ведущий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Свидетельство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 и ведущий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93919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6935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E4A55B7C-CD15-48E3-811D-0177AC04DB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614395"/>
              </p:ext>
            </p:extLst>
          </p:nvPr>
        </p:nvGraphicFramePr>
        <p:xfrm>
          <a:off x="116631" y="260648"/>
          <a:ext cx="8910737" cy="646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684">
                  <a:extLst>
                    <a:ext uri="{9D8B030D-6E8A-4147-A177-3AD203B41FA5}">
                      <a16:colId xmlns:a16="http://schemas.microsoft.com/office/drawing/2014/main" val="3428003436"/>
                    </a:ext>
                  </a:extLst>
                </a:gridCol>
                <a:gridCol w="3379813">
                  <a:extLst>
                    <a:ext uri="{9D8B030D-6E8A-4147-A177-3AD203B41FA5}">
                      <a16:colId xmlns:a16="http://schemas.microsoft.com/office/drawing/2014/main" val="318043813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05436892"/>
                    </a:ext>
                  </a:extLst>
                </a:gridCol>
                <a:gridCol w="1863080">
                  <a:extLst>
                    <a:ext uri="{9D8B030D-6E8A-4147-A177-3AD203B41FA5}">
                      <a16:colId xmlns:a16="http://schemas.microsoft.com/office/drawing/2014/main" val="2556626791"/>
                    </a:ext>
                  </a:extLst>
                </a:gridCol>
              </a:tblGrid>
              <a:tr h="24195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Результативность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126512"/>
                  </a:ext>
                </a:extLst>
              </a:tr>
              <a:tr h="5402969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 по ФЭМП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Рабочая программа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Видеоролик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Сценарий праздника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Фоторепортаж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Презентация </a:t>
                      </a: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Развлечение 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Методическая разработка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Презентация 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Фото-конкурс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Семинар- практикум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 отчёт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Публичная презентация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Авторская разработка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Внеклассное мероприятие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Сценарий праздника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 по ФЭМП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Консультация для родителей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Памятка для родителей 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Квест- игра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 отчет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 «Речевое развитие»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кружка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Стенгазета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Стенгазета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Акции «Гости у моей кормушки»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«Путешествие на остров «</a:t>
                      </a:r>
                      <a:r>
                        <a:rPr lang="ru-RU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Талантикус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Мониторинг развития детей младшей группы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«Как хорошо, когда у всех детей есть папы»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«Осенние встречи»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«Зимние поделки с детьми»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«Элементы </a:t>
                      </a:r>
                      <a:r>
                        <a:rPr lang="ru-RU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здоровьесберегающей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технологии в развитии навыков самообслуживания у детей в проекте «Мойдодыр»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«Играем в солдатики»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 то, как мишку спать укладывали»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«Проект «Умные игры»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 А ты меня любишь?»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«Роль отца в воспитании ребёнка»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«Какого цвета снег?»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СПД-2016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мелкой моторики»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 Праздник мыльных пузырей»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«Солнышко лучистое»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«Космическое путешествие»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 Скоро в школу»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«Развиваем речь»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«Играем в экономику»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«Дорожная азбука»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Сагаалган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праздник белого месяца»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«Беседа о профессиях. Учитель»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«Играем в экономику»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«Занимательная математика»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«Самостоятельная покупка»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«Кормушки для пичужки»</a:t>
                      </a:r>
                    </a:p>
                    <a:p>
                      <a:r>
                        <a:rPr lang="ru-RU" sz="1200" b="0" i="0" u="sng" dirty="0">
                          <a:effectLst/>
                          <a:latin typeface="-apple-system"/>
                          <a:hlinkClick r:id="rId2"/>
                        </a:rPr>
                        <a:t>#ЛШ_птицыУстьБаргузина_21_22</a:t>
                      </a:r>
                      <a:r>
                        <a:rPr lang="ru-RU" sz="1200" b="0" i="0" u="sng" dirty="0">
                          <a:effectLst/>
                          <a:latin typeface="-apple-system"/>
                        </a:rPr>
                        <a:t> ( районная)</a:t>
                      </a:r>
                    </a:p>
                    <a:p>
                      <a:r>
                        <a:rPr lang="ru-RU" sz="1200" b="0" i="0" u="none" strike="noStrike" dirty="0">
                          <a:effectLst/>
                          <a:latin typeface="-apple-system"/>
                          <a:hlinkClick r:id="rId3"/>
                        </a:rPr>
                        <a:t>#гостиумоейкормушки</a:t>
                      </a:r>
                      <a:r>
                        <a:rPr lang="ru-RU" sz="1200" b="0" i="0" dirty="0">
                          <a:solidFill>
                            <a:srgbClr val="000000"/>
                          </a:solidFill>
                          <a:effectLst/>
                          <a:latin typeface="-apple-system"/>
                        </a:rPr>
                        <a:t> </a:t>
                      </a:r>
                      <a:r>
                        <a:rPr lang="ru-RU" sz="1200" b="0" i="0" u="sng" dirty="0">
                          <a:effectLst/>
                          <a:latin typeface="-apple-system"/>
                          <a:hlinkClick r:id="rId4"/>
                        </a:rPr>
                        <a:t>#заповедноеподлеморье</a:t>
                      </a:r>
                      <a:r>
                        <a:rPr lang="ru-RU" sz="1200" b="0" i="0" dirty="0">
                          <a:solidFill>
                            <a:srgbClr val="000000"/>
                          </a:solidFill>
                          <a:effectLst/>
                          <a:latin typeface="-apple-system"/>
                        </a:rPr>
                        <a:t> </a:t>
                      </a:r>
                      <a:r>
                        <a:rPr lang="ru-RU" sz="1200" b="0" i="0" u="none" strike="noStrike" dirty="0">
                          <a:effectLst/>
                          <a:latin typeface="-apple-system"/>
                          <a:hlinkClick r:id="rId5"/>
                        </a:rPr>
                        <a:t>#сбер</a:t>
                      </a:r>
                      <a:r>
                        <a:rPr lang="ru-RU" sz="1200" b="0" i="0" u="none" strike="noStrike" dirty="0">
                          <a:effectLst/>
                          <a:latin typeface="-apple-system"/>
                        </a:rPr>
                        <a:t> (республиканская)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13.02.2017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15.09.2017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15.09.2017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29.11.2017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 2017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11.12.2017</a:t>
                      </a: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27.12.2017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10.01.2018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15.01.2018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06.02.2018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23.02.2018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23.12.2018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23.02.2018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15.03.2018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 2019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08.03.2019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20.04.2019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29.03.2020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29.03.2020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 2020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22.11.2020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04.02.2021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07.02.2021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15.12.2021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15.12.2021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20.12.2021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20.12.2021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Зимний период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Зимний период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Свидетельство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Свидетельство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Свидетельство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Свидетельство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Свидетельство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Конкурсная работа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Конкурсная работа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Свидетельство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Рецензия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Рецензия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 отчеты</a:t>
                      </a:r>
                    </a:p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 отчеты</a:t>
                      </a: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19635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D5D1328-0F5D-4E6E-8ED3-77C1F5725D3D}"/>
              </a:ext>
            </a:extLst>
          </p:cNvPr>
          <p:cNvSpPr txBox="1"/>
          <p:nvPr/>
        </p:nvSpPr>
        <p:spPr>
          <a:xfrm>
            <a:off x="755576" y="-33454"/>
            <a:ext cx="1493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Публикации</a:t>
            </a:r>
          </a:p>
        </p:txBody>
      </p:sp>
    </p:spTree>
    <p:extLst>
      <p:ext uri="{BB962C8B-B14F-4D97-AF65-F5344CB8AC3E}">
        <p14:creationId xmlns:p14="http://schemas.microsoft.com/office/powerpoint/2010/main" val="1447007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CEC1B9-7295-4567-B824-14507803B133}"/>
              </a:ext>
            </a:extLst>
          </p:cNvPr>
          <p:cNvSpPr txBox="1"/>
          <p:nvPr/>
        </p:nvSpPr>
        <p:spPr>
          <a:xfrm>
            <a:off x="2462287" y="0"/>
            <a:ext cx="4219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вклад в массовых мероприятиях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77911380-D609-4EA1-B40F-3290FFE4FC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118840"/>
              </p:ext>
            </p:extLst>
          </p:nvPr>
        </p:nvGraphicFramePr>
        <p:xfrm>
          <a:off x="107504" y="369332"/>
          <a:ext cx="8712968" cy="4355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975">
                  <a:extLst>
                    <a:ext uri="{9D8B030D-6E8A-4147-A177-3AD203B41FA5}">
                      <a16:colId xmlns:a16="http://schemas.microsoft.com/office/drawing/2014/main" val="3030444156"/>
                    </a:ext>
                  </a:extLst>
                </a:gridCol>
                <a:gridCol w="1335051">
                  <a:extLst>
                    <a:ext uri="{9D8B030D-6E8A-4147-A177-3AD203B41FA5}">
                      <a16:colId xmlns:a16="http://schemas.microsoft.com/office/drawing/2014/main" val="4082853337"/>
                    </a:ext>
                  </a:extLst>
                </a:gridCol>
                <a:gridCol w="1405317">
                  <a:extLst>
                    <a:ext uri="{9D8B030D-6E8A-4147-A177-3AD203B41FA5}">
                      <a16:colId xmlns:a16="http://schemas.microsoft.com/office/drawing/2014/main" val="729130616"/>
                    </a:ext>
                  </a:extLst>
                </a:gridCol>
                <a:gridCol w="1335051">
                  <a:extLst>
                    <a:ext uri="{9D8B030D-6E8A-4147-A177-3AD203B41FA5}">
                      <a16:colId xmlns:a16="http://schemas.microsoft.com/office/drawing/2014/main" val="402902014"/>
                    </a:ext>
                  </a:extLst>
                </a:gridCol>
                <a:gridCol w="1335051">
                  <a:extLst>
                    <a:ext uri="{9D8B030D-6E8A-4147-A177-3AD203B41FA5}">
                      <a16:colId xmlns:a16="http://schemas.microsoft.com/office/drawing/2014/main" val="3254111019"/>
                    </a:ext>
                  </a:extLst>
                </a:gridCol>
                <a:gridCol w="1194523">
                  <a:extLst>
                    <a:ext uri="{9D8B030D-6E8A-4147-A177-3AD203B41FA5}">
                      <a16:colId xmlns:a16="http://schemas.microsoft.com/office/drawing/2014/main" val="3729068046"/>
                    </a:ext>
                  </a:extLst>
                </a:gridCol>
              </a:tblGrid>
              <a:tr h="870691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мероприятий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383617"/>
                  </a:ext>
                </a:extLst>
              </a:tr>
              <a:tr h="779039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Образовательной организации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004921"/>
                  </a:ext>
                </a:extLst>
              </a:tr>
              <a:tr h="676520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492393"/>
                  </a:ext>
                </a:extLst>
              </a:tr>
              <a:tr h="676520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Республиканский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181751"/>
                  </a:ext>
                </a:extLst>
              </a:tr>
              <a:tr h="676520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907559"/>
                  </a:ext>
                </a:extLst>
              </a:tr>
              <a:tr h="676520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Международный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43538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7244F9E-A933-4E79-B526-EF50839ABF9F}"/>
              </a:ext>
            </a:extLst>
          </p:cNvPr>
          <p:cNvSpPr txBox="1"/>
          <p:nvPr/>
        </p:nvSpPr>
        <p:spPr>
          <a:xfrm>
            <a:off x="179512" y="4869160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подтверждаются в альбоме «Личный вклад»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сайте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https://nsportal.ru/mihaylova-anna-ivanovna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6365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D143DA00-E6BA-4B18-AF79-DD290D0DC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3592783"/>
              </p:ext>
            </p:extLst>
          </p:nvPr>
        </p:nvGraphicFramePr>
        <p:xfrm>
          <a:off x="251520" y="260648"/>
          <a:ext cx="8712968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97934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99792" y="0"/>
            <a:ext cx="4402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Охват учащихся в массовых мероприятиях</a:t>
            </a:r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41F4F2A4-3FB0-4DF0-9E19-F0D5BC0A8B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470020"/>
              </p:ext>
            </p:extLst>
          </p:nvPr>
        </p:nvGraphicFramePr>
        <p:xfrm>
          <a:off x="179512" y="620688"/>
          <a:ext cx="8856984" cy="3080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3017330828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20919825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763704189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150662895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37195240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813646991"/>
                    </a:ext>
                  </a:extLst>
                </a:gridCol>
              </a:tblGrid>
              <a:tr h="50022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мероприятий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194351"/>
                  </a:ext>
                </a:extLst>
              </a:tr>
              <a:tr h="50022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 организация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746554"/>
                  </a:ext>
                </a:extLst>
              </a:tr>
              <a:tr h="50022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60917"/>
                  </a:ext>
                </a:extLst>
              </a:tr>
              <a:tr h="50022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Республиканский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4178465"/>
                  </a:ext>
                </a:extLst>
              </a:tr>
              <a:tr h="50022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53394"/>
                  </a:ext>
                </a:extLst>
              </a:tr>
              <a:tr h="50022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Международный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8312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2DA8435-BD98-4978-B03E-3DAEF060EA39}"/>
              </a:ext>
            </a:extLst>
          </p:cNvPr>
          <p:cNvSpPr txBox="1"/>
          <p:nvPr/>
        </p:nvSpPr>
        <p:spPr>
          <a:xfrm>
            <a:off x="467544" y="4437112"/>
            <a:ext cx="8136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подтверждаются в альбоме «Результативность детей за период 2017-2021»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сайте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https://nsportal.ru/mihaylova-anna-ivanovna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639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6173209B-19B1-4D86-8CD9-22B71EBCE8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7953261"/>
              </p:ext>
            </p:extLst>
          </p:nvPr>
        </p:nvGraphicFramePr>
        <p:xfrm>
          <a:off x="683568" y="260648"/>
          <a:ext cx="7848872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7102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580D24-71A1-48FD-9D32-758BF3413D5D}"/>
              </a:ext>
            </a:extLst>
          </p:cNvPr>
          <p:cNvSpPr txBox="1"/>
          <p:nvPr/>
        </p:nvSpPr>
        <p:spPr>
          <a:xfrm>
            <a:off x="395536" y="188640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Мониторинговые исследования в группе «Колокольчики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Стабильные результаты освоения воспитанниками образовательных программ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итогам мониторингов образовательных областей, проводимых в группе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5 лет (средний расчет по высокому уровню УД)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11C2668-8DB3-458C-9BDF-D111E7703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938006"/>
              </p:ext>
            </p:extLst>
          </p:nvPr>
        </p:nvGraphicFramePr>
        <p:xfrm>
          <a:off x="251520" y="1268760"/>
          <a:ext cx="8748465" cy="51730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0891">
                  <a:extLst>
                    <a:ext uri="{9D8B030D-6E8A-4147-A177-3AD203B41FA5}">
                      <a16:colId xmlns:a16="http://schemas.microsoft.com/office/drawing/2014/main" val="588616886"/>
                    </a:ext>
                  </a:extLst>
                </a:gridCol>
                <a:gridCol w="1547183">
                  <a:extLst>
                    <a:ext uri="{9D8B030D-6E8A-4147-A177-3AD203B41FA5}">
                      <a16:colId xmlns:a16="http://schemas.microsoft.com/office/drawing/2014/main" val="4251737466"/>
                    </a:ext>
                  </a:extLst>
                </a:gridCol>
                <a:gridCol w="1467947">
                  <a:extLst>
                    <a:ext uri="{9D8B030D-6E8A-4147-A177-3AD203B41FA5}">
                      <a16:colId xmlns:a16="http://schemas.microsoft.com/office/drawing/2014/main" val="2199001215"/>
                    </a:ext>
                  </a:extLst>
                </a:gridCol>
                <a:gridCol w="1594724">
                  <a:extLst>
                    <a:ext uri="{9D8B030D-6E8A-4147-A177-3AD203B41FA5}">
                      <a16:colId xmlns:a16="http://schemas.microsoft.com/office/drawing/2014/main" val="979072656"/>
                    </a:ext>
                  </a:extLst>
                </a:gridCol>
                <a:gridCol w="1485463">
                  <a:extLst>
                    <a:ext uri="{9D8B030D-6E8A-4147-A177-3AD203B41FA5}">
                      <a16:colId xmlns:a16="http://schemas.microsoft.com/office/drawing/2014/main" val="4120451094"/>
                    </a:ext>
                  </a:extLst>
                </a:gridCol>
                <a:gridCol w="1632257">
                  <a:extLst>
                    <a:ext uri="{9D8B030D-6E8A-4147-A177-3AD203B41FA5}">
                      <a16:colId xmlns:a16="http://schemas.microsoft.com/office/drawing/2014/main" val="981351593"/>
                    </a:ext>
                  </a:extLst>
                </a:gridCol>
              </a:tblGrid>
              <a:tr h="17469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Учебные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Познавательное развитие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 освоение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Речевое развитие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 освоения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Художественно- эстетическое развитие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 освоения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Физическое развитие 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 освоения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Социально- коммуни кативное развитие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 освоения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extLst>
                  <a:ext uri="{0D108BD9-81ED-4DB2-BD59-A6C34878D82A}">
                    <a16:rowId xmlns:a16="http://schemas.microsoft.com/office/drawing/2014/main" val="3609329356"/>
                  </a:ext>
                </a:extLst>
              </a:tr>
              <a:tr h="6852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2016-2017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62%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84%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extLst>
                  <a:ext uri="{0D108BD9-81ED-4DB2-BD59-A6C34878D82A}">
                    <a16:rowId xmlns:a16="http://schemas.microsoft.com/office/drawing/2014/main" val="1350863833"/>
                  </a:ext>
                </a:extLst>
              </a:tr>
              <a:tr h="6852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2017-2018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88%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103%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37%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extLst>
                  <a:ext uri="{0D108BD9-81ED-4DB2-BD59-A6C34878D82A}">
                    <a16:rowId xmlns:a16="http://schemas.microsoft.com/office/drawing/2014/main" val="3021524764"/>
                  </a:ext>
                </a:extLst>
              </a:tr>
              <a:tr h="6852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2018-2019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56%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38%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34%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43%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extLst>
                  <a:ext uri="{0D108BD9-81ED-4DB2-BD59-A6C34878D82A}">
                    <a16:rowId xmlns:a16="http://schemas.microsoft.com/office/drawing/2014/main" val="1967964135"/>
                  </a:ext>
                </a:extLst>
              </a:tr>
              <a:tr h="6852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2019-2020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42%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extLst>
                  <a:ext uri="{0D108BD9-81ED-4DB2-BD59-A6C34878D82A}">
                    <a16:rowId xmlns:a16="http://schemas.microsoft.com/office/drawing/2014/main" val="2665089876"/>
                  </a:ext>
                </a:extLst>
              </a:tr>
              <a:tr h="6852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2020-2021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45%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48%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55%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6" marR="65906" marT="0" marB="0"/>
                </a:tc>
                <a:extLst>
                  <a:ext uri="{0D108BD9-81ED-4DB2-BD59-A6C34878D82A}">
                    <a16:rowId xmlns:a16="http://schemas.microsoft.com/office/drawing/2014/main" val="1208195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2228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93855F80-642C-45D5-962A-CAC907D631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003040"/>
              </p:ext>
            </p:extLst>
          </p:nvPr>
        </p:nvGraphicFramePr>
        <p:xfrm>
          <a:off x="251520" y="620688"/>
          <a:ext cx="856895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C2442BA-C031-4C7C-BEB7-757A3A24B73C}"/>
              </a:ext>
            </a:extLst>
          </p:cNvPr>
          <p:cNvSpPr txBox="1"/>
          <p:nvPr/>
        </p:nvSpPr>
        <p:spPr>
          <a:xfrm>
            <a:off x="1434491" y="5589240"/>
            <a:ext cx="66084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 анализа полученных данных мониторинга формирования 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процесса по образовательным областям у воспитанников за 5 лет,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 сделать вывод о положительной динамике развития 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освоению программы дошкольного образовательного учреждения на уровне.</a:t>
            </a:r>
          </a:p>
        </p:txBody>
      </p:sp>
    </p:spTree>
    <p:extLst>
      <p:ext uri="{BB962C8B-B14F-4D97-AF65-F5344CB8AC3E}">
        <p14:creationId xmlns:p14="http://schemas.microsoft.com/office/powerpoint/2010/main" val="2942507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352928" cy="5904656"/>
          </a:xfrm>
        </p:spPr>
        <p:txBody>
          <a:bodyPr/>
          <a:lstStyle/>
          <a:p>
            <a:pPr marL="45720" indent="0">
              <a:buNone/>
            </a:pPr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Общие сведения о педагоге: </a:t>
            </a:r>
          </a:p>
          <a:p>
            <a:pPr marL="45720" indent="0">
              <a:buNone/>
            </a:pPr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Михайлова Анна Ивановна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Дата рождения: 24 февраля 1974года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Место работы: Муниципальное бюджетное дошкольное образовательное учреждение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Усть-Баргузинский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детский сад «Солнышко»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должности воспитателя: с 1 марта 1995 года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данном образовательном учреждении: с 14 апреля 2008 года.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Высшая квалификационная категория: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Дата присвоения: 23 декабря 2016 года</a:t>
            </a:r>
          </a:p>
        </p:txBody>
      </p:sp>
    </p:spTree>
    <p:extLst>
      <p:ext uri="{BB962C8B-B14F-4D97-AF65-F5344CB8AC3E}">
        <p14:creationId xmlns:p14="http://schemas.microsoft.com/office/powerpoint/2010/main" val="25817238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8328"/>
            <a:ext cx="7682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Сетевое сотрудничество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 экологическим центром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Подлеморье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и  ФГБУ «Заповедное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подлеморье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167ADBF-4019-4DA0-9BF6-82BE6ACFF0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8"/>
            <a:ext cx="2267712" cy="3121152"/>
          </a:xfrm>
          <a:prstGeom prst="rect">
            <a:avLst/>
          </a:prstGeom>
        </p:spPr>
      </p:pic>
      <p:pic>
        <p:nvPicPr>
          <p:cNvPr id="8" name="Рисунок 7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C8531EA-D3A3-4AF0-AB15-A87C6CF231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900" y="2924603"/>
            <a:ext cx="2267712" cy="3121152"/>
          </a:xfrm>
          <a:prstGeom prst="rect">
            <a:avLst/>
          </a:prstGeom>
        </p:spPr>
      </p:pic>
      <p:pic>
        <p:nvPicPr>
          <p:cNvPr id="10" name="Рисунок 9" descr="Изображение выглядит как текст, внутренний, человек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45C19E5E-2FFC-4023-928D-4FA21B5237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628" y="812245"/>
            <a:ext cx="2827040" cy="2827040"/>
          </a:xfrm>
          <a:prstGeom prst="rect">
            <a:avLst/>
          </a:prstGeom>
        </p:spPr>
      </p:pic>
      <p:pic>
        <p:nvPicPr>
          <p:cNvPr id="12" name="Рисунок 11" descr="Изображение выглядит как текст, внутренний, пол&#10;&#10;Автоматически созданное описание">
            <a:extLst>
              <a:ext uri="{FF2B5EF4-FFF2-40B4-BE49-F238E27FC236}">
                <a16:creationId xmlns:a16="http://schemas.microsoft.com/office/drawing/2014/main" id="{C04495C4-14ED-4ADC-8E52-C83AD34D12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736427"/>
            <a:ext cx="2481996" cy="330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1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0933" y="400133"/>
            <a:ext cx="648511" cy="2879763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Отзывы</a:t>
            </a:r>
          </a:p>
        </p:txBody>
      </p:sp>
    </p:spTree>
    <p:extLst>
      <p:ext uri="{BB962C8B-B14F-4D97-AF65-F5344CB8AC3E}">
        <p14:creationId xmlns:p14="http://schemas.microsoft.com/office/powerpoint/2010/main" val="2263071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BFE5469A-630D-4250-BD2C-34CEB10B34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127812"/>
              </p:ext>
            </p:extLst>
          </p:nvPr>
        </p:nvGraphicFramePr>
        <p:xfrm>
          <a:off x="179512" y="181872"/>
          <a:ext cx="8856984" cy="6559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246">
                  <a:extLst>
                    <a:ext uri="{9D8B030D-6E8A-4147-A177-3AD203B41FA5}">
                      <a16:colId xmlns:a16="http://schemas.microsoft.com/office/drawing/2014/main" val="2419498761"/>
                    </a:ext>
                  </a:extLst>
                </a:gridCol>
                <a:gridCol w="2214246">
                  <a:extLst>
                    <a:ext uri="{9D8B030D-6E8A-4147-A177-3AD203B41FA5}">
                      <a16:colId xmlns:a16="http://schemas.microsoft.com/office/drawing/2014/main" val="872565526"/>
                    </a:ext>
                  </a:extLst>
                </a:gridCol>
                <a:gridCol w="2214246">
                  <a:extLst>
                    <a:ext uri="{9D8B030D-6E8A-4147-A177-3AD203B41FA5}">
                      <a16:colId xmlns:a16="http://schemas.microsoft.com/office/drawing/2014/main" val="623145445"/>
                    </a:ext>
                  </a:extLst>
                </a:gridCol>
                <a:gridCol w="2214246">
                  <a:extLst>
                    <a:ext uri="{9D8B030D-6E8A-4147-A177-3AD203B41FA5}">
                      <a16:colId xmlns:a16="http://schemas.microsoft.com/office/drawing/2014/main" val="3154265677"/>
                    </a:ext>
                  </a:extLst>
                </a:gridCol>
              </a:tblGrid>
              <a:tr h="662257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структур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423037"/>
                  </a:ext>
                </a:extLst>
              </a:tr>
              <a:tr h="5897239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Улан-Удэнское педагогическое училище №2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АНО ЦДПО</a:t>
                      </a:r>
                    </a:p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«Сова»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АНО ДПО</a:t>
                      </a:r>
                    </a:p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«Московская академия профессиональных компетенций»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АНО ДПО</a:t>
                      </a:r>
                    </a:p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«Московская академия профессиональных компетенций»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1991-1993гг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28.12.2017г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30.04.2019г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10.01.2020г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50" normalizeH="0" baseline="0" noProof="0" dirty="0">
                          <a:ln w="11430"/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Adobe Kaiti Std R" pitchFamily="18" charset="-128"/>
                          <a:cs typeface="Times New Roman" pitchFamily="18" charset="0"/>
                        </a:rPr>
                        <a:t>Педагогическое   Диплом с отличием специальность  «Воспитатель дошкольного учреждения</a:t>
                      </a:r>
                      <a:r>
                        <a:rPr kumimoji="0" lang="ru-RU" sz="1400" b="0" i="0" u="none" strike="noStrike" kern="1200" cap="none" spc="50" normalizeH="0" baseline="0" noProof="0" dirty="0">
                          <a:ln w="11430"/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»</a:t>
                      </a:r>
                    </a:p>
                    <a:p>
                      <a:endParaRPr lang="ru-RU" dirty="0"/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Курс профессиональной переподготовки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«Менеджмент в образовательном учреждении»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профессиональной переподготовки « Педагогика и психология»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профессиональной переподготовки «Методист общеобразовательной организации»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124842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382" y="908720"/>
            <a:ext cx="1815364" cy="123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9DB6250-F0F3-4386-8B33-4B68A03F03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382" y="2276872"/>
            <a:ext cx="1815363" cy="131694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593B410-DFF8-4DE7-B515-C1482B1111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381" y="3760556"/>
            <a:ext cx="1815364" cy="1316949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FF45547-2D17-4C42-A6DA-B4961AED50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381" y="5210316"/>
            <a:ext cx="1815364" cy="131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498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D647710A-6EE6-4596-99FC-44C046A980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312086"/>
              </p:ext>
            </p:extLst>
          </p:nvPr>
        </p:nvGraphicFramePr>
        <p:xfrm>
          <a:off x="143508" y="124013"/>
          <a:ext cx="8856984" cy="6609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7947">
                  <a:extLst>
                    <a:ext uri="{9D8B030D-6E8A-4147-A177-3AD203B41FA5}">
                      <a16:colId xmlns:a16="http://schemas.microsoft.com/office/drawing/2014/main" val="2746138729"/>
                    </a:ext>
                  </a:extLst>
                </a:gridCol>
                <a:gridCol w="1512463">
                  <a:extLst>
                    <a:ext uri="{9D8B030D-6E8A-4147-A177-3AD203B41FA5}">
                      <a16:colId xmlns:a16="http://schemas.microsoft.com/office/drawing/2014/main" val="1711747193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368151740"/>
                    </a:ext>
                  </a:extLst>
                </a:gridCol>
                <a:gridCol w="2214246">
                  <a:extLst>
                    <a:ext uri="{9D8B030D-6E8A-4147-A177-3AD203B41FA5}">
                      <a16:colId xmlns:a16="http://schemas.microsoft.com/office/drawing/2014/main" val="1731366890"/>
                    </a:ext>
                  </a:extLst>
                </a:gridCol>
              </a:tblGrid>
              <a:tr h="568008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структур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Проблематика курсов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610794"/>
                  </a:ext>
                </a:extLst>
              </a:tr>
              <a:tr h="76892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ГАУ ДПО РБ</a:t>
                      </a:r>
                    </a:p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«БРИОП»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14.09-18.09.2017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инклюзивного образования в 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3690067"/>
                  </a:ext>
                </a:extLst>
              </a:tr>
              <a:tr h="1274202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АНО ДПО «Инновационный образовательный центр «Мой университет»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25.01.2018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развивающей предметно- пространственной среды в соответствии  с ФГОС ДО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287572"/>
                  </a:ext>
                </a:extLst>
              </a:tr>
              <a:tr h="15053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АНО ДПО «Инновационный образовательный центр «Мой университет»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02.02.2018г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Профессиональный стандарт педагога как инструмент его подготовки к аттестации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2395467"/>
                  </a:ext>
                </a:extLst>
              </a:tr>
              <a:tr h="781649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«Прогресс»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15.10.2018г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 педагогических работников навыкам оказания первой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949419"/>
                  </a:ext>
                </a:extLst>
              </a:tr>
              <a:tr h="129450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АНО ДПО «Межрегиональная академия строительного и промышленного комплекса»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08.11.2018г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Инклюзивное и интегративное образование детей с ОВЗ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436400"/>
                  </a:ext>
                </a:extLst>
              </a:tr>
            </a:tbl>
          </a:graphicData>
        </a:graphic>
      </p:graphicFrame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DFA94DEC-6E7A-44DF-9169-FFB4DB6CB4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0688"/>
            <a:ext cx="1365504" cy="9906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73FA9D-18EE-4178-B5F5-2D48CA7183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868" y="1612663"/>
            <a:ext cx="1365504" cy="9906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9C160A7-B9E2-4FDA-9499-424ACF79C3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877" y="2933699"/>
            <a:ext cx="1365504" cy="990600"/>
          </a:xfrm>
          <a:prstGeom prst="rect">
            <a:avLst/>
          </a:prstGeom>
        </p:spPr>
      </p:pic>
      <p:pic>
        <p:nvPicPr>
          <p:cNvPr id="10" name="Рисунок 9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36E5E1A-0DB6-479E-A7C7-CF66123CBD8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868" y="4223084"/>
            <a:ext cx="1365504" cy="990600"/>
          </a:xfrm>
          <a:prstGeom prst="rect">
            <a:avLst/>
          </a:prstGeom>
        </p:spPr>
      </p:pic>
      <p:pic>
        <p:nvPicPr>
          <p:cNvPr id="12" name="Рисунок 11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5D73332-97F8-400E-9F4C-F50B6F6B1A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071" y="5455942"/>
            <a:ext cx="1365504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58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956DA093-752F-4EC7-B92A-3D3D8404D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717652"/>
              </p:ext>
            </p:extLst>
          </p:nvPr>
        </p:nvGraphicFramePr>
        <p:xfrm>
          <a:off x="179512" y="142936"/>
          <a:ext cx="8784976" cy="6396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>
                  <a:extLst>
                    <a:ext uri="{9D8B030D-6E8A-4147-A177-3AD203B41FA5}">
                      <a16:colId xmlns:a16="http://schemas.microsoft.com/office/drawing/2014/main" val="189304759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3609550162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1904309443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1414525185"/>
                    </a:ext>
                  </a:extLst>
                </a:gridCol>
              </a:tblGrid>
              <a:tr h="13338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АНО ДПО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«Московская академия профессиональных компетенций»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28.12. 2018г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Теория и методика инклюзивного образования в  условиях реализации ФГОС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11556"/>
                  </a:ext>
                </a:extLst>
              </a:tr>
              <a:tr h="1333872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</a:t>
                      </a:r>
                      <a:r>
                        <a:rPr lang="ru-RU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Инфоурок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07.08.2019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Ментальная арифметика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772645"/>
                  </a:ext>
                </a:extLst>
              </a:tr>
              <a:tr h="13338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АНО ДПО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«Московская академия профессиональных компетенций»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15.10.2020г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Адаптивная физическая культура и адаптивный спорт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074915"/>
                  </a:ext>
                </a:extLst>
              </a:tr>
              <a:tr h="104676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«Межотраслевой институт </a:t>
                      </a:r>
                      <a:r>
                        <a:rPr lang="ru-RU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Госаттестации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25.03.2021г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 по оказанию первой помощи пострадавшим в 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442814"/>
                  </a:ext>
                </a:extLst>
              </a:tr>
              <a:tr h="1333872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ГАУ ДПО РБ</a:t>
                      </a:r>
                    </a:p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«БРИОП»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17.09.2021г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обучения детей младшего школьного возраста игре в шахматы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883911"/>
                  </a:ext>
                </a:extLst>
              </a:tr>
            </a:tbl>
          </a:graphicData>
        </a:graphic>
      </p:graphicFrame>
      <p:pic>
        <p:nvPicPr>
          <p:cNvPr id="6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F900E63-D99B-4F20-98AE-5C814B1DA7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66936"/>
            <a:ext cx="1365504" cy="990600"/>
          </a:xfrm>
          <a:prstGeom prst="rect">
            <a:avLst/>
          </a:prstGeom>
        </p:spPr>
      </p:pic>
      <p:pic>
        <p:nvPicPr>
          <p:cNvPr id="8" name="Рисунок 7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695FA3D8-CF00-4471-A771-933E780448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630152"/>
            <a:ext cx="1365504" cy="9906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776ABDA-C0B1-498D-880E-78175B0005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228" y="2933700"/>
            <a:ext cx="1365504" cy="990600"/>
          </a:xfrm>
          <a:prstGeom prst="rect">
            <a:avLst/>
          </a:prstGeom>
        </p:spPr>
      </p:pic>
      <p:pic>
        <p:nvPicPr>
          <p:cNvPr id="14" name="Рисунок 1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2ED2215-7561-4DEE-9EFD-F0E7D90CE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028" y="4799123"/>
            <a:ext cx="2028460" cy="1853509"/>
          </a:xfrm>
          <a:prstGeom prst="rect">
            <a:avLst/>
          </a:prstGeom>
        </p:spPr>
      </p:pic>
      <p:pic>
        <p:nvPicPr>
          <p:cNvPr id="12" name="Рисунок 11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3694DCA-2C45-4D17-A829-595E2B4049E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706" y="4196916"/>
            <a:ext cx="1365504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15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4CE26738-19DF-453F-A7C6-87F637EF81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042613"/>
              </p:ext>
            </p:extLst>
          </p:nvPr>
        </p:nvGraphicFramePr>
        <p:xfrm>
          <a:off x="179512" y="188640"/>
          <a:ext cx="8784976" cy="4065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>
                  <a:extLst>
                    <a:ext uri="{9D8B030D-6E8A-4147-A177-3AD203B41FA5}">
                      <a16:colId xmlns:a16="http://schemas.microsoft.com/office/drawing/2014/main" val="3565319389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2732450698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1986253549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652643159"/>
                    </a:ext>
                  </a:extLst>
                </a:gridCol>
              </a:tblGrid>
              <a:tr h="12001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502036"/>
                  </a:ext>
                </a:extLst>
              </a:tr>
              <a:tr h="12001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ГАУ ДПО РБ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«БРИОП»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07.10.2021г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Современные образовательные технологии как средство повышения качества ДО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986193"/>
                  </a:ext>
                </a:extLst>
              </a:tr>
              <a:tr h="12001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ГАУ ДПО РБ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«БРИОП»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23.10.2021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Теория и практика специального и инклюзивного образования обучающихся с ОВЗ и инвалидностью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282783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EADB112-3A0F-4F78-97B6-7D4CDBFE40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484784"/>
            <a:ext cx="1365504" cy="9906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82BC718-F073-4549-BB8C-D1D8FEE541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805" y="2869338"/>
            <a:ext cx="1365504" cy="990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28D046-312C-4C17-A3F2-474632C8B479}"/>
              </a:ext>
            </a:extLst>
          </p:cNvPr>
          <p:cNvSpPr txBox="1"/>
          <p:nvPr/>
        </p:nvSpPr>
        <p:spPr>
          <a:xfrm>
            <a:off x="1763688" y="4797152"/>
            <a:ext cx="5126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количество часов по должности -708 часов</a:t>
            </a:r>
          </a:p>
        </p:txBody>
      </p:sp>
    </p:spTree>
    <p:extLst>
      <p:ext uri="{BB962C8B-B14F-4D97-AF65-F5344CB8AC3E}">
        <p14:creationId xmlns:p14="http://schemas.microsoft.com/office/powerpoint/2010/main" val="1373394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4825251-584C-41B4-8945-2A85ABA95ED5}"/>
              </a:ext>
            </a:extLst>
          </p:cNvPr>
          <p:cNvSpPr txBox="1"/>
          <p:nvPr/>
        </p:nvSpPr>
        <p:spPr>
          <a:xfrm>
            <a:off x="395536" y="260648"/>
            <a:ext cx="820891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Учительские сайты: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https://nsportal.ru/mihaylova-anna-ivanovna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http://www.maam.ru/users/yuzheninova74 https://infourok.ru/user/mihaylova-anna-ivanovna1 https://урок.рф/user/181264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znanio.ru Свидетельство о гос. регистрации №017705391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Сайт группы «Колокольчики» (2015-2021)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21468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maam.ru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Сайт группы «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СуперДетки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» (2021-2022)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27795maam.ru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Личный кабинет на сайте «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Учи.ру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» (портфолио 2019-2021)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961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335846"/>
            <a:ext cx="7200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      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ОСНОВНЫЕ ЗАДАЧИ МОЕЙ РАБОТЫ</a:t>
            </a:r>
          </a:p>
          <a:p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1.Формирование целостной картины мира,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расширение кругозора детей.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2. Развитие детского творчества.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3. Развитие познавательно- исследовательской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продуктивной деятельности.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4. Формирование начальных представлений о здоровом образе жизни.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5. Сенсорное развитие. Развитие мелкой моторики.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6. Развитие логико- математических способностей.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7. Приобщение родителей воспитанников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к творческой жизни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2638266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325447" y="2802244"/>
            <a:ext cx="237626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ТЕХНОЛОГИИ</a:t>
            </a:r>
          </a:p>
        </p:txBody>
      </p:sp>
      <p:sp>
        <p:nvSpPr>
          <p:cNvPr id="5" name="Шестиугольник 4"/>
          <p:cNvSpPr/>
          <p:nvPr/>
        </p:nvSpPr>
        <p:spPr>
          <a:xfrm>
            <a:off x="5701711" y="210417"/>
            <a:ext cx="2664808" cy="2448272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/>
              <a:t>Игровая технология</a:t>
            </a:r>
          </a:p>
          <a:p>
            <a:pPr algn="ctr"/>
            <a:r>
              <a:rPr lang="ru-RU" sz="1200" dirty="0"/>
              <a:t>( Освоены сенсорные эталоны. Развита мелкая моторика, Развитость всех познавательных функций)</a:t>
            </a:r>
          </a:p>
        </p:txBody>
      </p:sp>
      <p:sp>
        <p:nvSpPr>
          <p:cNvPr id="6" name="Шестиугольник 5"/>
          <p:cNvSpPr/>
          <p:nvPr/>
        </p:nvSpPr>
        <p:spPr>
          <a:xfrm>
            <a:off x="2987824" y="0"/>
            <a:ext cx="2736304" cy="220486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/>
              <a:t>Технология проектной деятельности</a:t>
            </a:r>
          </a:p>
          <a:p>
            <a:pPr algn="ctr"/>
            <a:r>
              <a:rPr lang="ru-RU" sz="1200" dirty="0"/>
              <a:t>(Знания, приобретаемые детьми в ходе реализации проектов, становятся достоянием их личного опыта)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6571919" y="2802244"/>
            <a:ext cx="2460432" cy="213892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/>
              <a:t>Технология развивающег</a:t>
            </a:r>
            <a:r>
              <a:rPr lang="ru-RU" sz="1200" b="1" u="sng" dirty="0"/>
              <a:t>о </a:t>
            </a:r>
            <a:r>
              <a:rPr lang="ru-RU" sz="1400" b="1" u="sng" dirty="0"/>
              <a:t>обучения</a:t>
            </a:r>
          </a:p>
          <a:p>
            <a:pPr algn="ctr"/>
            <a:r>
              <a:rPr lang="ru-RU" sz="1200" dirty="0"/>
              <a:t>(Развитие всей целостной совокупности качеств личности)</a:t>
            </a:r>
          </a:p>
        </p:txBody>
      </p:sp>
      <p:sp>
        <p:nvSpPr>
          <p:cNvPr id="11" name="Шестиугольник 10"/>
          <p:cNvSpPr/>
          <p:nvPr/>
        </p:nvSpPr>
        <p:spPr>
          <a:xfrm>
            <a:off x="467544" y="344059"/>
            <a:ext cx="2664296" cy="2425467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/>
              <a:t>Технология художественного творчества</a:t>
            </a:r>
          </a:p>
          <a:p>
            <a:pPr algn="ctr"/>
            <a:r>
              <a:rPr lang="ru-RU" sz="1200" dirty="0"/>
              <a:t>(Эмоционально-положительный настрой, развитие интереса к продуктивной деятельности)</a:t>
            </a:r>
          </a:p>
        </p:txBody>
      </p:sp>
      <p:sp>
        <p:nvSpPr>
          <p:cNvPr id="12" name="Шестиугольник 11"/>
          <p:cNvSpPr/>
          <p:nvPr/>
        </p:nvSpPr>
        <p:spPr>
          <a:xfrm>
            <a:off x="2051720" y="4437112"/>
            <a:ext cx="2592288" cy="230425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err="1"/>
              <a:t>Здоровьесберегающие</a:t>
            </a:r>
            <a:r>
              <a:rPr lang="ru-RU" sz="1400" b="1" u="sng" dirty="0"/>
              <a:t> технологии</a:t>
            </a:r>
          </a:p>
          <a:p>
            <a:pPr algn="ctr"/>
            <a:r>
              <a:rPr lang="ru-RU" sz="1200" dirty="0"/>
              <a:t>(Улучшение и сохранение соматических показателей здоровья дошкольников. </a:t>
            </a:r>
            <a:r>
              <a:rPr lang="ru-RU" sz="1200" dirty="0" err="1"/>
              <a:t>Сформированность</a:t>
            </a:r>
            <a:r>
              <a:rPr lang="ru-RU" sz="1200" dirty="0"/>
              <a:t> навыков здорового образа жизни)</a:t>
            </a:r>
          </a:p>
        </p:txBody>
      </p:sp>
      <p:sp>
        <p:nvSpPr>
          <p:cNvPr id="13" name="Шестиугольник 12"/>
          <p:cNvSpPr/>
          <p:nvPr/>
        </p:nvSpPr>
        <p:spPr>
          <a:xfrm>
            <a:off x="4644008" y="4437112"/>
            <a:ext cx="2735278" cy="230425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/>
              <a:t>Технология ИКТ</a:t>
            </a:r>
          </a:p>
          <a:p>
            <a:pPr algn="ctr"/>
            <a:r>
              <a:rPr lang="ru-RU" sz="1200" dirty="0"/>
              <a:t>(Повышение качеств образовательного процесса, Использование ЭОР в работе   служит повышению познавательной  мотивации воспитанника, родителей и педагогов) </a:t>
            </a:r>
          </a:p>
        </p:txBody>
      </p:sp>
      <p:sp>
        <p:nvSpPr>
          <p:cNvPr id="14" name="Шестиугольник 13"/>
          <p:cNvSpPr/>
          <p:nvPr/>
        </p:nvSpPr>
        <p:spPr>
          <a:xfrm>
            <a:off x="0" y="2946260"/>
            <a:ext cx="2627784" cy="233544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/>
              <a:t>Социально-личностная технология</a:t>
            </a:r>
          </a:p>
          <a:p>
            <a:pPr algn="ctr"/>
            <a:r>
              <a:rPr lang="ru-RU" sz="1200" dirty="0"/>
              <a:t>(Эмоционально-благоприятная атмосфера, повышение самооценки детей, уменьшение конфликтности в группе)</a:t>
            </a:r>
          </a:p>
        </p:txBody>
      </p:sp>
      <p:sp>
        <p:nvSpPr>
          <p:cNvPr id="15" name="Нашивка 14"/>
          <p:cNvSpPr/>
          <p:nvPr/>
        </p:nvSpPr>
        <p:spPr>
          <a:xfrm rot="3319106">
            <a:off x="5193289" y="3854139"/>
            <a:ext cx="496490" cy="48289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 rot="549920">
            <a:off x="5755531" y="3280911"/>
            <a:ext cx="513258" cy="43543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Нашивка 16"/>
          <p:cNvSpPr/>
          <p:nvPr/>
        </p:nvSpPr>
        <p:spPr>
          <a:xfrm rot="19339696">
            <a:off x="5423365" y="2516913"/>
            <a:ext cx="373248" cy="45725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ашивка 17"/>
          <p:cNvSpPr/>
          <p:nvPr/>
        </p:nvSpPr>
        <p:spPr>
          <a:xfrm rot="16200000">
            <a:off x="4356020" y="2323216"/>
            <a:ext cx="452360" cy="41165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Нашивка 18"/>
          <p:cNvSpPr/>
          <p:nvPr/>
        </p:nvSpPr>
        <p:spPr>
          <a:xfrm rot="13360286">
            <a:off x="3225784" y="2542497"/>
            <a:ext cx="448021" cy="45220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/>
          <p:nvPr/>
        </p:nvSpPr>
        <p:spPr>
          <a:xfrm rot="9718122">
            <a:off x="2817869" y="3358137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Нашивка 20"/>
          <p:cNvSpPr/>
          <p:nvPr/>
        </p:nvSpPr>
        <p:spPr>
          <a:xfrm rot="6826884">
            <a:off x="3536814" y="3902231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24586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596</TotalTime>
  <Words>1793</Words>
  <Application>Microsoft Office PowerPoint</Application>
  <PresentationFormat>Экран (4:3)</PresentationFormat>
  <Paragraphs>542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-apple-system</vt:lpstr>
      <vt:lpstr>Arial</vt:lpstr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Проектная деятельность  Программа «Мои пальчики расскажут» (2008-2022г.) Проект «Детское экспериментирование как средство познавательной активности» (2012-2022г.)  Модифицированная программа « Ключики к миру» (2013-2022г.)  Новые авторские разработки: Проект «Золотой луг»-2018г Проект «Зеленая елочка» -2018г Проект «Традиции и обычаи русского народа» -2019г Проект « Мойдодыр» -2019 Проект «Осторожно, микроб»- 2020 Проект « Играем в экономику» -2020 Проект «Соль-волшебница»- 2021 Проект «Домашнее творение»- 2021 Проект «Цветок для мамы»- 2021 Программа кружковой работы: «Занимательная математика» « Волшебные шашки» «Шахматы для маленьких»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svet.mixajlova2020@yandex.ru</cp:lastModifiedBy>
  <cp:revision>17</cp:revision>
  <dcterms:created xsi:type="dcterms:W3CDTF">2016-12-03T04:39:24Z</dcterms:created>
  <dcterms:modified xsi:type="dcterms:W3CDTF">2022-01-10T15:06:24Z</dcterms:modified>
</cp:coreProperties>
</file>