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notesMasterIdLst>
    <p:notesMasterId r:id="rId32"/>
  </p:notesMasterIdLst>
  <p:sldIdLst>
    <p:sldId id="263" r:id="rId2"/>
    <p:sldId id="265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60" r:id="rId12"/>
    <p:sldId id="274" r:id="rId13"/>
    <p:sldId id="275" r:id="rId14"/>
    <p:sldId id="277" r:id="rId15"/>
    <p:sldId id="278" r:id="rId16"/>
    <p:sldId id="262" r:id="rId17"/>
    <p:sldId id="264" r:id="rId18"/>
    <p:sldId id="259" r:id="rId19"/>
    <p:sldId id="281" r:id="rId20"/>
    <p:sldId id="282" r:id="rId21"/>
    <p:sldId id="297" r:id="rId22"/>
    <p:sldId id="294" r:id="rId23"/>
    <p:sldId id="293" r:id="rId24"/>
    <p:sldId id="296" r:id="rId25"/>
    <p:sldId id="291" r:id="rId26"/>
    <p:sldId id="298" r:id="rId27"/>
    <p:sldId id="299" r:id="rId28"/>
    <p:sldId id="300" r:id="rId29"/>
    <p:sldId id="320" r:id="rId30"/>
    <p:sldId id="322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3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>
      <p:cViewPr varScale="1">
        <p:scale>
          <a:sx n="109" d="100"/>
          <a:sy n="109" d="100"/>
        </p:scale>
        <p:origin x="162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9A02507-271D-4B19-9C93-E4809A90DD0B}" type="datetimeFigureOut">
              <a:rPr lang="ru-RU"/>
              <a:pPr>
                <a:defRPr/>
              </a:pPr>
              <a:t>05.10.2022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E4619A-3791-44F2-9F73-29AB7D8CC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C14690-A59D-4CF9-963A-3C986D681B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85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9D83C-23C0-4BFF-A99F-2E680B534F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7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9D83C-23C0-4BFF-A99F-2E680B534F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4443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9D83C-23C0-4BFF-A99F-2E680B534F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250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9D83C-23C0-4BFF-A99F-2E680B534F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6091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9D83C-23C0-4BFF-A99F-2E680B534F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854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7A3660-0BFF-4904-823E-21BC4D7374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882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46296-FBF3-42B7-8E71-6700949CDE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86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719C0-736E-4863-A088-8626600B10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32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19C7D-B63C-492C-8374-E46388F2D6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54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8D360B-B7C0-4B01-8807-BC3CA90BC9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85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31A83F-2682-4430-B4AB-11203B50BF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26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CD3AE-E4AA-425B-948B-DC23AA3DBC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45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B1A6D-263F-48E7-842C-449EE9463E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21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2EABE-9E89-45E6-A5CB-6CB0B6A571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34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B7A1E-2761-4B0A-BD35-3A3752CC87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0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A69D83C-23C0-4BFF-A99F-2E680B534F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583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inoforum.my1.ru/_fr/3/7676031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www.zavodplastmas.kiev.ua/foto/26v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lamber.ru/files/photos/1152431728/1181070512_o.jpg" TargetMode="Externa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5.bin"/><Relationship Id="rId7" Type="http://schemas.openxmlformats.org/officeDocument/2006/relationships/hyperlink" Target="http://www.board74.ru/articles/geometry/tcone.gi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://s57.radikal.ru/i155/0810/61/a5647e91633f.j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4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eky.ru/tovary/kastruli/p_k_7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radugavd.ru/d/63369/d/1409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3301/ostroum-igor.0/0_2586_82bc2d69_L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media.meta.ua/files/pic/0/26/108/mIR6YnZXGo.jpg" TargetMode="External"/><Relationship Id="rId9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1556792"/>
            <a:ext cx="9396536" cy="164630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«Цилиндр, конус,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7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5" name="Rectangle 29"/>
          <p:cNvSpPr>
            <a:spLocks noChangeArrowheads="1"/>
          </p:cNvSpPr>
          <p:nvPr/>
        </p:nvSpPr>
        <p:spPr bwMode="auto">
          <a:xfrm>
            <a:off x="2124075" y="2276475"/>
            <a:ext cx="3384550" cy="1728788"/>
          </a:xfrm>
          <a:prstGeom prst="rect">
            <a:avLst/>
          </a:prstGeom>
          <a:gradFill rotWithShape="1">
            <a:gsLst>
              <a:gs pos="0">
                <a:schemeClr val="hlink">
                  <a:alpha val="85001"/>
                </a:schemeClr>
              </a:gs>
              <a:gs pos="100000">
                <a:schemeClr val="folHlink"/>
              </a:gs>
            </a:gsLst>
            <a:lin ang="0" scaled="1"/>
          </a:gradFill>
          <a:ln w="952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78582"/>
            <a:ext cx="8908678" cy="720725"/>
          </a:xfrm>
        </p:spPr>
        <p:txBody>
          <a:bodyPr>
            <a:normAutofit/>
          </a:bodyPr>
          <a:lstStyle/>
          <a:p>
            <a:r>
              <a:rPr lang="ru-RU" altLang="ru-RU" dirty="0" smtClean="0"/>
              <a:t>Площадь поверхности цилиндра</a:t>
            </a:r>
          </a:p>
        </p:txBody>
      </p:sp>
      <p:grpSp>
        <p:nvGrpSpPr>
          <p:cNvPr id="15366" name="Group 30"/>
          <p:cNvGrpSpPr>
            <a:grpSpLocks/>
          </p:cNvGrpSpPr>
          <p:nvPr/>
        </p:nvGrpSpPr>
        <p:grpSpPr bwMode="auto">
          <a:xfrm>
            <a:off x="250825" y="1916113"/>
            <a:ext cx="1547813" cy="2376487"/>
            <a:chOff x="204" y="875"/>
            <a:chExt cx="975" cy="1497"/>
          </a:xfrm>
        </p:grpSpPr>
        <p:grpSp>
          <p:nvGrpSpPr>
            <p:cNvPr id="15387" name="Group 2"/>
            <p:cNvGrpSpPr>
              <a:grpSpLocks/>
            </p:cNvGrpSpPr>
            <p:nvPr/>
          </p:nvGrpSpPr>
          <p:grpSpPr bwMode="auto">
            <a:xfrm>
              <a:off x="204" y="875"/>
              <a:ext cx="975" cy="1497"/>
              <a:chOff x="839" y="1933"/>
              <a:chExt cx="1095" cy="1724"/>
            </a:xfrm>
          </p:grpSpPr>
          <p:sp>
            <p:nvSpPr>
              <p:cNvPr id="50179" name="AutoShape 3"/>
              <p:cNvSpPr>
                <a:spLocks noChangeArrowheads="1"/>
              </p:cNvSpPr>
              <p:nvPr/>
            </p:nvSpPr>
            <p:spPr bwMode="auto">
              <a:xfrm>
                <a:off x="839" y="1933"/>
                <a:ext cx="1088" cy="1724"/>
              </a:xfrm>
              <a:prstGeom prst="can">
                <a:avLst>
                  <a:gd name="adj" fmla="val 47331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180" name="Freeform 4"/>
              <p:cNvSpPr>
                <a:spLocks/>
              </p:cNvSpPr>
              <p:nvPr/>
            </p:nvSpPr>
            <p:spPr bwMode="auto">
              <a:xfrm>
                <a:off x="839" y="3103"/>
                <a:ext cx="1095" cy="327"/>
              </a:xfrm>
              <a:custGeom>
                <a:avLst/>
                <a:gdLst/>
                <a:ahLst/>
                <a:cxnLst>
                  <a:cxn ang="0">
                    <a:pos x="0" y="320"/>
                  </a:cxn>
                  <a:cxn ang="0">
                    <a:pos x="24" y="224"/>
                  </a:cxn>
                  <a:cxn ang="0">
                    <a:pos x="90" y="146"/>
                  </a:cxn>
                  <a:cxn ang="0">
                    <a:pos x="210" y="71"/>
                  </a:cxn>
                  <a:cxn ang="0">
                    <a:pos x="300" y="38"/>
                  </a:cxn>
                  <a:cxn ang="0">
                    <a:pos x="378" y="23"/>
                  </a:cxn>
                  <a:cxn ang="0">
                    <a:pos x="621" y="11"/>
                  </a:cxn>
                  <a:cxn ang="0">
                    <a:pos x="933" y="92"/>
                  </a:cxn>
                  <a:cxn ang="0">
                    <a:pos x="1068" y="215"/>
                  </a:cxn>
                  <a:cxn ang="0">
                    <a:pos x="1093" y="327"/>
                  </a:cxn>
                </a:cxnLst>
                <a:rect l="0" t="0" r="r" b="b"/>
                <a:pathLst>
                  <a:path w="1095" h="327">
                    <a:moveTo>
                      <a:pt x="0" y="320"/>
                    </a:moveTo>
                    <a:cubicBezTo>
                      <a:pt x="4" y="304"/>
                      <a:pt x="9" y="253"/>
                      <a:pt x="24" y="224"/>
                    </a:cubicBezTo>
                    <a:lnTo>
                      <a:pt x="90" y="146"/>
                    </a:lnTo>
                    <a:cubicBezTo>
                      <a:pt x="121" y="121"/>
                      <a:pt x="175" y="89"/>
                      <a:pt x="210" y="71"/>
                    </a:cubicBezTo>
                    <a:cubicBezTo>
                      <a:pt x="245" y="53"/>
                      <a:pt x="272" y="46"/>
                      <a:pt x="300" y="38"/>
                    </a:cubicBezTo>
                    <a:lnTo>
                      <a:pt x="378" y="23"/>
                    </a:lnTo>
                    <a:cubicBezTo>
                      <a:pt x="431" y="19"/>
                      <a:pt x="529" y="0"/>
                      <a:pt x="621" y="11"/>
                    </a:cubicBezTo>
                    <a:cubicBezTo>
                      <a:pt x="713" y="22"/>
                      <a:pt x="858" y="58"/>
                      <a:pt x="933" y="92"/>
                    </a:cubicBezTo>
                    <a:cubicBezTo>
                      <a:pt x="1008" y="126"/>
                      <a:pt x="1041" y="176"/>
                      <a:pt x="1068" y="215"/>
                    </a:cubicBezTo>
                    <a:cubicBezTo>
                      <a:pt x="1095" y="254"/>
                      <a:pt x="1088" y="304"/>
                      <a:pt x="1093" y="327"/>
                    </a:cubicBezTo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5000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flat" cmpd="sng">
                <a:solidFill>
                  <a:schemeClr val="hlink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388" name="Freeform 11"/>
            <p:cNvSpPr>
              <a:spLocks/>
            </p:cNvSpPr>
            <p:nvPr/>
          </p:nvSpPr>
          <p:spPr bwMode="auto">
            <a:xfrm>
              <a:off x="703" y="1071"/>
              <a:ext cx="6" cy="1050"/>
            </a:xfrm>
            <a:custGeom>
              <a:avLst/>
              <a:gdLst>
                <a:gd name="T0" fmla="*/ 0 w 6"/>
                <a:gd name="T1" fmla="*/ 0 h 1050"/>
                <a:gd name="T2" fmla="*/ 6 w 6"/>
                <a:gd name="T3" fmla="*/ 1050 h 1050"/>
                <a:gd name="T4" fmla="*/ 0 60000 65536"/>
                <a:gd name="T5" fmla="*/ 0 60000 65536"/>
                <a:gd name="T6" fmla="*/ 0 w 6"/>
                <a:gd name="T7" fmla="*/ 0 h 1050"/>
                <a:gd name="T8" fmla="*/ 6 w 6"/>
                <a:gd name="T9" fmla="*/ 1050 h 10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050">
                  <a:moveTo>
                    <a:pt x="0" y="0"/>
                  </a:moveTo>
                  <a:lnTo>
                    <a:pt x="6" y="1050"/>
                  </a:lnTo>
                </a:path>
              </a:pathLst>
            </a:custGeom>
            <a:noFill/>
            <a:ln w="9525">
              <a:solidFill>
                <a:srgbClr val="76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71" name="Rectangle 28"/>
          <p:cNvSpPr>
            <a:spLocks noChangeArrowheads="1"/>
          </p:cNvSpPr>
          <p:nvPr/>
        </p:nvSpPr>
        <p:spPr bwMode="auto">
          <a:xfrm>
            <a:off x="2051050" y="4437063"/>
            <a:ext cx="33845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50207" name="Oval 31"/>
          <p:cNvSpPr>
            <a:spLocks noChangeArrowheads="1"/>
          </p:cNvSpPr>
          <p:nvPr/>
        </p:nvSpPr>
        <p:spPr bwMode="auto">
          <a:xfrm>
            <a:off x="2843213" y="4005263"/>
            <a:ext cx="935037" cy="863600"/>
          </a:xfrm>
          <a:prstGeom prst="ellipse">
            <a:avLst/>
          </a:prstGeom>
          <a:gradFill rotWithShape="1">
            <a:gsLst>
              <a:gs pos="0">
                <a:schemeClr val="hlink">
                  <a:alpha val="87000"/>
                </a:schemeClr>
              </a:gs>
              <a:gs pos="100000">
                <a:schemeClr val="folHlink">
                  <a:alpha val="87999"/>
                </a:schemeClr>
              </a:gs>
            </a:gsLst>
            <a:lin ang="2700000" scaled="1"/>
          </a:gradFill>
          <a:ln w="9525" algn="ctr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50208" name="Oval 32"/>
          <p:cNvSpPr>
            <a:spLocks noChangeArrowheads="1"/>
          </p:cNvSpPr>
          <p:nvPr/>
        </p:nvSpPr>
        <p:spPr bwMode="auto">
          <a:xfrm>
            <a:off x="2771775" y="1412875"/>
            <a:ext cx="935038" cy="863600"/>
          </a:xfrm>
          <a:prstGeom prst="ellipse">
            <a:avLst/>
          </a:prstGeom>
          <a:gradFill rotWithShape="1">
            <a:gsLst>
              <a:gs pos="0">
                <a:schemeClr val="hlink">
                  <a:alpha val="87000"/>
                </a:schemeClr>
              </a:gs>
              <a:gs pos="100000">
                <a:schemeClr val="folHlink">
                  <a:alpha val="87999"/>
                </a:schemeClr>
              </a:gs>
            </a:gsLst>
            <a:lin ang="2700000" scaled="1"/>
          </a:gradFill>
          <a:ln w="9525" algn="ctr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50216" name="Text Box 40"/>
          <p:cNvSpPr txBox="1">
            <a:spLocks noChangeArrowheads="1"/>
          </p:cNvSpPr>
          <p:nvPr/>
        </p:nvSpPr>
        <p:spPr bwMode="auto">
          <a:xfrm>
            <a:off x="3419475" y="3644900"/>
            <a:ext cx="936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i="1" dirty="0">
                <a:solidFill>
                  <a:schemeClr val="tx1"/>
                </a:solidFill>
              </a:rPr>
              <a:t>2</a:t>
            </a:r>
            <a:r>
              <a:rPr lang="en-US" altLang="ru-RU" i="1" dirty="0">
                <a:solidFill>
                  <a:schemeClr val="tx1"/>
                </a:solidFill>
                <a:sym typeface="Symbol" panose="05050102010706020507" pitchFamily="18" charset="2"/>
              </a:rPr>
              <a:t>R</a:t>
            </a:r>
            <a:endParaRPr lang="ru-RU" altLang="ru-RU" i="1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50217" name="Text Box 41"/>
          <p:cNvSpPr txBox="1">
            <a:spLocks noChangeArrowheads="1"/>
          </p:cNvSpPr>
          <p:nvPr/>
        </p:nvSpPr>
        <p:spPr bwMode="auto">
          <a:xfrm>
            <a:off x="539750" y="3644900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i="1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endParaRPr lang="ru-RU" altLang="ru-RU" i="1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50218" name="Line 42"/>
          <p:cNvSpPr>
            <a:spLocks noChangeShapeType="1"/>
          </p:cNvSpPr>
          <p:nvPr/>
        </p:nvSpPr>
        <p:spPr bwMode="auto">
          <a:xfrm flipH="1">
            <a:off x="539750" y="3860800"/>
            <a:ext cx="503238" cy="360363"/>
          </a:xfrm>
          <a:prstGeom prst="line">
            <a:avLst/>
          </a:prstGeom>
          <a:noFill/>
          <a:ln w="9525">
            <a:solidFill>
              <a:schemeClr val="hlink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219" name="Text Box 43"/>
          <p:cNvSpPr txBox="1">
            <a:spLocks noChangeArrowheads="1"/>
          </p:cNvSpPr>
          <p:nvPr/>
        </p:nvSpPr>
        <p:spPr bwMode="auto">
          <a:xfrm>
            <a:off x="5183187" y="2877343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i="1" dirty="0">
                <a:solidFill>
                  <a:schemeClr val="tx1"/>
                </a:solidFill>
              </a:rPr>
              <a:t>h</a:t>
            </a:r>
            <a:endParaRPr lang="ru-RU" altLang="ru-RU" i="1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50220" name="Text Box 44"/>
          <p:cNvSpPr txBox="1">
            <a:spLocks noChangeArrowheads="1"/>
          </p:cNvSpPr>
          <p:nvPr/>
        </p:nvSpPr>
        <p:spPr bwMode="auto">
          <a:xfrm>
            <a:off x="2917547" y="4262438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i="1" dirty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endParaRPr lang="ru-RU" altLang="ru-RU" i="1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50221" name="Freeform 45"/>
          <p:cNvSpPr>
            <a:spLocks/>
          </p:cNvSpPr>
          <p:nvPr/>
        </p:nvSpPr>
        <p:spPr bwMode="auto">
          <a:xfrm>
            <a:off x="3028950" y="4486275"/>
            <a:ext cx="285750" cy="285750"/>
          </a:xfrm>
          <a:custGeom>
            <a:avLst/>
            <a:gdLst>
              <a:gd name="T0" fmla="*/ 2147483647 w 180"/>
              <a:gd name="T1" fmla="*/ 0 h 180"/>
              <a:gd name="T2" fmla="*/ 0 w 180"/>
              <a:gd name="T3" fmla="*/ 2147483647 h 180"/>
              <a:gd name="T4" fmla="*/ 0 60000 65536"/>
              <a:gd name="T5" fmla="*/ 0 60000 65536"/>
              <a:gd name="T6" fmla="*/ 0 w 180"/>
              <a:gd name="T7" fmla="*/ 0 h 180"/>
              <a:gd name="T8" fmla="*/ 180 w 180"/>
              <a:gd name="T9" fmla="*/ 180 h 1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0" h="180">
                <a:moveTo>
                  <a:pt x="180" y="0"/>
                </a:moveTo>
                <a:lnTo>
                  <a:pt x="0" y="180"/>
                </a:lnTo>
              </a:path>
            </a:pathLst>
          </a:cu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1" name="Object 14"/>
          <p:cNvGraphicFramePr>
            <a:graphicFrameLocks noChangeAspect="1"/>
          </p:cNvGraphicFramePr>
          <p:nvPr/>
        </p:nvGraphicFramePr>
        <p:xfrm>
          <a:off x="786320" y="5178599"/>
          <a:ext cx="2675509" cy="61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Формула" r:id="rId3" imgW="774360" imgH="177480" progId="Equation.3">
                  <p:embed/>
                </p:oleObj>
              </mc:Choice>
              <mc:Fallback>
                <p:oleObj name="Формула" r:id="rId3" imgW="774360" imgH="177480" progId="Equation.3">
                  <p:embed/>
                  <p:pic>
                    <p:nvPicPr>
                      <p:cNvPr id="31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320" y="5178599"/>
                        <a:ext cx="2675509" cy="614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1074922" y="293118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i="1" dirty="0">
                <a:solidFill>
                  <a:schemeClr val="tx1"/>
                </a:solidFill>
              </a:rPr>
              <a:t>h</a:t>
            </a:r>
            <a:endParaRPr lang="ru-RU" altLang="ru-RU" i="1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graphicFrame>
        <p:nvGraphicFramePr>
          <p:cNvPr id="33" name="Object 16"/>
          <p:cNvGraphicFramePr>
            <a:graphicFrameLocks noChangeAspect="1"/>
          </p:cNvGraphicFramePr>
          <p:nvPr/>
        </p:nvGraphicFramePr>
        <p:xfrm>
          <a:off x="769186" y="5949951"/>
          <a:ext cx="3780829" cy="663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Формула" r:id="rId5" imgW="1155600" imgH="203040" progId="Equation.3">
                  <p:embed/>
                </p:oleObj>
              </mc:Choice>
              <mc:Fallback>
                <p:oleObj name="Формула" r:id="rId5" imgW="1155600" imgH="203040" progId="Equation.3">
                  <p:embed/>
                  <p:pic>
                    <p:nvPicPr>
                      <p:cNvPr id="33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186" y="5949951"/>
                        <a:ext cx="3780829" cy="6635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269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0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0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0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0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0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5" grpId="0" animBg="1"/>
      <p:bldP spid="50207" grpId="0" animBg="1"/>
      <p:bldP spid="50208" grpId="0" animBg="1"/>
      <p:bldP spid="50216" grpId="0"/>
      <p:bldP spid="50217" grpId="0"/>
      <p:bldP spid="50219" grpId="0"/>
      <p:bldP spid="50220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179102"/>
            <a:ext cx="289855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8B3579"/>
                </a:solidFill>
              </a:rPr>
              <a:t>КОНУС</a:t>
            </a:r>
          </a:p>
        </p:txBody>
      </p:sp>
      <p:sp>
        <p:nvSpPr>
          <p:cNvPr id="307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80" name="Picture 16" descr="http://im4-tub.yandex.net/i?id=44256238&amp;tov=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372" y="3852814"/>
            <a:ext cx="3624711" cy="271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8" descr="http://im8-tub.yandex.net/i?id=73588947&amp;tov=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104" y="2914621"/>
            <a:ext cx="2904656" cy="385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20" descr="Картинка 31 из 4814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0248" y="895346"/>
            <a:ext cx="3153564" cy="222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6" descr="Картинка 5 из 7006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7733" y="179102"/>
            <a:ext cx="1989842" cy="258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6921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Конус</a:t>
            </a:r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auto">
          <a:xfrm>
            <a:off x="131415" y="3217863"/>
            <a:ext cx="4176713" cy="647700"/>
          </a:xfrm>
          <a:prstGeom prst="parallelogram">
            <a:avLst>
              <a:gd name="adj" fmla="val 161213"/>
            </a:avLst>
          </a:prstGeom>
          <a:gradFill rotWithShape="1">
            <a:gsLst>
              <a:gs pos="0">
                <a:srgbClr val="99CCFF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59399" name="Oval 7"/>
          <p:cNvSpPr>
            <a:spLocks noChangeArrowheads="1"/>
          </p:cNvSpPr>
          <p:nvPr/>
        </p:nvSpPr>
        <p:spPr bwMode="auto">
          <a:xfrm>
            <a:off x="1428403" y="3289300"/>
            <a:ext cx="1657350" cy="431800"/>
          </a:xfrm>
          <a:prstGeom prst="ellipse">
            <a:avLst/>
          </a:prstGeom>
          <a:noFill/>
          <a:ln w="9525" algn="ctr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59400" name="Freeform 8"/>
          <p:cNvSpPr>
            <a:spLocks/>
          </p:cNvSpPr>
          <p:nvPr/>
        </p:nvSpPr>
        <p:spPr bwMode="auto">
          <a:xfrm>
            <a:off x="1426815" y="1239838"/>
            <a:ext cx="1028700" cy="2265362"/>
          </a:xfrm>
          <a:custGeom>
            <a:avLst/>
            <a:gdLst>
              <a:gd name="T0" fmla="*/ 2147483647 w 648"/>
              <a:gd name="T1" fmla="*/ 0 h 1427"/>
              <a:gd name="T2" fmla="*/ 0 w 648"/>
              <a:gd name="T3" fmla="*/ 2147483647 h 1427"/>
              <a:gd name="T4" fmla="*/ 0 60000 65536"/>
              <a:gd name="T5" fmla="*/ 0 60000 65536"/>
              <a:gd name="T6" fmla="*/ 0 w 648"/>
              <a:gd name="T7" fmla="*/ 0 h 1427"/>
              <a:gd name="T8" fmla="*/ 648 w 648"/>
              <a:gd name="T9" fmla="*/ 1427 h 14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48" h="1427">
                <a:moveTo>
                  <a:pt x="648" y="0"/>
                </a:moveTo>
                <a:lnTo>
                  <a:pt x="0" y="1427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1" name="Freeform 9"/>
          <p:cNvSpPr>
            <a:spLocks/>
          </p:cNvSpPr>
          <p:nvPr/>
        </p:nvSpPr>
        <p:spPr bwMode="auto">
          <a:xfrm>
            <a:off x="1566515" y="1249363"/>
            <a:ext cx="889000" cy="2363787"/>
          </a:xfrm>
          <a:custGeom>
            <a:avLst/>
            <a:gdLst>
              <a:gd name="T0" fmla="*/ 2147483647 w 560"/>
              <a:gd name="T1" fmla="*/ 0 h 1489"/>
              <a:gd name="T2" fmla="*/ 0 w 560"/>
              <a:gd name="T3" fmla="*/ 2147483647 h 1489"/>
              <a:gd name="T4" fmla="*/ 0 60000 65536"/>
              <a:gd name="T5" fmla="*/ 0 60000 65536"/>
              <a:gd name="T6" fmla="*/ 0 w 560"/>
              <a:gd name="T7" fmla="*/ 0 h 1489"/>
              <a:gd name="T8" fmla="*/ 560 w 560"/>
              <a:gd name="T9" fmla="*/ 1489 h 148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0" h="1489">
                <a:moveTo>
                  <a:pt x="560" y="0"/>
                </a:moveTo>
                <a:lnTo>
                  <a:pt x="0" y="1489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2" name="Freeform 10"/>
          <p:cNvSpPr>
            <a:spLocks/>
          </p:cNvSpPr>
          <p:nvPr/>
        </p:nvSpPr>
        <p:spPr bwMode="auto">
          <a:xfrm>
            <a:off x="1709390" y="1254125"/>
            <a:ext cx="755650" cy="2401888"/>
          </a:xfrm>
          <a:custGeom>
            <a:avLst/>
            <a:gdLst>
              <a:gd name="T0" fmla="*/ 2147483647 w 476"/>
              <a:gd name="T1" fmla="*/ 0 h 1513"/>
              <a:gd name="T2" fmla="*/ 0 w 476"/>
              <a:gd name="T3" fmla="*/ 2147483647 h 1513"/>
              <a:gd name="T4" fmla="*/ 0 60000 65536"/>
              <a:gd name="T5" fmla="*/ 0 60000 65536"/>
              <a:gd name="T6" fmla="*/ 0 w 476"/>
              <a:gd name="T7" fmla="*/ 0 h 1513"/>
              <a:gd name="T8" fmla="*/ 476 w 476"/>
              <a:gd name="T9" fmla="*/ 1513 h 15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76" h="1513">
                <a:moveTo>
                  <a:pt x="476" y="0"/>
                </a:moveTo>
                <a:lnTo>
                  <a:pt x="0" y="1513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3" name="Freeform 11"/>
          <p:cNvSpPr>
            <a:spLocks/>
          </p:cNvSpPr>
          <p:nvPr/>
        </p:nvSpPr>
        <p:spPr bwMode="auto">
          <a:xfrm>
            <a:off x="1857028" y="1239838"/>
            <a:ext cx="617537" cy="2454275"/>
          </a:xfrm>
          <a:custGeom>
            <a:avLst/>
            <a:gdLst>
              <a:gd name="T0" fmla="*/ 2147483647 w 389"/>
              <a:gd name="T1" fmla="*/ 0 h 1546"/>
              <a:gd name="T2" fmla="*/ 0 w 389"/>
              <a:gd name="T3" fmla="*/ 2147483647 h 1546"/>
              <a:gd name="T4" fmla="*/ 0 60000 65536"/>
              <a:gd name="T5" fmla="*/ 0 60000 65536"/>
              <a:gd name="T6" fmla="*/ 0 w 389"/>
              <a:gd name="T7" fmla="*/ 0 h 1546"/>
              <a:gd name="T8" fmla="*/ 389 w 389"/>
              <a:gd name="T9" fmla="*/ 1546 h 15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9" h="1546">
                <a:moveTo>
                  <a:pt x="389" y="0"/>
                </a:moveTo>
                <a:lnTo>
                  <a:pt x="0" y="154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4" name="Freeform 12"/>
          <p:cNvSpPr>
            <a:spLocks/>
          </p:cNvSpPr>
          <p:nvPr/>
        </p:nvSpPr>
        <p:spPr bwMode="auto">
          <a:xfrm>
            <a:off x="1999903" y="1235075"/>
            <a:ext cx="469900" cy="2468563"/>
          </a:xfrm>
          <a:custGeom>
            <a:avLst/>
            <a:gdLst>
              <a:gd name="T0" fmla="*/ 2147483647 w 296"/>
              <a:gd name="T1" fmla="*/ 0 h 1555"/>
              <a:gd name="T2" fmla="*/ 0 w 296"/>
              <a:gd name="T3" fmla="*/ 2147483647 h 1555"/>
              <a:gd name="T4" fmla="*/ 0 60000 65536"/>
              <a:gd name="T5" fmla="*/ 0 60000 65536"/>
              <a:gd name="T6" fmla="*/ 0 w 296"/>
              <a:gd name="T7" fmla="*/ 0 h 1555"/>
              <a:gd name="T8" fmla="*/ 296 w 296"/>
              <a:gd name="T9" fmla="*/ 1555 h 15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6" h="1555">
                <a:moveTo>
                  <a:pt x="296" y="0"/>
                </a:moveTo>
                <a:lnTo>
                  <a:pt x="0" y="1555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5" name="Freeform 13"/>
          <p:cNvSpPr>
            <a:spLocks/>
          </p:cNvSpPr>
          <p:nvPr/>
        </p:nvSpPr>
        <p:spPr bwMode="auto">
          <a:xfrm>
            <a:off x="2157065" y="1239838"/>
            <a:ext cx="312738" cy="2473325"/>
          </a:xfrm>
          <a:custGeom>
            <a:avLst/>
            <a:gdLst>
              <a:gd name="T0" fmla="*/ 2147483647 w 197"/>
              <a:gd name="T1" fmla="*/ 0 h 1558"/>
              <a:gd name="T2" fmla="*/ 0 w 197"/>
              <a:gd name="T3" fmla="*/ 2147483647 h 1558"/>
              <a:gd name="T4" fmla="*/ 0 60000 65536"/>
              <a:gd name="T5" fmla="*/ 0 60000 65536"/>
              <a:gd name="T6" fmla="*/ 0 w 197"/>
              <a:gd name="T7" fmla="*/ 0 h 1558"/>
              <a:gd name="T8" fmla="*/ 197 w 197"/>
              <a:gd name="T9" fmla="*/ 1558 h 155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7" h="1558">
                <a:moveTo>
                  <a:pt x="197" y="0"/>
                </a:moveTo>
                <a:lnTo>
                  <a:pt x="0" y="1558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6" name="Freeform 14"/>
          <p:cNvSpPr>
            <a:spLocks/>
          </p:cNvSpPr>
          <p:nvPr/>
        </p:nvSpPr>
        <p:spPr bwMode="auto">
          <a:xfrm>
            <a:off x="2318990" y="1239838"/>
            <a:ext cx="150813" cy="2473325"/>
          </a:xfrm>
          <a:custGeom>
            <a:avLst/>
            <a:gdLst>
              <a:gd name="T0" fmla="*/ 2147483647 w 95"/>
              <a:gd name="T1" fmla="*/ 0 h 1558"/>
              <a:gd name="T2" fmla="*/ 0 w 95"/>
              <a:gd name="T3" fmla="*/ 2147483647 h 1558"/>
              <a:gd name="T4" fmla="*/ 0 60000 65536"/>
              <a:gd name="T5" fmla="*/ 0 60000 65536"/>
              <a:gd name="T6" fmla="*/ 0 w 95"/>
              <a:gd name="T7" fmla="*/ 0 h 1558"/>
              <a:gd name="T8" fmla="*/ 95 w 95"/>
              <a:gd name="T9" fmla="*/ 1558 h 155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5" h="1558">
                <a:moveTo>
                  <a:pt x="95" y="0"/>
                </a:moveTo>
                <a:lnTo>
                  <a:pt x="0" y="1558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7" name="Freeform 15"/>
          <p:cNvSpPr>
            <a:spLocks/>
          </p:cNvSpPr>
          <p:nvPr/>
        </p:nvSpPr>
        <p:spPr bwMode="auto">
          <a:xfrm>
            <a:off x="2452340" y="1239838"/>
            <a:ext cx="22225" cy="2473325"/>
          </a:xfrm>
          <a:custGeom>
            <a:avLst/>
            <a:gdLst>
              <a:gd name="T0" fmla="*/ 2147483647 w 14"/>
              <a:gd name="T1" fmla="*/ 0 h 1558"/>
              <a:gd name="T2" fmla="*/ 0 w 14"/>
              <a:gd name="T3" fmla="*/ 2147483647 h 1558"/>
              <a:gd name="T4" fmla="*/ 0 60000 65536"/>
              <a:gd name="T5" fmla="*/ 0 60000 65536"/>
              <a:gd name="T6" fmla="*/ 0 w 14"/>
              <a:gd name="T7" fmla="*/ 0 h 1558"/>
              <a:gd name="T8" fmla="*/ 14 w 14"/>
              <a:gd name="T9" fmla="*/ 1558 h 155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" h="1558">
                <a:moveTo>
                  <a:pt x="14" y="0"/>
                </a:moveTo>
                <a:lnTo>
                  <a:pt x="0" y="1558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8" name="Freeform 16"/>
          <p:cNvSpPr>
            <a:spLocks/>
          </p:cNvSpPr>
          <p:nvPr/>
        </p:nvSpPr>
        <p:spPr bwMode="auto">
          <a:xfrm>
            <a:off x="2474565" y="1225550"/>
            <a:ext cx="134938" cy="2468563"/>
          </a:xfrm>
          <a:custGeom>
            <a:avLst/>
            <a:gdLst>
              <a:gd name="T0" fmla="*/ 0 w 85"/>
              <a:gd name="T1" fmla="*/ 0 h 1555"/>
              <a:gd name="T2" fmla="*/ 2147483647 w 85"/>
              <a:gd name="T3" fmla="*/ 2147483647 h 1555"/>
              <a:gd name="T4" fmla="*/ 0 60000 65536"/>
              <a:gd name="T5" fmla="*/ 0 60000 65536"/>
              <a:gd name="T6" fmla="*/ 0 w 85"/>
              <a:gd name="T7" fmla="*/ 0 h 1555"/>
              <a:gd name="T8" fmla="*/ 85 w 85"/>
              <a:gd name="T9" fmla="*/ 1555 h 15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5" h="1555">
                <a:moveTo>
                  <a:pt x="0" y="0"/>
                </a:moveTo>
                <a:lnTo>
                  <a:pt x="85" y="1555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9" name="Freeform 17"/>
          <p:cNvSpPr>
            <a:spLocks/>
          </p:cNvSpPr>
          <p:nvPr/>
        </p:nvSpPr>
        <p:spPr bwMode="auto">
          <a:xfrm>
            <a:off x="2474565" y="1239838"/>
            <a:ext cx="319088" cy="2438400"/>
          </a:xfrm>
          <a:custGeom>
            <a:avLst/>
            <a:gdLst>
              <a:gd name="T0" fmla="*/ 0 w 201"/>
              <a:gd name="T1" fmla="*/ 0 h 1536"/>
              <a:gd name="T2" fmla="*/ 2147483647 w 201"/>
              <a:gd name="T3" fmla="*/ 2147483647 h 1536"/>
              <a:gd name="T4" fmla="*/ 0 60000 65536"/>
              <a:gd name="T5" fmla="*/ 0 60000 65536"/>
              <a:gd name="T6" fmla="*/ 0 w 201"/>
              <a:gd name="T7" fmla="*/ 0 h 1536"/>
              <a:gd name="T8" fmla="*/ 201 w 201"/>
              <a:gd name="T9" fmla="*/ 1536 h 1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1" h="1536">
                <a:moveTo>
                  <a:pt x="0" y="0"/>
                </a:moveTo>
                <a:lnTo>
                  <a:pt x="201" y="153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0" name="Freeform 18"/>
          <p:cNvSpPr>
            <a:spLocks/>
          </p:cNvSpPr>
          <p:nvPr/>
        </p:nvSpPr>
        <p:spPr bwMode="auto">
          <a:xfrm>
            <a:off x="2469803" y="1235075"/>
            <a:ext cx="485775" cy="2386013"/>
          </a:xfrm>
          <a:custGeom>
            <a:avLst/>
            <a:gdLst>
              <a:gd name="T0" fmla="*/ 0 w 306"/>
              <a:gd name="T1" fmla="*/ 0 h 1503"/>
              <a:gd name="T2" fmla="*/ 2147483647 w 306"/>
              <a:gd name="T3" fmla="*/ 2147483647 h 1503"/>
              <a:gd name="T4" fmla="*/ 0 60000 65536"/>
              <a:gd name="T5" fmla="*/ 0 60000 65536"/>
              <a:gd name="T6" fmla="*/ 0 w 306"/>
              <a:gd name="T7" fmla="*/ 0 h 1503"/>
              <a:gd name="T8" fmla="*/ 306 w 306"/>
              <a:gd name="T9" fmla="*/ 1503 h 15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6" h="1503">
                <a:moveTo>
                  <a:pt x="0" y="0"/>
                </a:moveTo>
                <a:lnTo>
                  <a:pt x="306" y="1503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1" name="Freeform 19"/>
          <p:cNvSpPr>
            <a:spLocks/>
          </p:cNvSpPr>
          <p:nvPr/>
        </p:nvSpPr>
        <p:spPr bwMode="auto">
          <a:xfrm>
            <a:off x="2469803" y="1230313"/>
            <a:ext cx="609600" cy="2266950"/>
          </a:xfrm>
          <a:custGeom>
            <a:avLst/>
            <a:gdLst>
              <a:gd name="T0" fmla="*/ 0 w 384"/>
              <a:gd name="T1" fmla="*/ 0 h 1428"/>
              <a:gd name="T2" fmla="*/ 2147483647 w 384"/>
              <a:gd name="T3" fmla="*/ 2147483647 h 1428"/>
              <a:gd name="T4" fmla="*/ 0 60000 65536"/>
              <a:gd name="T5" fmla="*/ 0 60000 65536"/>
              <a:gd name="T6" fmla="*/ 0 w 384"/>
              <a:gd name="T7" fmla="*/ 0 h 1428"/>
              <a:gd name="T8" fmla="*/ 384 w 384"/>
              <a:gd name="T9" fmla="*/ 1428 h 14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4" h="1428">
                <a:moveTo>
                  <a:pt x="0" y="0"/>
                </a:moveTo>
                <a:lnTo>
                  <a:pt x="384" y="1428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2" name="Freeform 20"/>
          <p:cNvSpPr>
            <a:spLocks/>
          </p:cNvSpPr>
          <p:nvPr/>
        </p:nvSpPr>
        <p:spPr bwMode="auto">
          <a:xfrm>
            <a:off x="2479328" y="1244600"/>
            <a:ext cx="515937" cy="2163763"/>
          </a:xfrm>
          <a:custGeom>
            <a:avLst/>
            <a:gdLst>
              <a:gd name="T0" fmla="*/ 0 w 325"/>
              <a:gd name="T1" fmla="*/ 0 h 1363"/>
              <a:gd name="T2" fmla="*/ 2147483647 w 325"/>
              <a:gd name="T3" fmla="*/ 2147483647 h 1363"/>
              <a:gd name="T4" fmla="*/ 0 60000 65536"/>
              <a:gd name="T5" fmla="*/ 0 60000 65536"/>
              <a:gd name="T6" fmla="*/ 0 w 325"/>
              <a:gd name="T7" fmla="*/ 0 h 1363"/>
              <a:gd name="T8" fmla="*/ 325 w 325"/>
              <a:gd name="T9" fmla="*/ 1363 h 136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5" h="1363">
                <a:moveTo>
                  <a:pt x="0" y="0"/>
                </a:moveTo>
                <a:lnTo>
                  <a:pt x="325" y="1363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3" name="Freeform 21"/>
          <p:cNvSpPr>
            <a:spLocks/>
          </p:cNvSpPr>
          <p:nvPr/>
        </p:nvSpPr>
        <p:spPr bwMode="auto">
          <a:xfrm>
            <a:off x="2474565" y="1225550"/>
            <a:ext cx="377825" cy="2125663"/>
          </a:xfrm>
          <a:custGeom>
            <a:avLst/>
            <a:gdLst>
              <a:gd name="T0" fmla="*/ 0 w 238"/>
              <a:gd name="T1" fmla="*/ 0 h 1339"/>
              <a:gd name="T2" fmla="*/ 2147483647 w 238"/>
              <a:gd name="T3" fmla="*/ 2147483647 h 1339"/>
              <a:gd name="T4" fmla="*/ 0 60000 65536"/>
              <a:gd name="T5" fmla="*/ 0 60000 65536"/>
              <a:gd name="T6" fmla="*/ 0 w 238"/>
              <a:gd name="T7" fmla="*/ 0 h 1339"/>
              <a:gd name="T8" fmla="*/ 238 w 238"/>
              <a:gd name="T9" fmla="*/ 1339 h 13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8" h="1339">
                <a:moveTo>
                  <a:pt x="0" y="0"/>
                </a:moveTo>
                <a:lnTo>
                  <a:pt x="238" y="1339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4" name="Freeform 22"/>
          <p:cNvSpPr>
            <a:spLocks/>
          </p:cNvSpPr>
          <p:nvPr/>
        </p:nvSpPr>
        <p:spPr bwMode="auto">
          <a:xfrm>
            <a:off x="2469803" y="1235075"/>
            <a:ext cx="239712" cy="2092325"/>
          </a:xfrm>
          <a:custGeom>
            <a:avLst/>
            <a:gdLst>
              <a:gd name="T0" fmla="*/ 0 w 151"/>
              <a:gd name="T1" fmla="*/ 0 h 1318"/>
              <a:gd name="T2" fmla="*/ 2147483647 w 151"/>
              <a:gd name="T3" fmla="*/ 2147483647 h 1318"/>
              <a:gd name="T4" fmla="*/ 0 60000 65536"/>
              <a:gd name="T5" fmla="*/ 0 60000 65536"/>
              <a:gd name="T6" fmla="*/ 0 w 151"/>
              <a:gd name="T7" fmla="*/ 0 h 1318"/>
              <a:gd name="T8" fmla="*/ 151 w 151"/>
              <a:gd name="T9" fmla="*/ 1318 h 13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1" h="1318">
                <a:moveTo>
                  <a:pt x="0" y="0"/>
                </a:moveTo>
                <a:lnTo>
                  <a:pt x="151" y="1318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5" name="Freeform 23"/>
          <p:cNvSpPr>
            <a:spLocks/>
          </p:cNvSpPr>
          <p:nvPr/>
        </p:nvSpPr>
        <p:spPr bwMode="auto">
          <a:xfrm>
            <a:off x="2469803" y="1244600"/>
            <a:ext cx="96837" cy="2054225"/>
          </a:xfrm>
          <a:custGeom>
            <a:avLst/>
            <a:gdLst>
              <a:gd name="T0" fmla="*/ 0 w 61"/>
              <a:gd name="T1" fmla="*/ 0 h 1294"/>
              <a:gd name="T2" fmla="*/ 2147483647 w 61"/>
              <a:gd name="T3" fmla="*/ 2147483647 h 1294"/>
              <a:gd name="T4" fmla="*/ 0 60000 65536"/>
              <a:gd name="T5" fmla="*/ 0 60000 65536"/>
              <a:gd name="T6" fmla="*/ 0 w 61"/>
              <a:gd name="T7" fmla="*/ 0 h 1294"/>
              <a:gd name="T8" fmla="*/ 61 w 61"/>
              <a:gd name="T9" fmla="*/ 1294 h 12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" h="1294">
                <a:moveTo>
                  <a:pt x="0" y="0"/>
                </a:moveTo>
                <a:lnTo>
                  <a:pt x="61" y="1294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6" name="Freeform 24"/>
          <p:cNvSpPr>
            <a:spLocks/>
          </p:cNvSpPr>
          <p:nvPr/>
        </p:nvSpPr>
        <p:spPr bwMode="auto">
          <a:xfrm>
            <a:off x="2433290" y="1230313"/>
            <a:ext cx="31750" cy="2063750"/>
          </a:xfrm>
          <a:custGeom>
            <a:avLst/>
            <a:gdLst>
              <a:gd name="T0" fmla="*/ 2147483647 w 20"/>
              <a:gd name="T1" fmla="*/ 0 h 1300"/>
              <a:gd name="T2" fmla="*/ 0 w 20"/>
              <a:gd name="T3" fmla="*/ 2147483647 h 1300"/>
              <a:gd name="T4" fmla="*/ 0 60000 65536"/>
              <a:gd name="T5" fmla="*/ 0 60000 65536"/>
              <a:gd name="T6" fmla="*/ 0 w 20"/>
              <a:gd name="T7" fmla="*/ 0 h 1300"/>
              <a:gd name="T8" fmla="*/ 20 w 20"/>
              <a:gd name="T9" fmla="*/ 1300 h 13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" h="1300">
                <a:moveTo>
                  <a:pt x="20" y="0"/>
                </a:moveTo>
                <a:lnTo>
                  <a:pt x="0" y="1300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7" name="Freeform 25"/>
          <p:cNvSpPr>
            <a:spLocks/>
          </p:cNvSpPr>
          <p:nvPr/>
        </p:nvSpPr>
        <p:spPr bwMode="auto">
          <a:xfrm>
            <a:off x="2276128" y="1230313"/>
            <a:ext cx="198437" cy="2054225"/>
          </a:xfrm>
          <a:custGeom>
            <a:avLst/>
            <a:gdLst>
              <a:gd name="T0" fmla="*/ 2147483647 w 125"/>
              <a:gd name="T1" fmla="*/ 0 h 1294"/>
              <a:gd name="T2" fmla="*/ 0 w 125"/>
              <a:gd name="T3" fmla="*/ 2147483647 h 1294"/>
              <a:gd name="T4" fmla="*/ 0 60000 65536"/>
              <a:gd name="T5" fmla="*/ 0 60000 65536"/>
              <a:gd name="T6" fmla="*/ 0 w 125"/>
              <a:gd name="T7" fmla="*/ 0 h 1294"/>
              <a:gd name="T8" fmla="*/ 125 w 125"/>
              <a:gd name="T9" fmla="*/ 1294 h 12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5" h="1294">
                <a:moveTo>
                  <a:pt x="125" y="0"/>
                </a:moveTo>
                <a:lnTo>
                  <a:pt x="0" y="1294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8" name="Freeform 26"/>
          <p:cNvSpPr>
            <a:spLocks/>
          </p:cNvSpPr>
          <p:nvPr/>
        </p:nvSpPr>
        <p:spPr bwMode="auto">
          <a:xfrm>
            <a:off x="2123728" y="1230313"/>
            <a:ext cx="331787" cy="2054225"/>
          </a:xfrm>
          <a:custGeom>
            <a:avLst/>
            <a:gdLst>
              <a:gd name="T0" fmla="*/ 2147483647 w 209"/>
              <a:gd name="T1" fmla="*/ 0 h 1294"/>
              <a:gd name="T2" fmla="*/ 0 w 209"/>
              <a:gd name="T3" fmla="*/ 2147483647 h 1294"/>
              <a:gd name="T4" fmla="*/ 0 60000 65536"/>
              <a:gd name="T5" fmla="*/ 0 60000 65536"/>
              <a:gd name="T6" fmla="*/ 0 w 209"/>
              <a:gd name="T7" fmla="*/ 0 h 1294"/>
              <a:gd name="T8" fmla="*/ 209 w 209"/>
              <a:gd name="T9" fmla="*/ 1294 h 12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9" h="1294">
                <a:moveTo>
                  <a:pt x="209" y="0"/>
                </a:moveTo>
                <a:lnTo>
                  <a:pt x="0" y="1294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9" name="Freeform 27"/>
          <p:cNvSpPr>
            <a:spLocks/>
          </p:cNvSpPr>
          <p:nvPr/>
        </p:nvSpPr>
        <p:spPr bwMode="auto">
          <a:xfrm>
            <a:off x="1985615" y="1235075"/>
            <a:ext cx="479425" cy="2068513"/>
          </a:xfrm>
          <a:custGeom>
            <a:avLst/>
            <a:gdLst>
              <a:gd name="T0" fmla="*/ 2147483647 w 302"/>
              <a:gd name="T1" fmla="*/ 0 h 1303"/>
              <a:gd name="T2" fmla="*/ 0 w 302"/>
              <a:gd name="T3" fmla="*/ 2147483647 h 1303"/>
              <a:gd name="T4" fmla="*/ 0 60000 65536"/>
              <a:gd name="T5" fmla="*/ 0 60000 65536"/>
              <a:gd name="T6" fmla="*/ 0 w 302"/>
              <a:gd name="T7" fmla="*/ 0 h 1303"/>
              <a:gd name="T8" fmla="*/ 302 w 302"/>
              <a:gd name="T9" fmla="*/ 1303 h 13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2" h="1303">
                <a:moveTo>
                  <a:pt x="302" y="0"/>
                </a:moveTo>
                <a:lnTo>
                  <a:pt x="0" y="1303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20" name="Freeform 28"/>
          <p:cNvSpPr>
            <a:spLocks/>
          </p:cNvSpPr>
          <p:nvPr/>
        </p:nvSpPr>
        <p:spPr bwMode="auto">
          <a:xfrm>
            <a:off x="1828453" y="1235075"/>
            <a:ext cx="636587" cy="2087563"/>
          </a:xfrm>
          <a:custGeom>
            <a:avLst/>
            <a:gdLst>
              <a:gd name="T0" fmla="*/ 2147483647 w 401"/>
              <a:gd name="T1" fmla="*/ 0 h 1315"/>
              <a:gd name="T2" fmla="*/ 0 w 401"/>
              <a:gd name="T3" fmla="*/ 2147483647 h 1315"/>
              <a:gd name="T4" fmla="*/ 0 60000 65536"/>
              <a:gd name="T5" fmla="*/ 0 60000 65536"/>
              <a:gd name="T6" fmla="*/ 0 w 401"/>
              <a:gd name="T7" fmla="*/ 0 h 1315"/>
              <a:gd name="T8" fmla="*/ 401 w 401"/>
              <a:gd name="T9" fmla="*/ 1315 h 13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1" h="1315">
                <a:moveTo>
                  <a:pt x="401" y="0"/>
                </a:moveTo>
                <a:lnTo>
                  <a:pt x="0" y="1315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21" name="Freeform 29"/>
          <p:cNvSpPr>
            <a:spLocks/>
          </p:cNvSpPr>
          <p:nvPr/>
        </p:nvSpPr>
        <p:spPr bwMode="auto">
          <a:xfrm>
            <a:off x="1657003" y="1230313"/>
            <a:ext cx="808037" cy="2125662"/>
          </a:xfrm>
          <a:custGeom>
            <a:avLst/>
            <a:gdLst>
              <a:gd name="T0" fmla="*/ 2147483647 w 509"/>
              <a:gd name="T1" fmla="*/ 0 h 1339"/>
              <a:gd name="T2" fmla="*/ 0 w 509"/>
              <a:gd name="T3" fmla="*/ 2147483647 h 1339"/>
              <a:gd name="T4" fmla="*/ 0 60000 65536"/>
              <a:gd name="T5" fmla="*/ 0 60000 65536"/>
              <a:gd name="T6" fmla="*/ 0 w 509"/>
              <a:gd name="T7" fmla="*/ 0 h 1339"/>
              <a:gd name="T8" fmla="*/ 509 w 509"/>
              <a:gd name="T9" fmla="*/ 1339 h 13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9" h="1339">
                <a:moveTo>
                  <a:pt x="509" y="0"/>
                </a:moveTo>
                <a:lnTo>
                  <a:pt x="0" y="1339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22" name="Freeform 30"/>
          <p:cNvSpPr>
            <a:spLocks/>
          </p:cNvSpPr>
          <p:nvPr/>
        </p:nvSpPr>
        <p:spPr bwMode="auto">
          <a:xfrm>
            <a:off x="1518890" y="1239838"/>
            <a:ext cx="941388" cy="2168525"/>
          </a:xfrm>
          <a:custGeom>
            <a:avLst/>
            <a:gdLst>
              <a:gd name="T0" fmla="*/ 2147483647 w 593"/>
              <a:gd name="T1" fmla="*/ 0 h 1366"/>
              <a:gd name="T2" fmla="*/ 0 w 593"/>
              <a:gd name="T3" fmla="*/ 2147483647 h 1366"/>
              <a:gd name="T4" fmla="*/ 0 60000 65536"/>
              <a:gd name="T5" fmla="*/ 0 60000 65536"/>
              <a:gd name="T6" fmla="*/ 0 w 593"/>
              <a:gd name="T7" fmla="*/ 0 h 1366"/>
              <a:gd name="T8" fmla="*/ 593 w 593"/>
              <a:gd name="T9" fmla="*/ 1366 h 136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3" h="1366">
                <a:moveTo>
                  <a:pt x="593" y="0"/>
                </a:moveTo>
                <a:lnTo>
                  <a:pt x="0" y="136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27" name="Rectangle 35"/>
          <p:cNvSpPr>
            <a:spLocks noChangeArrowheads="1"/>
          </p:cNvSpPr>
          <p:nvPr/>
        </p:nvSpPr>
        <p:spPr bwMode="auto">
          <a:xfrm>
            <a:off x="555781" y="4589115"/>
            <a:ext cx="638527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>
              <a:buFontTx/>
              <a:buNone/>
            </a:pPr>
            <a:r>
              <a:rPr lang="ru-RU" altLang="ru-RU" sz="2800" dirty="0" smtClean="0">
                <a:solidFill>
                  <a:schemeClr val="tx2"/>
                </a:solidFill>
              </a:rPr>
              <a:t>    Конус </a:t>
            </a:r>
            <a:r>
              <a:rPr lang="ru-RU" altLang="ru-RU" sz="2800" dirty="0">
                <a:solidFill>
                  <a:schemeClr val="tx2"/>
                </a:solidFill>
              </a:rPr>
              <a:t>– это тело, </a:t>
            </a:r>
            <a:r>
              <a:rPr lang="ru-RU" altLang="ru-RU" sz="2800" dirty="0" smtClean="0">
                <a:solidFill>
                  <a:schemeClr val="tx2"/>
                </a:solidFill>
              </a:rPr>
              <a:t>ограниченное конической </a:t>
            </a:r>
            <a:r>
              <a:rPr lang="ru-RU" altLang="ru-RU" sz="2800" dirty="0">
                <a:solidFill>
                  <a:schemeClr val="tx2"/>
                </a:solidFill>
              </a:rPr>
              <a:t>поверхностью и </a:t>
            </a:r>
            <a:r>
              <a:rPr lang="ru-RU" altLang="ru-RU" sz="2800" dirty="0" smtClean="0">
                <a:solidFill>
                  <a:schemeClr val="tx2"/>
                </a:solidFill>
              </a:rPr>
              <a:t>кругом. </a:t>
            </a:r>
            <a:endParaRPr lang="ru-RU" altLang="ru-RU" sz="2800" dirty="0">
              <a:solidFill>
                <a:schemeClr val="tx2"/>
              </a:solidFill>
            </a:endParaRPr>
          </a:p>
        </p:txBody>
      </p:sp>
      <p:sp>
        <p:nvSpPr>
          <p:cNvPr id="59428" name="Text Box 36"/>
          <p:cNvSpPr txBox="1">
            <a:spLocks noChangeArrowheads="1"/>
          </p:cNvSpPr>
          <p:nvPr/>
        </p:nvSpPr>
        <p:spPr bwMode="auto">
          <a:xfrm>
            <a:off x="3300065" y="3144838"/>
            <a:ext cx="72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l-GR" altLang="ru-RU" sz="2000">
                <a:solidFill>
                  <a:schemeClr val="hlink"/>
                </a:solidFill>
              </a:rPr>
              <a:t>α</a:t>
            </a:r>
          </a:p>
        </p:txBody>
      </p:sp>
      <p:sp>
        <p:nvSpPr>
          <p:cNvPr id="18464" name="Oval 38"/>
          <p:cNvSpPr>
            <a:spLocks noChangeArrowheads="1"/>
          </p:cNvSpPr>
          <p:nvPr/>
        </p:nvSpPr>
        <p:spPr bwMode="auto">
          <a:xfrm>
            <a:off x="2436465" y="1201738"/>
            <a:ext cx="71438" cy="73025"/>
          </a:xfrm>
          <a:prstGeom prst="ellipse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59424" name="Freeform 32"/>
          <p:cNvSpPr>
            <a:spLocks/>
          </p:cNvSpPr>
          <p:nvPr/>
        </p:nvSpPr>
        <p:spPr bwMode="auto">
          <a:xfrm>
            <a:off x="1422053" y="1211263"/>
            <a:ext cx="1671637" cy="2517775"/>
          </a:xfrm>
          <a:custGeom>
            <a:avLst/>
            <a:gdLst/>
            <a:ahLst/>
            <a:cxnLst>
              <a:cxn ang="0">
                <a:pos x="0" y="1446"/>
              </a:cxn>
              <a:cxn ang="0">
                <a:pos x="79" y="1517"/>
              </a:cxn>
              <a:cxn ang="0">
                <a:pos x="202" y="1556"/>
              </a:cxn>
              <a:cxn ang="0">
                <a:pos x="415" y="1583"/>
              </a:cxn>
              <a:cxn ang="0">
                <a:pos x="733" y="1574"/>
              </a:cxn>
              <a:cxn ang="0">
                <a:pos x="987" y="1515"/>
              </a:cxn>
              <a:cxn ang="0">
                <a:pos x="1053" y="1449"/>
              </a:cxn>
              <a:cxn ang="0">
                <a:pos x="666" y="0"/>
              </a:cxn>
              <a:cxn ang="0">
                <a:pos x="0" y="1446"/>
              </a:cxn>
            </a:cxnLst>
            <a:rect l="0" t="0" r="r" b="b"/>
            <a:pathLst>
              <a:path w="1053" h="1586">
                <a:moveTo>
                  <a:pt x="0" y="1446"/>
                </a:moveTo>
                <a:cubicBezTo>
                  <a:pt x="0" y="1473"/>
                  <a:pt x="45" y="1499"/>
                  <a:pt x="79" y="1517"/>
                </a:cubicBezTo>
                <a:cubicBezTo>
                  <a:pt x="113" y="1535"/>
                  <a:pt x="146" y="1545"/>
                  <a:pt x="202" y="1556"/>
                </a:cubicBezTo>
                <a:cubicBezTo>
                  <a:pt x="258" y="1567"/>
                  <a:pt x="327" y="1580"/>
                  <a:pt x="415" y="1583"/>
                </a:cubicBezTo>
                <a:cubicBezTo>
                  <a:pt x="503" y="1586"/>
                  <a:pt x="638" y="1585"/>
                  <a:pt x="733" y="1574"/>
                </a:cubicBezTo>
                <a:cubicBezTo>
                  <a:pt x="828" y="1563"/>
                  <a:pt x="934" y="1536"/>
                  <a:pt x="987" y="1515"/>
                </a:cubicBezTo>
                <a:cubicBezTo>
                  <a:pt x="1040" y="1494"/>
                  <a:pt x="1044" y="1473"/>
                  <a:pt x="1053" y="1449"/>
                </a:cubicBezTo>
                <a:cubicBezTo>
                  <a:pt x="984" y="1164"/>
                  <a:pt x="681" y="177"/>
                  <a:pt x="666" y="0"/>
                </a:cubicBezTo>
                <a:cubicBezTo>
                  <a:pt x="570" y="150"/>
                  <a:pt x="159" y="1089"/>
                  <a:pt x="0" y="1446"/>
                </a:cubicBezTo>
                <a:close/>
              </a:path>
            </a:pathLst>
          </a:custGeom>
          <a:gradFill rotWithShape="1">
            <a:gsLst>
              <a:gs pos="0">
                <a:schemeClr val="tx2">
                  <a:alpha val="53000"/>
                </a:schemeClr>
              </a:gs>
              <a:gs pos="50000">
                <a:srgbClr val="66CCFF">
                  <a:alpha val="53999"/>
                </a:srgbClr>
              </a:gs>
              <a:gs pos="100000">
                <a:schemeClr val="tx2">
                  <a:alpha val="53000"/>
                </a:schemeClr>
              </a:gs>
            </a:gsLst>
            <a:lin ang="0" scaled="1"/>
          </a:gradFill>
          <a:ln w="952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399953" y="985838"/>
            <a:ext cx="72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000">
                <a:solidFill>
                  <a:schemeClr val="hlink"/>
                </a:solidFill>
              </a:rPr>
              <a:t>С</a:t>
            </a:r>
            <a:endParaRPr lang="el-GR" altLang="ru-RU" sz="200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24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59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59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59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9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9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0" dur="2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1" dur="2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9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nimBg="1"/>
      <p:bldP spid="59399" grpId="0" animBg="1"/>
      <p:bldP spid="59427" grpId="0"/>
      <p:bldP spid="59428" grpId="0"/>
      <p:bldP spid="594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2"/>
          <p:cNvSpPr>
            <a:spLocks noChangeShapeType="1"/>
          </p:cNvSpPr>
          <p:nvPr/>
        </p:nvSpPr>
        <p:spPr bwMode="auto">
          <a:xfrm flipV="1">
            <a:off x="1042988" y="4292600"/>
            <a:ext cx="0" cy="720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95288" y="1916113"/>
            <a:ext cx="1819275" cy="2657475"/>
            <a:chOff x="330" y="1338"/>
            <a:chExt cx="1146" cy="1674"/>
          </a:xfrm>
        </p:grpSpPr>
        <p:sp>
          <p:nvSpPr>
            <p:cNvPr id="60445" name="Freeform 29"/>
            <p:cNvSpPr>
              <a:spLocks/>
            </p:cNvSpPr>
            <p:nvPr/>
          </p:nvSpPr>
          <p:spPr bwMode="auto">
            <a:xfrm>
              <a:off x="330" y="1338"/>
              <a:ext cx="1146" cy="1674"/>
            </a:xfrm>
            <a:custGeom>
              <a:avLst/>
              <a:gdLst/>
              <a:ahLst/>
              <a:cxnLst>
                <a:cxn ang="0">
                  <a:pos x="0" y="1386"/>
                </a:cxn>
                <a:cxn ang="0">
                  <a:pos x="558" y="0"/>
                </a:cxn>
                <a:cxn ang="0">
                  <a:pos x="1146" y="1374"/>
                </a:cxn>
                <a:cxn ang="0">
                  <a:pos x="0" y="1386"/>
                </a:cxn>
              </a:cxnLst>
              <a:rect l="0" t="0" r="r" b="b"/>
              <a:pathLst>
                <a:path w="1146" h="1674">
                  <a:moveTo>
                    <a:pt x="0" y="1386"/>
                  </a:moveTo>
                  <a:cubicBezTo>
                    <a:pt x="79" y="1160"/>
                    <a:pt x="473" y="211"/>
                    <a:pt x="558" y="0"/>
                  </a:cubicBezTo>
                  <a:cubicBezTo>
                    <a:pt x="653" y="228"/>
                    <a:pt x="1003" y="1022"/>
                    <a:pt x="1146" y="1374"/>
                  </a:cubicBezTo>
                  <a:cubicBezTo>
                    <a:pt x="1128" y="1656"/>
                    <a:pt x="96" y="1674"/>
                    <a:pt x="0" y="1386"/>
                  </a:cubicBezTo>
                  <a:close/>
                </a:path>
              </a:pathLst>
            </a:custGeom>
            <a:gradFill rotWithShape="1">
              <a:gsLst>
                <a:gs pos="0">
                  <a:srgbClr val="669900">
                    <a:alpha val="87000"/>
                  </a:srgbClr>
                </a:gs>
                <a:gs pos="50000">
                  <a:srgbClr val="CCFF99">
                    <a:alpha val="82001"/>
                  </a:srgbClr>
                </a:gs>
                <a:gs pos="100000">
                  <a:srgbClr val="669900">
                    <a:alpha val="87000"/>
                  </a:srgbClr>
                </a:gs>
              </a:gsLst>
              <a:lin ang="0" scaled="1"/>
            </a:gradFill>
            <a:ln w="19050" cap="flat" cmpd="sng">
              <a:solidFill>
                <a:srgbClr val="3366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800"/>
            </a:p>
          </p:txBody>
        </p:sp>
        <p:sp>
          <p:nvSpPr>
            <p:cNvPr id="19485" name="Oval 30"/>
            <p:cNvSpPr>
              <a:spLocks noChangeArrowheads="1"/>
            </p:cNvSpPr>
            <p:nvPr/>
          </p:nvSpPr>
          <p:spPr bwMode="auto">
            <a:xfrm>
              <a:off x="340" y="2523"/>
              <a:ext cx="1134" cy="408"/>
            </a:xfrm>
            <a:prstGeom prst="ellipse">
              <a:avLst/>
            </a:prstGeom>
            <a:noFill/>
            <a:ln w="9525" algn="ctr">
              <a:solidFill>
                <a:srgbClr val="33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 sz="2800"/>
            </a:p>
          </p:txBody>
        </p:sp>
      </p:grp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80107" y="68875"/>
            <a:ext cx="712819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Конус – это тело, которое описывает прямоугольный треугольник при вращении  вокруг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одного из его катетов.</a:t>
            </a:r>
            <a:endParaRPr lang="ru-RU" altLang="ru-RU" sz="28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24" name="Freeform 8"/>
          <p:cNvSpPr>
            <a:spLocks/>
          </p:cNvSpPr>
          <p:nvPr/>
        </p:nvSpPr>
        <p:spPr bwMode="auto">
          <a:xfrm>
            <a:off x="1285875" y="1914525"/>
            <a:ext cx="4763" cy="2595563"/>
          </a:xfrm>
          <a:custGeom>
            <a:avLst/>
            <a:gdLst>
              <a:gd name="T0" fmla="*/ 2147483647 w 3"/>
              <a:gd name="T1" fmla="*/ 0 h 1635"/>
              <a:gd name="T2" fmla="*/ 0 w 3"/>
              <a:gd name="T3" fmla="*/ 2147483647 h 1635"/>
              <a:gd name="T4" fmla="*/ 0 60000 65536"/>
              <a:gd name="T5" fmla="*/ 0 60000 65536"/>
              <a:gd name="T6" fmla="*/ 0 w 3"/>
              <a:gd name="T7" fmla="*/ 0 h 1635"/>
              <a:gd name="T8" fmla="*/ 3 w 3"/>
              <a:gd name="T9" fmla="*/ 1635 h 1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1635">
                <a:moveTo>
                  <a:pt x="3" y="0"/>
                </a:moveTo>
                <a:lnTo>
                  <a:pt x="0" y="1635"/>
                </a:lnTo>
              </a:path>
            </a:pathLst>
          </a:custGeom>
          <a:noFill/>
          <a:ln w="19050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60425" name="Freeform 9"/>
          <p:cNvSpPr>
            <a:spLocks/>
          </p:cNvSpPr>
          <p:nvPr/>
        </p:nvSpPr>
        <p:spPr bwMode="auto">
          <a:xfrm>
            <a:off x="1281113" y="4491038"/>
            <a:ext cx="4762" cy="595312"/>
          </a:xfrm>
          <a:custGeom>
            <a:avLst/>
            <a:gdLst>
              <a:gd name="T0" fmla="*/ 2147483647 w 3"/>
              <a:gd name="T1" fmla="*/ 0 h 375"/>
              <a:gd name="T2" fmla="*/ 0 w 3"/>
              <a:gd name="T3" fmla="*/ 2147483647 h 375"/>
              <a:gd name="T4" fmla="*/ 0 60000 65536"/>
              <a:gd name="T5" fmla="*/ 0 60000 65536"/>
              <a:gd name="T6" fmla="*/ 0 w 3"/>
              <a:gd name="T7" fmla="*/ 0 h 375"/>
              <a:gd name="T8" fmla="*/ 3 w 3"/>
              <a:gd name="T9" fmla="*/ 375 h 3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375">
                <a:moveTo>
                  <a:pt x="3" y="0"/>
                </a:moveTo>
                <a:lnTo>
                  <a:pt x="0" y="375"/>
                </a:lnTo>
              </a:path>
            </a:pathLst>
          </a:cu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60426" name="Oval 10"/>
          <p:cNvSpPr>
            <a:spLocks noChangeArrowheads="1"/>
          </p:cNvSpPr>
          <p:nvPr/>
        </p:nvSpPr>
        <p:spPr bwMode="auto">
          <a:xfrm>
            <a:off x="1258888" y="4076700"/>
            <a:ext cx="71437" cy="73025"/>
          </a:xfrm>
          <a:prstGeom prst="ellipse">
            <a:avLst/>
          </a:prstGeom>
          <a:solidFill>
            <a:srgbClr val="336600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2800"/>
          </a:p>
        </p:txBody>
      </p:sp>
      <p:sp>
        <p:nvSpPr>
          <p:cNvPr id="60432" name="Freeform 16"/>
          <p:cNvSpPr>
            <a:spLocks/>
          </p:cNvSpPr>
          <p:nvPr/>
        </p:nvSpPr>
        <p:spPr bwMode="auto">
          <a:xfrm>
            <a:off x="1285875" y="1462088"/>
            <a:ext cx="1588" cy="452437"/>
          </a:xfrm>
          <a:custGeom>
            <a:avLst/>
            <a:gdLst>
              <a:gd name="T0" fmla="*/ 0 w 1"/>
              <a:gd name="T1" fmla="*/ 0 h 285"/>
              <a:gd name="T2" fmla="*/ 0 w 1"/>
              <a:gd name="T3" fmla="*/ 2147483647 h 285"/>
              <a:gd name="T4" fmla="*/ 0 60000 65536"/>
              <a:gd name="T5" fmla="*/ 0 60000 65536"/>
              <a:gd name="T6" fmla="*/ 0 w 1"/>
              <a:gd name="T7" fmla="*/ 0 h 285"/>
              <a:gd name="T8" fmla="*/ 1 w 1"/>
              <a:gd name="T9" fmla="*/ 285 h 28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85">
                <a:moveTo>
                  <a:pt x="0" y="0"/>
                </a:moveTo>
                <a:lnTo>
                  <a:pt x="0" y="285"/>
                </a:lnTo>
              </a:path>
            </a:pathLst>
          </a:cu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60433" name="Oval 17"/>
          <p:cNvSpPr>
            <a:spLocks noChangeArrowheads="1"/>
          </p:cNvSpPr>
          <p:nvPr/>
        </p:nvSpPr>
        <p:spPr bwMode="auto">
          <a:xfrm>
            <a:off x="1258888" y="1870075"/>
            <a:ext cx="71437" cy="73025"/>
          </a:xfrm>
          <a:prstGeom prst="ellipse">
            <a:avLst/>
          </a:prstGeom>
          <a:solidFill>
            <a:schemeClr val="tx2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2800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413761" y="1346855"/>
            <a:ext cx="6121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Круг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– это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основание</a:t>
            </a:r>
            <a:r>
              <a:rPr lang="ru-RU" altLang="ru-RU" sz="2800" b="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конуса.</a:t>
            </a:r>
          </a:p>
        </p:txBody>
      </p:sp>
      <p:sp>
        <p:nvSpPr>
          <p:cNvPr id="60436" name="Line 20"/>
          <p:cNvSpPr>
            <a:spLocks noChangeShapeType="1"/>
          </p:cNvSpPr>
          <p:nvPr/>
        </p:nvSpPr>
        <p:spPr bwMode="auto">
          <a:xfrm flipH="1">
            <a:off x="1403350" y="1557338"/>
            <a:ext cx="504825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457449" y="3189130"/>
            <a:ext cx="6651445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Прямая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проходящая через центр круга и вершину конуса – есть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ось</a:t>
            </a:r>
            <a:r>
              <a:rPr lang="ru-RU" altLang="ru-RU" sz="2800" b="0" dirty="0">
                <a:solidFill>
                  <a:srgbClr val="9A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конуса.</a:t>
            </a:r>
          </a:p>
        </p:txBody>
      </p:sp>
      <p:sp>
        <p:nvSpPr>
          <p:cNvPr id="60438" name="Freeform 22"/>
          <p:cNvSpPr>
            <a:spLocks/>
          </p:cNvSpPr>
          <p:nvPr/>
        </p:nvSpPr>
        <p:spPr bwMode="auto">
          <a:xfrm>
            <a:off x="533400" y="1924050"/>
            <a:ext cx="742950" cy="2371725"/>
          </a:xfrm>
          <a:custGeom>
            <a:avLst/>
            <a:gdLst>
              <a:gd name="T0" fmla="*/ 2147483647 w 468"/>
              <a:gd name="T1" fmla="*/ 0 h 1494"/>
              <a:gd name="T2" fmla="*/ 0 w 468"/>
              <a:gd name="T3" fmla="*/ 2147483647 h 1494"/>
              <a:gd name="T4" fmla="*/ 0 60000 65536"/>
              <a:gd name="T5" fmla="*/ 0 60000 65536"/>
              <a:gd name="T6" fmla="*/ 0 w 468"/>
              <a:gd name="T7" fmla="*/ 0 h 1494"/>
              <a:gd name="T8" fmla="*/ 468 w 468"/>
              <a:gd name="T9" fmla="*/ 1494 h 14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8" h="1494">
                <a:moveTo>
                  <a:pt x="468" y="0"/>
                </a:moveTo>
                <a:lnTo>
                  <a:pt x="0" y="1494"/>
                </a:ln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432415" y="4113212"/>
            <a:ext cx="6676754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Отрезок , который образует коническую поверхность–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это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образующая</a:t>
            </a:r>
            <a:r>
              <a:rPr lang="ru-RU" altLang="ru-RU" sz="2800" b="0" dirty="0">
                <a:solidFill>
                  <a:srgbClr val="B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конуса.</a:t>
            </a:r>
          </a:p>
        </p:txBody>
      </p:sp>
      <p:sp>
        <p:nvSpPr>
          <p:cNvPr id="60440" name="Freeform 24"/>
          <p:cNvSpPr>
            <a:spLocks/>
          </p:cNvSpPr>
          <p:nvPr/>
        </p:nvSpPr>
        <p:spPr bwMode="auto">
          <a:xfrm>
            <a:off x="533400" y="4105275"/>
            <a:ext cx="762000" cy="200025"/>
          </a:xfrm>
          <a:custGeom>
            <a:avLst/>
            <a:gdLst>
              <a:gd name="T0" fmla="*/ 0 w 480"/>
              <a:gd name="T1" fmla="*/ 2147483647 h 126"/>
              <a:gd name="T2" fmla="*/ 2147483647 w 480"/>
              <a:gd name="T3" fmla="*/ 0 h 126"/>
              <a:gd name="T4" fmla="*/ 0 60000 65536"/>
              <a:gd name="T5" fmla="*/ 0 60000 65536"/>
              <a:gd name="T6" fmla="*/ 0 w 480"/>
              <a:gd name="T7" fmla="*/ 0 h 126"/>
              <a:gd name="T8" fmla="*/ 480 w 480"/>
              <a:gd name="T9" fmla="*/ 126 h 1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80" h="126">
                <a:moveTo>
                  <a:pt x="0" y="126"/>
                </a:moveTo>
                <a:lnTo>
                  <a:pt x="480" y="0"/>
                </a:lnTo>
              </a:path>
            </a:pathLst>
          </a:cu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752815" y="5021279"/>
            <a:ext cx="735607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Радиус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основания - это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радиус</a:t>
            </a:r>
            <a:r>
              <a:rPr lang="ru-RU" altLang="ru-RU" sz="2800" b="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конуса.</a:t>
            </a:r>
          </a:p>
        </p:txBody>
      </p:sp>
      <p:sp>
        <p:nvSpPr>
          <p:cNvPr id="60442" name="Freeform 26"/>
          <p:cNvSpPr>
            <a:spLocks/>
          </p:cNvSpPr>
          <p:nvPr/>
        </p:nvSpPr>
        <p:spPr bwMode="auto">
          <a:xfrm>
            <a:off x="1258888" y="1916113"/>
            <a:ext cx="12700" cy="2171700"/>
          </a:xfrm>
          <a:custGeom>
            <a:avLst/>
            <a:gdLst>
              <a:gd name="T0" fmla="*/ 0 w 8"/>
              <a:gd name="T1" fmla="*/ 0 h 1368"/>
              <a:gd name="T2" fmla="*/ 2147483647 w 8"/>
              <a:gd name="T3" fmla="*/ 2147483647 h 1368"/>
              <a:gd name="T4" fmla="*/ 0 60000 65536"/>
              <a:gd name="T5" fmla="*/ 0 60000 65536"/>
              <a:gd name="T6" fmla="*/ 0 w 8"/>
              <a:gd name="T7" fmla="*/ 0 h 1368"/>
              <a:gd name="T8" fmla="*/ 8 w 8"/>
              <a:gd name="T9" fmla="*/ 1368 h 13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" h="1368">
                <a:moveTo>
                  <a:pt x="0" y="0"/>
                </a:moveTo>
                <a:lnTo>
                  <a:pt x="8" y="1368"/>
                </a:lnTo>
              </a:path>
            </a:pathLst>
          </a:custGeom>
          <a:noFill/>
          <a:ln w="38100">
            <a:solidFill>
              <a:srgbClr val="76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69697" y="5534041"/>
            <a:ext cx="8939197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800" i="1" dirty="0" smtClean="0">
                <a:solidFill>
                  <a:srgbClr val="F60000"/>
                </a:solidFill>
                <a:latin typeface="Times New Roman" panose="02020603050405020304" pitchFamily="18" charset="0"/>
              </a:rPr>
              <a:t>Высота</a:t>
            </a:r>
            <a:r>
              <a:rPr lang="ru-RU" altLang="ru-RU" sz="2800" b="0" dirty="0" smtClean="0">
                <a:solidFill>
                  <a:srgbClr val="F6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конуса - это перпендикуляр, опущенный из вершины конуса к основанию.</a:t>
            </a:r>
          </a:p>
        </p:txBody>
      </p:sp>
      <p:sp>
        <p:nvSpPr>
          <p:cNvPr id="60448" name="Freeform 32"/>
          <p:cNvSpPr>
            <a:spLocks/>
          </p:cNvSpPr>
          <p:nvPr/>
        </p:nvSpPr>
        <p:spPr bwMode="auto">
          <a:xfrm>
            <a:off x="1285875" y="1909763"/>
            <a:ext cx="760413" cy="2397125"/>
          </a:xfrm>
          <a:custGeom>
            <a:avLst/>
            <a:gdLst>
              <a:gd name="T0" fmla="*/ 0 w 479"/>
              <a:gd name="T1" fmla="*/ 0 h 1510"/>
              <a:gd name="T2" fmla="*/ 2147483647 w 479"/>
              <a:gd name="T3" fmla="*/ 2147483647 h 1510"/>
              <a:gd name="T4" fmla="*/ 2147483647 w 479"/>
              <a:gd name="T5" fmla="*/ 2147483647 h 1510"/>
              <a:gd name="T6" fmla="*/ 0 w 479"/>
              <a:gd name="T7" fmla="*/ 0 h 1510"/>
              <a:gd name="T8" fmla="*/ 0 60000 65536"/>
              <a:gd name="T9" fmla="*/ 0 60000 65536"/>
              <a:gd name="T10" fmla="*/ 0 60000 65536"/>
              <a:gd name="T11" fmla="*/ 0 60000 65536"/>
              <a:gd name="T12" fmla="*/ 0 w 479"/>
              <a:gd name="T13" fmla="*/ 0 h 1510"/>
              <a:gd name="T14" fmla="*/ 479 w 479"/>
              <a:gd name="T15" fmla="*/ 1510 h 1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9" h="1510">
                <a:moveTo>
                  <a:pt x="0" y="0"/>
                </a:moveTo>
                <a:lnTo>
                  <a:pt x="3" y="1380"/>
                </a:lnTo>
                <a:lnTo>
                  <a:pt x="479" y="151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56000"/>
                </a:schemeClr>
              </a:gs>
              <a:gs pos="100000">
                <a:schemeClr val="folHlink">
                  <a:alpha val="56000"/>
                </a:schemeClr>
              </a:gs>
            </a:gsLst>
            <a:lin ang="18900000" scaled="1"/>
          </a:gradFill>
          <a:ln w="9525">
            <a:solidFill>
              <a:srgbClr val="760000"/>
            </a:solidFill>
            <a:round/>
            <a:headEnd/>
            <a:tailEnd/>
          </a:ln>
        </p:spPr>
        <p:txBody>
          <a:bodyPr/>
          <a:lstStyle/>
          <a:p>
            <a:endParaRPr lang="ru-RU" sz="280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413761" y="1817003"/>
            <a:ext cx="6695133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Точка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вне круга с которой соединяются все точки окружности – это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вершина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 конуса. </a:t>
            </a:r>
          </a:p>
        </p:txBody>
      </p:sp>
    </p:spTree>
    <p:extLst>
      <p:ext uri="{BB962C8B-B14F-4D97-AF65-F5344CB8AC3E}">
        <p14:creationId xmlns:p14="http://schemas.microsoft.com/office/powerpoint/2010/main" val="232813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0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0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  <p:bldP spid="60426" grpId="0" animBg="1"/>
      <p:bldP spid="60433" grpId="0" animBg="1"/>
      <p:bldP spid="2" grpId="0" autoUpdateAnimBg="0"/>
      <p:bldP spid="3" grpId="0" animBg="1" autoUpdateAnimBg="0"/>
      <p:bldP spid="4" grpId="0" animBg="1" autoUpdateAnimBg="0"/>
      <p:bldP spid="5" grpId="0" animBg="1" autoUpdateAnimBg="0"/>
      <p:bldP spid="6" grpId="0" animBg="1" autoUpdateAnimBg="0"/>
      <p:bldP spid="7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5580063" y="3068638"/>
            <a:ext cx="1819275" cy="2657475"/>
            <a:chOff x="330" y="1338"/>
            <a:chExt cx="1146" cy="1674"/>
          </a:xfrm>
        </p:grpSpPr>
        <p:sp>
          <p:nvSpPr>
            <p:cNvPr id="62496" name="Freeform 32"/>
            <p:cNvSpPr>
              <a:spLocks/>
            </p:cNvSpPr>
            <p:nvPr/>
          </p:nvSpPr>
          <p:spPr bwMode="auto">
            <a:xfrm>
              <a:off x="330" y="1338"/>
              <a:ext cx="1146" cy="1674"/>
            </a:xfrm>
            <a:custGeom>
              <a:avLst/>
              <a:gdLst/>
              <a:ahLst/>
              <a:cxnLst>
                <a:cxn ang="0">
                  <a:pos x="0" y="1386"/>
                </a:cxn>
                <a:cxn ang="0">
                  <a:pos x="558" y="0"/>
                </a:cxn>
                <a:cxn ang="0">
                  <a:pos x="1146" y="1374"/>
                </a:cxn>
                <a:cxn ang="0">
                  <a:pos x="0" y="1386"/>
                </a:cxn>
              </a:cxnLst>
              <a:rect l="0" t="0" r="r" b="b"/>
              <a:pathLst>
                <a:path w="1146" h="1674">
                  <a:moveTo>
                    <a:pt x="0" y="1386"/>
                  </a:moveTo>
                  <a:cubicBezTo>
                    <a:pt x="79" y="1160"/>
                    <a:pt x="473" y="211"/>
                    <a:pt x="558" y="0"/>
                  </a:cubicBezTo>
                  <a:cubicBezTo>
                    <a:pt x="653" y="228"/>
                    <a:pt x="1003" y="1022"/>
                    <a:pt x="1146" y="1374"/>
                  </a:cubicBezTo>
                  <a:cubicBezTo>
                    <a:pt x="1128" y="1656"/>
                    <a:pt x="96" y="1674"/>
                    <a:pt x="0" y="1386"/>
                  </a:cubicBezTo>
                  <a:close/>
                </a:path>
              </a:pathLst>
            </a:custGeom>
            <a:gradFill rotWithShape="1">
              <a:gsLst>
                <a:gs pos="0">
                  <a:srgbClr val="669900">
                    <a:alpha val="87000"/>
                  </a:srgbClr>
                </a:gs>
                <a:gs pos="50000">
                  <a:srgbClr val="CCFF99">
                    <a:alpha val="82001"/>
                  </a:srgbClr>
                </a:gs>
                <a:gs pos="100000">
                  <a:srgbClr val="669900">
                    <a:alpha val="87000"/>
                  </a:srgbClr>
                </a:gs>
              </a:gsLst>
              <a:lin ang="0" scaled="1"/>
            </a:gradFill>
            <a:ln w="19050" cap="flat" cmpd="sng">
              <a:solidFill>
                <a:srgbClr val="3366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800"/>
            </a:p>
          </p:txBody>
        </p:sp>
        <p:sp>
          <p:nvSpPr>
            <p:cNvPr id="21527" name="Oval 33"/>
            <p:cNvSpPr>
              <a:spLocks noChangeArrowheads="1"/>
            </p:cNvSpPr>
            <p:nvPr/>
          </p:nvSpPr>
          <p:spPr bwMode="auto">
            <a:xfrm>
              <a:off x="340" y="2523"/>
              <a:ext cx="1134" cy="408"/>
            </a:xfrm>
            <a:prstGeom prst="ellipse">
              <a:avLst/>
            </a:prstGeom>
            <a:noFill/>
            <a:ln w="9525" algn="ctr">
              <a:solidFill>
                <a:srgbClr val="33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 sz="2800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468313" y="1268413"/>
            <a:ext cx="1819275" cy="2657475"/>
            <a:chOff x="330" y="1338"/>
            <a:chExt cx="1146" cy="1674"/>
          </a:xfrm>
        </p:grpSpPr>
        <p:sp>
          <p:nvSpPr>
            <p:cNvPr id="62493" name="Freeform 29"/>
            <p:cNvSpPr>
              <a:spLocks/>
            </p:cNvSpPr>
            <p:nvPr/>
          </p:nvSpPr>
          <p:spPr bwMode="auto">
            <a:xfrm>
              <a:off x="330" y="1338"/>
              <a:ext cx="1146" cy="1674"/>
            </a:xfrm>
            <a:custGeom>
              <a:avLst/>
              <a:gdLst/>
              <a:ahLst/>
              <a:cxnLst>
                <a:cxn ang="0">
                  <a:pos x="0" y="1386"/>
                </a:cxn>
                <a:cxn ang="0">
                  <a:pos x="558" y="0"/>
                </a:cxn>
                <a:cxn ang="0">
                  <a:pos x="1146" y="1374"/>
                </a:cxn>
                <a:cxn ang="0">
                  <a:pos x="0" y="1386"/>
                </a:cxn>
              </a:cxnLst>
              <a:rect l="0" t="0" r="r" b="b"/>
              <a:pathLst>
                <a:path w="1146" h="1674">
                  <a:moveTo>
                    <a:pt x="0" y="1386"/>
                  </a:moveTo>
                  <a:cubicBezTo>
                    <a:pt x="79" y="1160"/>
                    <a:pt x="473" y="211"/>
                    <a:pt x="558" y="0"/>
                  </a:cubicBezTo>
                  <a:cubicBezTo>
                    <a:pt x="653" y="228"/>
                    <a:pt x="1003" y="1022"/>
                    <a:pt x="1146" y="1374"/>
                  </a:cubicBezTo>
                  <a:cubicBezTo>
                    <a:pt x="1128" y="1656"/>
                    <a:pt x="96" y="1674"/>
                    <a:pt x="0" y="1386"/>
                  </a:cubicBezTo>
                  <a:close/>
                </a:path>
              </a:pathLst>
            </a:custGeom>
            <a:gradFill rotWithShape="1">
              <a:gsLst>
                <a:gs pos="0">
                  <a:srgbClr val="669900">
                    <a:alpha val="87000"/>
                  </a:srgbClr>
                </a:gs>
                <a:gs pos="50000">
                  <a:srgbClr val="CCFF99">
                    <a:alpha val="82001"/>
                  </a:srgbClr>
                </a:gs>
                <a:gs pos="100000">
                  <a:srgbClr val="669900">
                    <a:alpha val="87000"/>
                  </a:srgbClr>
                </a:gs>
              </a:gsLst>
              <a:lin ang="0" scaled="1"/>
            </a:gradFill>
            <a:ln w="19050" cap="flat" cmpd="sng">
              <a:solidFill>
                <a:srgbClr val="3366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800"/>
            </a:p>
          </p:txBody>
        </p:sp>
        <p:sp>
          <p:nvSpPr>
            <p:cNvPr id="21523" name="Oval 30"/>
            <p:cNvSpPr>
              <a:spLocks noChangeArrowheads="1"/>
            </p:cNvSpPr>
            <p:nvPr/>
          </p:nvSpPr>
          <p:spPr bwMode="auto">
            <a:xfrm>
              <a:off x="340" y="2523"/>
              <a:ext cx="1134" cy="408"/>
            </a:xfrm>
            <a:prstGeom prst="ellipse">
              <a:avLst/>
            </a:prstGeom>
            <a:noFill/>
            <a:ln w="9525" algn="ctr">
              <a:solidFill>
                <a:srgbClr val="33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 sz="2800"/>
            </a:p>
          </p:txBody>
        </p:sp>
      </p:grpSp>
      <p:sp>
        <p:nvSpPr>
          <p:cNvPr id="62469" name="Freeform 5"/>
          <p:cNvSpPr>
            <a:spLocks/>
          </p:cNvSpPr>
          <p:nvPr/>
        </p:nvSpPr>
        <p:spPr bwMode="auto">
          <a:xfrm>
            <a:off x="900113" y="1268413"/>
            <a:ext cx="933450" cy="2466975"/>
          </a:xfrm>
          <a:custGeom>
            <a:avLst/>
            <a:gdLst>
              <a:gd name="T0" fmla="*/ 2147483647 w 588"/>
              <a:gd name="T1" fmla="*/ 0 h 1554"/>
              <a:gd name="T2" fmla="*/ 2147483647 w 588"/>
              <a:gd name="T3" fmla="*/ 2147483647 h 1554"/>
              <a:gd name="T4" fmla="*/ 0 w 588"/>
              <a:gd name="T5" fmla="*/ 2147483647 h 1554"/>
              <a:gd name="T6" fmla="*/ 2147483647 w 588"/>
              <a:gd name="T7" fmla="*/ 0 h 1554"/>
              <a:gd name="T8" fmla="*/ 0 60000 65536"/>
              <a:gd name="T9" fmla="*/ 0 60000 65536"/>
              <a:gd name="T10" fmla="*/ 0 60000 65536"/>
              <a:gd name="T11" fmla="*/ 0 60000 65536"/>
              <a:gd name="T12" fmla="*/ 0 w 588"/>
              <a:gd name="T13" fmla="*/ 0 h 1554"/>
              <a:gd name="T14" fmla="*/ 588 w 588"/>
              <a:gd name="T15" fmla="*/ 1554 h 15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8" h="1554">
                <a:moveTo>
                  <a:pt x="282" y="0"/>
                </a:moveTo>
                <a:lnTo>
                  <a:pt x="588" y="1215"/>
                </a:lnTo>
                <a:lnTo>
                  <a:pt x="0" y="1554"/>
                </a:lnTo>
                <a:lnTo>
                  <a:pt x="282" y="0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62000"/>
                </a:schemeClr>
              </a:gs>
              <a:gs pos="100000">
                <a:srgbClr val="60CCE2">
                  <a:alpha val="56000"/>
                </a:srgbClr>
              </a:gs>
            </a:gsLst>
            <a:lin ang="18900000" scaled="1"/>
          </a:gradFill>
          <a:ln w="9525">
            <a:solidFill>
              <a:srgbClr val="760000"/>
            </a:solidFill>
            <a:round/>
            <a:headEnd/>
            <a:tailEnd/>
          </a:ln>
        </p:spPr>
        <p:txBody>
          <a:bodyPr/>
          <a:lstStyle/>
          <a:p>
            <a:endParaRPr lang="ru-RU" sz="2800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Сечения конуса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739552" y="836613"/>
            <a:ext cx="6264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  <a:t>Осевое сечение.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сечении – </a:t>
            </a:r>
            <a:endParaRPr lang="ru-RU" altLang="ru-RU" sz="2800" i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5" name="Freeform 11"/>
          <p:cNvSpPr>
            <a:spLocks/>
          </p:cNvSpPr>
          <p:nvPr/>
        </p:nvSpPr>
        <p:spPr bwMode="auto">
          <a:xfrm>
            <a:off x="1336675" y="1336675"/>
            <a:ext cx="1588" cy="2171700"/>
          </a:xfrm>
          <a:custGeom>
            <a:avLst/>
            <a:gdLst>
              <a:gd name="T0" fmla="*/ 0 w 1"/>
              <a:gd name="T1" fmla="*/ 0 h 1368"/>
              <a:gd name="T2" fmla="*/ 0 w 1"/>
              <a:gd name="T3" fmla="*/ 2147483647 h 1368"/>
              <a:gd name="T4" fmla="*/ 0 60000 65536"/>
              <a:gd name="T5" fmla="*/ 0 60000 65536"/>
              <a:gd name="T6" fmla="*/ 0 w 1"/>
              <a:gd name="T7" fmla="*/ 0 h 1368"/>
              <a:gd name="T8" fmla="*/ 1 w 1"/>
              <a:gd name="T9" fmla="*/ 1368 h 13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68">
                <a:moveTo>
                  <a:pt x="0" y="0"/>
                </a:moveTo>
                <a:lnTo>
                  <a:pt x="0" y="1368"/>
                </a:lnTo>
              </a:path>
            </a:pathLst>
          </a:custGeom>
          <a:noFill/>
          <a:ln w="9525">
            <a:solidFill>
              <a:srgbClr val="76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62483" name="Freeform 19"/>
          <p:cNvSpPr>
            <a:spLocks/>
          </p:cNvSpPr>
          <p:nvPr/>
        </p:nvSpPr>
        <p:spPr bwMode="auto">
          <a:xfrm>
            <a:off x="6483350" y="3087688"/>
            <a:ext cx="1588" cy="2171700"/>
          </a:xfrm>
          <a:custGeom>
            <a:avLst/>
            <a:gdLst>
              <a:gd name="T0" fmla="*/ 0 w 1"/>
              <a:gd name="T1" fmla="*/ 0 h 1368"/>
              <a:gd name="T2" fmla="*/ 0 w 1"/>
              <a:gd name="T3" fmla="*/ 2147483647 h 1368"/>
              <a:gd name="T4" fmla="*/ 0 60000 65536"/>
              <a:gd name="T5" fmla="*/ 0 60000 65536"/>
              <a:gd name="T6" fmla="*/ 0 w 1"/>
              <a:gd name="T7" fmla="*/ 0 h 1368"/>
              <a:gd name="T8" fmla="*/ 1 w 1"/>
              <a:gd name="T9" fmla="*/ 1368 h 13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68">
                <a:moveTo>
                  <a:pt x="0" y="0"/>
                </a:moveTo>
                <a:lnTo>
                  <a:pt x="0" y="1368"/>
                </a:lnTo>
              </a:path>
            </a:pathLst>
          </a:custGeom>
          <a:noFill/>
          <a:ln w="9525">
            <a:solidFill>
              <a:srgbClr val="76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2800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71204" y="4154217"/>
            <a:ext cx="514826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  <a:t>Сечение плоскостью параллельной основанию конуса.</a:t>
            </a:r>
            <a:b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</a:b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сечении – </a:t>
            </a:r>
            <a:endParaRPr lang="ru-RU" altLang="ru-RU" sz="2800" i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8" name="Oval 24"/>
          <p:cNvSpPr>
            <a:spLocks noChangeArrowheads="1"/>
          </p:cNvSpPr>
          <p:nvPr/>
        </p:nvSpPr>
        <p:spPr bwMode="auto">
          <a:xfrm>
            <a:off x="6011863" y="4005263"/>
            <a:ext cx="936625" cy="504825"/>
          </a:xfrm>
          <a:prstGeom prst="ellipse">
            <a:avLst/>
          </a:prstGeom>
          <a:gradFill rotWithShape="1">
            <a:gsLst>
              <a:gs pos="0">
                <a:srgbClr val="60CCE2">
                  <a:alpha val="62999"/>
                </a:srgbClr>
              </a:gs>
              <a:gs pos="100000">
                <a:schemeClr val="tx2">
                  <a:alpha val="59000"/>
                </a:schemeClr>
              </a:gs>
            </a:gsLst>
            <a:lin ang="18900000" scaled="1"/>
          </a:gra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2800"/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1792027" y="1336675"/>
            <a:ext cx="61206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</a:rPr>
              <a:t>равнобедренный треугольник.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2362722" y="5405331"/>
            <a:ext cx="1165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</a:rPr>
              <a:t>круг.</a:t>
            </a:r>
          </a:p>
        </p:txBody>
      </p:sp>
    </p:spTree>
    <p:extLst>
      <p:ext uri="{BB962C8B-B14F-4D97-AF65-F5344CB8AC3E}">
        <p14:creationId xmlns:p14="http://schemas.microsoft.com/office/powerpoint/2010/main" val="140859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  <p:bldP spid="2" grpId="0" autoUpdateAnimBg="0"/>
      <p:bldP spid="62488" grpId="0" animBg="1"/>
      <p:bldP spid="62489" grpId="0"/>
      <p:bldP spid="624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323850" y="1557338"/>
            <a:ext cx="1819275" cy="2657475"/>
            <a:chOff x="330" y="1338"/>
            <a:chExt cx="1146" cy="1674"/>
          </a:xfrm>
        </p:grpSpPr>
        <p:sp>
          <p:nvSpPr>
            <p:cNvPr id="63514" name="Freeform 26"/>
            <p:cNvSpPr>
              <a:spLocks/>
            </p:cNvSpPr>
            <p:nvPr/>
          </p:nvSpPr>
          <p:spPr bwMode="auto">
            <a:xfrm>
              <a:off x="330" y="1338"/>
              <a:ext cx="1146" cy="1674"/>
            </a:xfrm>
            <a:custGeom>
              <a:avLst/>
              <a:gdLst/>
              <a:ahLst/>
              <a:cxnLst>
                <a:cxn ang="0">
                  <a:pos x="0" y="1386"/>
                </a:cxn>
                <a:cxn ang="0">
                  <a:pos x="558" y="0"/>
                </a:cxn>
                <a:cxn ang="0">
                  <a:pos x="1146" y="1374"/>
                </a:cxn>
                <a:cxn ang="0">
                  <a:pos x="0" y="1386"/>
                </a:cxn>
              </a:cxnLst>
              <a:rect l="0" t="0" r="r" b="b"/>
              <a:pathLst>
                <a:path w="1146" h="1674">
                  <a:moveTo>
                    <a:pt x="0" y="1386"/>
                  </a:moveTo>
                  <a:cubicBezTo>
                    <a:pt x="79" y="1160"/>
                    <a:pt x="473" y="211"/>
                    <a:pt x="558" y="0"/>
                  </a:cubicBezTo>
                  <a:cubicBezTo>
                    <a:pt x="653" y="228"/>
                    <a:pt x="1003" y="1022"/>
                    <a:pt x="1146" y="1374"/>
                  </a:cubicBezTo>
                  <a:cubicBezTo>
                    <a:pt x="1128" y="1656"/>
                    <a:pt x="96" y="1674"/>
                    <a:pt x="0" y="1386"/>
                  </a:cubicBezTo>
                  <a:close/>
                </a:path>
              </a:pathLst>
            </a:custGeom>
            <a:gradFill rotWithShape="1">
              <a:gsLst>
                <a:gs pos="0">
                  <a:srgbClr val="669900">
                    <a:alpha val="87000"/>
                  </a:srgbClr>
                </a:gs>
                <a:gs pos="50000">
                  <a:srgbClr val="CCFF99">
                    <a:alpha val="82001"/>
                  </a:srgbClr>
                </a:gs>
                <a:gs pos="100000">
                  <a:srgbClr val="669900">
                    <a:alpha val="87000"/>
                  </a:srgbClr>
                </a:gs>
              </a:gsLst>
              <a:lin ang="0" scaled="1"/>
            </a:gradFill>
            <a:ln w="19050" cap="flat" cmpd="sng">
              <a:solidFill>
                <a:srgbClr val="3366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61" name="Oval 27"/>
            <p:cNvSpPr>
              <a:spLocks noChangeArrowheads="1"/>
            </p:cNvSpPr>
            <p:nvPr/>
          </p:nvSpPr>
          <p:spPr bwMode="auto">
            <a:xfrm>
              <a:off x="340" y="2523"/>
              <a:ext cx="1134" cy="408"/>
            </a:xfrm>
            <a:prstGeom prst="ellipse">
              <a:avLst/>
            </a:prstGeom>
            <a:noFill/>
            <a:ln w="9525" algn="ctr">
              <a:solidFill>
                <a:srgbClr val="33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>
                <a:solidFill>
                  <a:schemeClr val="tx1"/>
                </a:solidFill>
              </a:endParaRPr>
            </a:p>
          </p:txBody>
        </p:sp>
      </p:grp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80962"/>
            <a:ext cx="6552406" cy="7207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 smtClean="0"/>
              <a:t>Площадь поверхности конуса</a:t>
            </a:r>
          </a:p>
        </p:txBody>
      </p:sp>
      <p:sp>
        <p:nvSpPr>
          <p:cNvPr id="63500" name="Freeform 12"/>
          <p:cNvSpPr>
            <a:spLocks/>
          </p:cNvSpPr>
          <p:nvPr/>
        </p:nvSpPr>
        <p:spPr bwMode="auto">
          <a:xfrm>
            <a:off x="1209675" y="1571625"/>
            <a:ext cx="47625" cy="2133600"/>
          </a:xfrm>
          <a:custGeom>
            <a:avLst/>
            <a:gdLst>
              <a:gd name="T0" fmla="*/ 0 w 30"/>
              <a:gd name="T1" fmla="*/ 0 h 1344"/>
              <a:gd name="T2" fmla="*/ 2147483647 w 30"/>
              <a:gd name="T3" fmla="*/ 2147483647 h 1344"/>
              <a:gd name="T4" fmla="*/ 0 60000 65536"/>
              <a:gd name="T5" fmla="*/ 0 60000 65536"/>
              <a:gd name="T6" fmla="*/ 0 w 30"/>
              <a:gd name="T7" fmla="*/ 0 h 1344"/>
              <a:gd name="T8" fmla="*/ 30 w 30"/>
              <a:gd name="T9" fmla="*/ 1344 h 13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" h="1344">
                <a:moveTo>
                  <a:pt x="0" y="0"/>
                </a:moveTo>
                <a:lnTo>
                  <a:pt x="30" y="1344"/>
                </a:lnTo>
              </a:path>
            </a:pathLst>
          </a:custGeom>
          <a:noFill/>
          <a:ln w="9525">
            <a:solidFill>
              <a:srgbClr val="33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4" name="Oval 16"/>
          <p:cNvSpPr>
            <a:spLocks noChangeArrowheads="1"/>
          </p:cNvSpPr>
          <p:nvPr/>
        </p:nvSpPr>
        <p:spPr bwMode="auto">
          <a:xfrm>
            <a:off x="2627313" y="3284538"/>
            <a:ext cx="935037" cy="863600"/>
          </a:xfrm>
          <a:prstGeom prst="ellipse">
            <a:avLst/>
          </a:prstGeom>
          <a:gradFill rotWithShape="1">
            <a:gsLst>
              <a:gs pos="0">
                <a:srgbClr val="336600">
                  <a:alpha val="73000"/>
                </a:srgbClr>
              </a:gs>
              <a:gs pos="100000">
                <a:srgbClr val="99FF33">
                  <a:alpha val="76999"/>
                </a:srgbClr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63516" name="Freeform 28"/>
          <p:cNvSpPr>
            <a:spLocks/>
          </p:cNvSpPr>
          <p:nvPr/>
        </p:nvSpPr>
        <p:spPr bwMode="auto">
          <a:xfrm>
            <a:off x="2051050" y="1557338"/>
            <a:ext cx="3248025" cy="1966912"/>
          </a:xfrm>
          <a:custGeom>
            <a:avLst/>
            <a:gdLst>
              <a:gd name="T0" fmla="*/ 0 w 2046"/>
              <a:gd name="T1" fmla="*/ 2147483647 h 1239"/>
              <a:gd name="T2" fmla="*/ 2147483647 w 2046"/>
              <a:gd name="T3" fmla="*/ 0 h 1239"/>
              <a:gd name="T4" fmla="*/ 2147483647 w 2046"/>
              <a:gd name="T5" fmla="*/ 2147483647 h 1239"/>
              <a:gd name="T6" fmla="*/ 0 w 2046"/>
              <a:gd name="T7" fmla="*/ 2147483647 h 1239"/>
              <a:gd name="T8" fmla="*/ 0 60000 65536"/>
              <a:gd name="T9" fmla="*/ 0 60000 65536"/>
              <a:gd name="T10" fmla="*/ 0 60000 65536"/>
              <a:gd name="T11" fmla="*/ 0 60000 65536"/>
              <a:gd name="T12" fmla="*/ 0 w 2046"/>
              <a:gd name="T13" fmla="*/ 0 h 1239"/>
              <a:gd name="T14" fmla="*/ 2046 w 2046"/>
              <a:gd name="T15" fmla="*/ 1239 h 12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46" h="1239">
                <a:moveTo>
                  <a:pt x="0" y="798"/>
                </a:moveTo>
                <a:cubicBezTo>
                  <a:pt x="507" y="399"/>
                  <a:pt x="1014" y="0"/>
                  <a:pt x="1014" y="0"/>
                </a:cubicBezTo>
                <a:cubicBezTo>
                  <a:pt x="1014" y="0"/>
                  <a:pt x="1572" y="438"/>
                  <a:pt x="2046" y="804"/>
                </a:cubicBezTo>
                <a:cubicBezTo>
                  <a:pt x="1486" y="1233"/>
                  <a:pt x="718" y="1239"/>
                  <a:pt x="0" y="798"/>
                </a:cubicBezTo>
                <a:close/>
              </a:path>
            </a:pathLst>
          </a:custGeom>
          <a:gradFill rotWithShape="1">
            <a:gsLst>
              <a:gs pos="0">
                <a:srgbClr val="336600">
                  <a:alpha val="71999"/>
                </a:srgbClr>
              </a:gs>
              <a:gs pos="100000">
                <a:srgbClr val="99FF33">
                  <a:alpha val="68999"/>
                </a:srgbClr>
              </a:gs>
            </a:gsLst>
            <a:lin ang="18900000" scaled="1"/>
          </a:gradFill>
          <a:ln w="9525">
            <a:solidFill>
              <a:srgbClr val="33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517" name="Text Box 29"/>
          <p:cNvSpPr txBox="1">
            <a:spLocks noChangeArrowheads="1"/>
          </p:cNvSpPr>
          <p:nvPr/>
        </p:nvSpPr>
        <p:spPr bwMode="auto">
          <a:xfrm>
            <a:off x="395288" y="2205038"/>
            <a:ext cx="719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sz="2000" i="1">
                <a:solidFill>
                  <a:schemeClr val="tx1"/>
                </a:solidFill>
                <a:latin typeface="Times New Roman" panose="02020603050405020304" pitchFamily="18" charset="0"/>
              </a:rPr>
              <a:t>l</a:t>
            </a:r>
            <a:endParaRPr lang="ru-RU" altLang="ru-RU" sz="2000" i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518" name="Text Box 30"/>
          <p:cNvSpPr txBox="1">
            <a:spLocks noChangeArrowheads="1"/>
          </p:cNvSpPr>
          <p:nvPr/>
        </p:nvSpPr>
        <p:spPr bwMode="auto">
          <a:xfrm>
            <a:off x="2484438" y="1844675"/>
            <a:ext cx="719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sz="2000" i="1">
                <a:solidFill>
                  <a:schemeClr val="tx1"/>
                </a:solidFill>
                <a:latin typeface="Times New Roman" panose="02020603050405020304" pitchFamily="18" charset="0"/>
              </a:rPr>
              <a:t>l</a:t>
            </a:r>
            <a:endParaRPr lang="ru-RU" altLang="ru-RU" sz="2000" i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519" name="Text Box 31"/>
          <p:cNvSpPr txBox="1">
            <a:spLocks noChangeArrowheads="1"/>
          </p:cNvSpPr>
          <p:nvPr/>
        </p:nvSpPr>
        <p:spPr bwMode="auto">
          <a:xfrm>
            <a:off x="2700338" y="3500438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i="1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endParaRPr lang="ru-RU" altLang="ru-RU" i="1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63520" name="Freeform 32"/>
          <p:cNvSpPr>
            <a:spLocks/>
          </p:cNvSpPr>
          <p:nvPr/>
        </p:nvSpPr>
        <p:spPr bwMode="auto">
          <a:xfrm>
            <a:off x="2813050" y="3765550"/>
            <a:ext cx="285750" cy="285750"/>
          </a:xfrm>
          <a:custGeom>
            <a:avLst/>
            <a:gdLst>
              <a:gd name="T0" fmla="*/ 2147483647 w 180"/>
              <a:gd name="T1" fmla="*/ 0 h 180"/>
              <a:gd name="T2" fmla="*/ 0 w 180"/>
              <a:gd name="T3" fmla="*/ 2147483647 h 180"/>
              <a:gd name="T4" fmla="*/ 0 60000 65536"/>
              <a:gd name="T5" fmla="*/ 0 60000 65536"/>
              <a:gd name="T6" fmla="*/ 0 w 180"/>
              <a:gd name="T7" fmla="*/ 0 h 180"/>
              <a:gd name="T8" fmla="*/ 180 w 180"/>
              <a:gd name="T9" fmla="*/ 180 h 1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0" h="180">
                <a:moveTo>
                  <a:pt x="180" y="0"/>
                </a:moveTo>
                <a:lnTo>
                  <a:pt x="0" y="180"/>
                </a:lnTo>
              </a:path>
            </a:pathLst>
          </a:cu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21" name="Freeform 33"/>
          <p:cNvSpPr>
            <a:spLocks/>
          </p:cNvSpPr>
          <p:nvPr/>
        </p:nvSpPr>
        <p:spPr bwMode="auto">
          <a:xfrm>
            <a:off x="611188" y="3676650"/>
            <a:ext cx="646112" cy="328613"/>
          </a:xfrm>
          <a:custGeom>
            <a:avLst/>
            <a:gdLst>
              <a:gd name="T0" fmla="*/ 2147483647 w 407"/>
              <a:gd name="T1" fmla="*/ 0 h 207"/>
              <a:gd name="T2" fmla="*/ 0 w 407"/>
              <a:gd name="T3" fmla="*/ 2147483647 h 207"/>
              <a:gd name="T4" fmla="*/ 0 60000 65536"/>
              <a:gd name="T5" fmla="*/ 0 60000 65536"/>
              <a:gd name="T6" fmla="*/ 0 w 407"/>
              <a:gd name="T7" fmla="*/ 0 h 207"/>
              <a:gd name="T8" fmla="*/ 407 w 407"/>
              <a:gd name="T9" fmla="*/ 207 h 20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7" h="207">
                <a:moveTo>
                  <a:pt x="407" y="0"/>
                </a:moveTo>
                <a:lnTo>
                  <a:pt x="0" y="207"/>
                </a:lnTo>
              </a:path>
            </a:pathLst>
          </a:custGeom>
          <a:noFill/>
          <a:ln w="9525">
            <a:solidFill>
              <a:srgbClr val="33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22" name="Text Box 34"/>
          <p:cNvSpPr txBox="1">
            <a:spLocks noChangeArrowheads="1"/>
          </p:cNvSpPr>
          <p:nvPr/>
        </p:nvSpPr>
        <p:spPr bwMode="auto">
          <a:xfrm>
            <a:off x="3419475" y="2997200"/>
            <a:ext cx="936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i="1">
                <a:solidFill>
                  <a:schemeClr val="hlink"/>
                </a:solidFill>
              </a:rPr>
              <a:t>2</a:t>
            </a:r>
            <a:r>
              <a:rPr lang="en-US" altLang="ru-RU" i="1">
                <a:solidFill>
                  <a:schemeClr val="hlink"/>
                </a:solidFill>
                <a:sym typeface="Symbol" panose="05050102010706020507" pitchFamily="18" charset="2"/>
              </a:rPr>
              <a:t>R</a:t>
            </a:r>
            <a:endParaRPr lang="ru-RU" altLang="ru-RU" i="1">
              <a:solidFill>
                <a:schemeClr val="hlink"/>
              </a:solidFill>
              <a:sym typeface="Symbol" panose="05050102010706020507" pitchFamily="18" charset="2"/>
            </a:endParaRPr>
          </a:p>
        </p:txBody>
      </p:sp>
      <p:sp>
        <p:nvSpPr>
          <p:cNvPr id="63523" name="Text Box 35"/>
          <p:cNvSpPr txBox="1">
            <a:spLocks noChangeArrowheads="1"/>
          </p:cNvSpPr>
          <p:nvPr/>
        </p:nvSpPr>
        <p:spPr bwMode="auto">
          <a:xfrm>
            <a:off x="611188" y="3500438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ru-RU" i="1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endParaRPr lang="ru-RU" altLang="ru-RU" i="1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graphicFrame>
        <p:nvGraphicFramePr>
          <p:cNvPr id="3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920675"/>
              </p:ext>
            </p:extLst>
          </p:nvPr>
        </p:nvGraphicFramePr>
        <p:xfrm>
          <a:off x="1742343" y="4684506"/>
          <a:ext cx="1965561" cy="733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8" name="Формула" r:id="rId3" imgW="698500" imgH="241300" progId="Equation.3">
                  <p:embed/>
                </p:oleObj>
              </mc:Choice>
              <mc:Fallback>
                <p:oleObj name="Формула" r:id="rId3" imgW="698500" imgH="241300" progId="Equation.3">
                  <p:embed/>
                  <p:pic>
                    <p:nvPicPr>
                      <p:cNvPr id="5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2343" y="4684506"/>
                        <a:ext cx="1965561" cy="733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863994"/>
              </p:ext>
            </p:extLst>
          </p:nvPr>
        </p:nvGraphicFramePr>
        <p:xfrm>
          <a:off x="1742343" y="5612444"/>
          <a:ext cx="3333713" cy="754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9" name="Формула" r:id="rId5" imgW="1002960" imgH="228600" progId="Equation.3">
                  <p:embed/>
                </p:oleObj>
              </mc:Choice>
              <mc:Fallback>
                <p:oleObj name="Формула" r:id="rId5" imgW="1002960" imgH="228600" progId="Equation.3">
                  <p:embed/>
                  <p:pic>
                    <p:nvPicPr>
                      <p:cNvPr id="6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2343" y="5612444"/>
                        <a:ext cx="3333713" cy="7547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24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3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3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3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3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3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3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3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3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4" grpId="0" animBg="1"/>
      <p:bldP spid="63517" grpId="0"/>
      <p:bldP spid="63518" grpId="0"/>
      <p:bldP spid="63519" grpId="0"/>
      <p:bldP spid="63522" grpId="0"/>
      <p:bldP spid="635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00042"/>
            <a:ext cx="8501122" cy="9233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</a:rPr>
              <a:t>УСЕЧЁННЫЙ КОНУС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04" name="Рисунок 11" descr="sea7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3074" y="3028858"/>
            <a:ext cx="3796730" cy="376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6" descr="Картинка 5 из 133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882" y="1700808"/>
            <a:ext cx="4276369" cy="320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174546"/>
              </p:ext>
            </p:extLst>
          </p:nvPr>
        </p:nvGraphicFramePr>
        <p:xfrm>
          <a:off x="514751" y="4004331"/>
          <a:ext cx="6930149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Формула" r:id="rId3" imgW="1904760" imgH="253800" progId="Equation.3">
                  <p:embed/>
                </p:oleObj>
              </mc:Choice>
              <mc:Fallback>
                <p:oleObj name="Формула" r:id="rId3" imgW="1904760" imgH="253800" progId="Equation.3">
                  <p:embed/>
                  <p:pic>
                    <p:nvPicPr>
                      <p:cNvPr id="409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751" y="4004331"/>
                        <a:ext cx="6930149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223273"/>
              </p:ext>
            </p:extLst>
          </p:nvPr>
        </p:nvGraphicFramePr>
        <p:xfrm>
          <a:off x="562206" y="2852936"/>
          <a:ext cx="4245486" cy="945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" name="Формула" r:id="rId5" imgW="1155600" imgH="253800" progId="Equation.3">
                  <p:embed/>
                </p:oleObj>
              </mc:Choice>
              <mc:Fallback>
                <p:oleObj name="Формула" r:id="rId5" imgW="1155600" imgH="253800" progId="Equation.3">
                  <p:embed/>
                  <p:pic>
                    <p:nvPicPr>
                      <p:cNvPr id="40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06" y="2852936"/>
                        <a:ext cx="4245486" cy="9451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2" descr="Картинка 153 из 476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751" y="404664"/>
            <a:ext cx="279723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27584" y="5123946"/>
            <a:ext cx="5940301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Усеченный конус 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можно получить вращением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прямоугольной трапеции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вокруг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одной из его боковых сторон.</a:t>
            </a:r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66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8034" y="0"/>
            <a:ext cx="698801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ШАР, СФЕРА</a:t>
            </a:r>
          </a:p>
        </p:txBody>
      </p:sp>
      <p:sp>
        <p:nvSpPr>
          <p:cNvPr id="205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54" name="Picture 17" descr="http://im5-tub.yandex.net/i?id=57082072&amp;tov=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699" y="1087507"/>
            <a:ext cx="3234815" cy="438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5" descr="http://im0-tub.yandex.net/i?id=61901722&amp;tov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4293096"/>
            <a:ext cx="2376264" cy="235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7" descr="Картинка 101 из 125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944" y="1200980"/>
            <a:ext cx="3687868" cy="2768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0745" y="128043"/>
            <a:ext cx="8935881" cy="138499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  <a:latin typeface="Times New Roman" panose="02020603050405020304" pitchFamily="18" charset="0"/>
              </a:rPr>
              <a:t>Шаром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называется тело, которое состоит из всех точек пространства, находящихся на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одинаковом расстоянии от </a:t>
            </a: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заданной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точки. </a:t>
            </a:r>
            <a:endParaRPr lang="ru-RU" altLang="ru-RU" sz="28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173" name="Picture 5" descr="C:\Documents and Settings\site105\Мои документы\Новая папка\shar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0" y="1680024"/>
            <a:ext cx="29559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036325" y="3782220"/>
            <a:ext cx="5940301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Шар можно получить вращением полукруга вокруг оси, содержащей его диаметр.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75560" y="2776986"/>
            <a:ext cx="2735263" cy="863600"/>
            <a:chOff x="340" y="1480"/>
            <a:chExt cx="1723" cy="544"/>
          </a:xfrm>
        </p:grpSpPr>
        <p:sp>
          <p:nvSpPr>
            <p:cNvPr id="24589" name="Oval 12"/>
            <p:cNvSpPr>
              <a:spLocks noChangeArrowheads="1"/>
            </p:cNvSpPr>
            <p:nvPr/>
          </p:nvSpPr>
          <p:spPr bwMode="auto">
            <a:xfrm>
              <a:off x="340" y="1480"/>
              <a:ext cx="1723" cy="544"/>
            </a:xfrm>
            <a:prstGeom prst="ellipse">
              <a:avLst/>
            </a:prstGeom>
            <a:noFill/>
            <a:ln w="9525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4590" name="Oval 16"/>
            <p:cNvSpPr>
              <a:spLocks noChangeArrowheads="1"/>
            </p:cNvSpPr>
            <p:nvPr/>
          </p:nvSpPr>
          <p:spPr bwMode="auto">
            <a:xfrm>
              <a:off x="1202" y="1707"/>
              <a:ext cx="45" cy="4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/>
            </a:p>
          </p:txBody>
        </p:sp>
      </p:grp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3036325" y="1502093"/>
            <a:ext cx="5940301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</a:rPr>
              <a:t>Эта точка называется </a:t>
            </a:r>
            <a:r>
              <a:rPr lang="ru-RU" altLang="ru-RU" sz="2800" i="1" dirty="0">
                <a:solidFill>
                  <a:schemeClr val="hlink"/>
                </a:solidFill>
              </a:rPr>
              <a:t>центром</a:t>
            </a:r>
            <a:r>
              <a:rPr lang="ru-RU" altLang="ru-RU" sz="2800" b="0" dirty="0">
                <a:solidFill>
                  <a:schemeClr val="tx1"/>
                </a:solidFill>
              </a:rPr>
              <a:t> шара.</a:t>
            </a: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3086524" y="2397225"/>
            <a:ext cx="5890102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</a:rPr>
              <a:t>Расстояние от центра шара до любой точки поверхности называется – </a:t>
            </a:r>
            <a:r>
              <a:rPr lang="ru-RU" altLang="ru-RU" sz="2800" i="1" dirty="0">
                <a:solidFill>
                  <a:schemeClr val="hlink"/>
                </a:solidFill>
              </a:rPr>
              <a:t>радиусом </a:t>
            </a:r>
            <a:r>
              <a:rPr lang="ru-RU" altLang="ru-RU" sz="2800" b="0" dirty="0">
                <a:solidFill>
                  <a:schemeClr val="tx1"/>
                </a:solidFill>
              </a:rPr>
              <a:t> шара</a:t>
            </a:r>
          </a:p>
        </p:txBody>
      </p:sp>
      <p:sp>
        <p:nvSpPr>
          <p:cNvPr id="9236" name="Freeform 20"/>
          <p:cNvSpPr>
            <a:spLocks/>
          </p:cNvSpPr>
          <p:nvPr/>
        </p:nvSpPr>
        <p:spPr bwMode="auto">
          <a:xfrm>
            <a:off x="1569385" y="1656211"/>
            <a:ext cx="812800" cy="2867025"/>
          </a:xfrm>
          <a:custGeom>
            <a:avLst/>
            <a:gdLst>
              <a:gd name="T0" fmla="*/ 0 w 512"/>
              <a:gd name="T1" fmla="*/ 0 h 1806"/>
              <a:gd name="T2" fmla="*/ 2147483647 w 512"/>
              <a:gd name="T3" fmla="*/ 2147483647 h 1806"/>
              <a:gd name="T4" fmla="*/ 2147483647 w 512"/>
              <a:gd name="T5" fmla="*/ 2147483647 h 1806"/>
              <a:gd name="T6" fmla="*/ 0 w 512"/>
              <a:gd name="T7" fmla="*/ 0 h 1806"/>
              <a:gd name="T8" fmla="*/ 0 60000 65536"/>
              <a:gd name="T9" fmla="*/ 0 60000 65536"/>
              <a:gd name="T10" fmla="*/ 0 60000 65536"/>
              <a:gd name="T11" fmla="*/ 0 60000 65536"/>
              <a:gd name="T12" fmla="*/ 0 w 512"/>
              <a:gd name="T13" fmla="*/ 0 h 1806"/>
              <a:gd name="T14" fmla="*/ 512 w 512"/>
              <a:gd name="T15" fmla="*/ 1806 h 18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2" h="1806">
                <a:moveTo>
                  <a:pt x="0" y="0"/>
                </a:moveTo>
                <a:cubicBezTo>
                  <a:pt x="6" y="903"/>
                  <a:pt x="12" y="1806"/>
                  <a:pt x="12" y="1806"/>
                </a:cubicBezTo>
                <a:cubicBezTo>
                  <a:pt x="408" y="1467"/>
                  <a:pt x="512" y="1267"/>
                  <a:pt x="510" y="966"/>
                </a:cubicBezTo>
                <a:cubicBezTo>
                  <a:pt x="508" y="665"/>
                  <a:pt x="369" y="321"/>
                  <a:pt x="0" y="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40999"/>
                </a:schemeClr>
              </a:gs>
              <a:gs pos="100000">
                <a:schemeClr val="folHlink">
                  <a:alpha val="46001"/>
                </a:schemeClr>
              </a:gs>
            </a:gsLst>
            <a:lin ang="0" scaled="1"/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Freeform 21"/>
          <p:cNvSpPr>
            <a:spLocks/>
          </p:cNvSpPr>
          <p:nvPr/>
        </p:nvSpPr>
        <p:spPr bwMode="auto">
          <a:xfrm>
            <a:off x="1583673" y="3165924"/>
            <a:ext cx="752475" cy="403225"/>
          </a:xfrm>
          <a:custGeom>
            <a:avLst/>
            <a:gdLst>
              <a:gd name="T0" fmla="*/ 0 w 474"/>
              <a:gd name="T1" fmla="*/ 0 h 254"/>
              <a:gd name="T2" fmla="*/ 2147483647 w 474"/>
              <a:gd name="T3" fmla="*/ 2147483647 h 254"/>
              <a:gd name="T4" fmla="*/ 0 60000 65536"/>
              <a:gd name="T5" fmla="*/ 0 60000 65536"/>
              <a:gd name="T6" fmla="*/ 0 w 474"/>
              <a:gd name="T7" fmla="*/ 0 h 254"/>
              <a:gd name="T8" fmla="*/ 474 w 474"/>
              <a:gd name="T9" fmla="*/ 254 h 25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74" h="254">
                <a:moveTo>
                  <a:pt x="0" y="0"/>
                </a:moveTo>
                <a:lnTo>
                  <a:pt x="474" y="254"/>
                </a:lnTo>
              </a:path>
            </a:pathLst>
          </a:cu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1592859" y="5156758"/>
            <a:ext cx="7394761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</a:rPr>
              <a:t>Сфера </a:t>
            </a:r>
            <a:r>
              <a:rPr lang="ru-RU" altLang="ru-RU" sz="2800" b="0" dirty="0">
                <a:solidFill>
                  <a:schemeClr val="tx1"/>
                </a:solidFill>
              </a:rPr>
              <a:t>– это поверхность все точки которой равноудалены от заданной точки.</a:t>
            </a:r>
          </a:p>
        </p:txBody>
      </p:sp>
    </p:spTree>
    <p:extLst>
      <p:ext uri="{BB962C8B-B14F-4D97-AF65-F5344CB8AC3E}">
        <p14:creationId xmlns:p14="http://schemas.microsoft.com/office/powerpoint/2010/main" val="11343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 autoUpdateAnimBg="0"/>
      <p:bldP spid="4106" grpId="0" animBg="1" autoUpdateAnimBg="0"/>
      <p:bldP spid="9234" grpId="0" animBg="1"/>
      <p:bldP spid="9235" grpId="0" animBg="1"/>
      <p:bldP spid="92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WordArt 8"/>
          <p:cNvSpPr>
            <a:spLocks noChangeArrowheads="1" noChangeShapeType="1" noTextEdit="1"/>
          </p:cNvSpPr>
          <p:nvPr/>
        </p:nvSpPr>
        <p:spPr bwMode="auto">
          <a:xfrm>
            <a:off x="1331913" y="1196975"/>
            <a:ext cx="5976937" cy="1873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buFontTx/>
              <a:buNone/>
            </a:pPr>
            <a:r>
              <a:rPr lang="ru-RU" sz="3600" kern="10">
                <a:gradFill rotWithShape="1">
                  <a:gsLst>
                    <a:gs pos="0">
                      <a:srgbClr val="CC0000"/>
                    </a:gs>
                    <a:gs pos="50000">
                      <a:srgbClr val="FF3300"/>
                    </a:gs>
                    <a:gs pos="100000">
                      <a:srgbClr val="CC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Тела вращения</a:t>
            </a:r>
          </a:p>
        </p:txBody>
      </p:sp>
      <p:pic>
        <p:nvPicPr>
          <p:cNvPr id="7172" name="Picture 9" descr="G-11_Tela_vrascheniya_CHemeteva_OA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0D3"/>
              </a:clrFrom>
              <a:clrTo>
                <a:srgbClr val="FFF0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71" t="16251" r="27556" b="55087"/>
          <a:stretch/>
        </p:blipFill>
        <p:spPr bwMode="auto">
          <a:xfrm>
            <a:off x="3371960" y="3573016"/>
            <a:ext cx="1873126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1" descr="G-11_Tela_vrascheniya_CHemeteva_O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0D6"/>
              </a:clrFrom>
              <a:clrTo>
                <a:srgbClr val="FFF0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3" t="43350" r="63058" b="26476"/>
          <a:stretch>
            <a:fillRect/>
          </a:stretch>
        </p:blipFill>
        <p:spPr bwMode="auto">
          <a:xfrm>
            <a:off x="179512" y="3212976"/>
            <a:ext cx="1733550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G-11_Tela_vrascheniya_CHemeteva_OA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0D3"/>
              </a:clrFrom>
              <a:clrTo>
                <a:srgbClr val="FFF0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1" t="16240" r="50507" b="56234"/>
          <a:stretch/>
        </p:blipFill>
        <p:spPr bwMode="auto">
          <a:xfrm>
            <a:off x="5652120" y="4473128"/>
            <a:ext cx="1800200" cy="17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G-11_Tela_vrascheniya_CHemeteva_OA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0D3"/>
              </a:clrFrom>
              <a:clrTo>
                <a:srgbClr val="FFF0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4" t="16251" r="73939" b="56234"/>
          <a:stretch/>
        </p:blipFill>
        <p:spPr bwMode="auto">
          <a:xfrm>
            <a:off x="1399102" y="4885353"/>
            <a:ext cx="1689831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3" name="Rectangle 9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Сечения шара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631649" y="916566"/>
            <a:ext cx="438862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  <a:t>Сечение шара, проходящее через его центр. </a:t>
            </a:r>
          </a:p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В сечении – </a:t>
            </a:r>
            <a:endParaRPr lang="ru-RU" altLang="ru-RU" sz="2800" i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631649" y="3218128"/>
            <a:ext cx="5148262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  <a:t>Сечение плоскостью, не проходящей через центр.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В сечении – </a:t>
            </a:r>
            <a:endParaRPr lang="ru-RU" altLang="ru-RU" sz="2800" i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4644008" y="2404924"/>
            <a:ext cx="14397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</a:rPr>
              <a:t>круг.</a:t>
            </a:r>
          </a:p>
        </p:txBody>
      </p:sp>
      <p:sp>
        <p:nvSpPr>
          <p:cNvPr id="25608" name="Oval 21"/>
          <p:cNvSpPr>
            <a:spLocks noChangeArrowheads="1"/>
          </p:cNvSpPr>
          <p:nvPr/>
        </p:nvSpPr>
        <p:spPr bwMode="auto">
          <a:xfrm>
            <a:off x="179388" y="1773238"/>
            <a:ext cx="2232025" cy="2232025"/>
          </a:xfrm>
          <a:prstGeom prst="ellipse">
            <a:avLst/>
          </a:prstGeom>
          <a:gradFill rotWithShape="1">
            <a:gsLst>
              <a:gs pos="0">
                <a:srgbClr val="5072DE">
                  <a:alpha val="87000"/>
                </a:srgbClr>
              </a:gs>
              <a:gs pos="100000">
                <a:schemeClr val="accent2">
                  <a:alpha val="82999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2800"/>
          </a:p>
        </p:txBody>
      </p:sp>
      <p:sp>
        <p:nvSpPr>
          <p:cNvPr id="67606" name="Oval 22"/>
          <p:cNvSpPr>
            <a:spLocks noChangeArrowheads="1"/>
          </p:cNvSpPr>
          <p:nvPr/>
        </p:nvSpPr>
        <p:spPr bwMode="auto">
          <a:xfrm>
            <a:off x="1258888" y="2852738"/>
            <a:ext cx="71437" cy="714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2800"/>
          </a:p>
        </p:txBody>
      </p:sp>
      <p:sp>
        <p:nvSpPr>
          <p:cNvPr id="67607" name="Oval 23"/>
          <p:cNvSpPr>
            <a:spLocks noChangeArrowheads="1"/>
          </p:cNvSpPr>
          <p:nvPr/>
        </p:nvSpPr>
        <p:spPr bwMode="auto">
          <a:xfrm>
            <a:off x="179388" y="2565400"/>
            <a:ext cx="2232025" cy="720725"/>
          </a:xfrm>
          <a:prstGeom prst="ellipse">
            <a:avLst/>
          </a:prstGeom>
          <a:gradFill rotWithShape="1">
            <a:gsLst>
              <a:gs pos="0">
                <a:srgbClr val="32BEDA">
                  <a:alpha val="50998"/>
                </a:srgbClr>
              </a:gs>
              <a:gs pos="100000">
                <a:srgbClr val="FFFFFF">
                  <a:alpha val="46999"/>
                </a:srgbClr>
              </a:gs>
            </a:gsLst>
            <a:lin ang="18900000" scaled="1"/>
          </a:gra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2800"/>
          </a:p>
        </p:txBody>
      </p:sp>
      <p:sp>
        <p:nvSpPr>
          <p:cNvPr id="67608" name="Text Box 24"/>
          <p:cNvSpPr txBox="1">
            <a:spLocks noChangeArrowheads="1"/>
          </p:cNvSpPr>
          <p:nvPr/>
        </p:nvSpPr>
        <p:spPr bwMode="auto">
          <a:xfrm>
            <a:off x="4644008" y="4280206"/>
            <a:ext cx="2617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</a:rPr>
              <a:t>круг.</a:t>
            </a:r>
          </a:p>
        </p:txBody>
      </p:sp>
      <p:sp>
        <p:nvSpPr>
          <p:cNvPr id="67611" name="Oval 27"/>
          <p:cNvSpPr>
            <a:spLocks noChangeArrowheads="1"/>
          </p:cNvSpPr>
          <p:nvPr/>
        </p:nvSpPr>
        <p:spPr bwMode="auto">
          <a:xfrm>
            <a:off x="539750" y="1989138"/>
            <a:ext cx="1511300" cy="287337"/>
          </a:xfrm>
          <a:prstGeom prst="ellipse">
            <a:avLst/>
          </a:prstGeom>
          <a:gradFill rotWithShape="1">
            <a:gsLst>
              <a:gs pos="0">
                <a:srgbClr val="32BEDA">
                  <a:alpha val="50998"/>
                </a:srgbClr>
              </a:gs>
              <a:gs pos="100000">
                <a:srgbClr val="FFFFFF">
                  <a:alpha val="46999"/>
                </a:srgbClr>
              </a:gs>
            </a:gsLst>
            <a:lin ang="18900000" scaled="1"/>
          </a:gra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2800"/>
          </a:p>
        </p:txBody>
      </p:sp>
      <p:graphicFrame>
        <p:nvGraphicFramePr>
          <p:cNvPr id="1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314409"/>
              </p:ext>
            </p:extLst>
          </p:nvPr>
        </p:nvGraphicFramePr>
        <p:xfrm>
          <a:off x="971600" y="5772605"/>
          <a:ext cx="1889125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Формула" r:id="rId3" imgW="596880" imgH="203040" progId="Equation.3">
                  <p:embed/>
                </p:oleObj>
              </mc:Choice>
              <mc:Fallback>
                <p:oleObj name="Формула" r:id="rId3" imgW="596880" imgH="203040" progId="Equation.3">
                  <p:embed/>
                  <p:pic>
                    <p:nvPicPr>
                      <p:cNvPr id="4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5772605"/>
                        <a:ext cx="1889125" cy="633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97895" y="5149045"/>
            <a:ext cx="71922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dirty="0" smtClean="0">
                <a:solidFill>
                  <a:schemeClr val="hlink"/>
                </a:solidFill>
                <a:latin typeface="Times New Roman" panose="02020603050405020304" pitchFamily="18" charset="0"/>
              </a:rPr>
              <a:t>Площадь поверхности шара(сферы)</a:t>
            </a:r>
            <a:endParaRPr lang="ru-RU" altLang="ru-RU" sz="2800" i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52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7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  <p:bldP spid="2" grpId="0" autoUpdateAnimBg="0"/>
      <p:bldP spid="67602" grpId="0"/>
      <p:bldP spid="67606" grpId="0" animBg="1"/>
      <p:bldP spid="67607" grpId="0" animBg="1"/>
      <p:bldP spid="67608" grpId="0"/>
      <p:bldP spid="67611" grpId="0" animBg="1"/>
      <p:bldP spid="1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404664"/>
            <a:ext cx="856895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№1.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конуса равна 21, а длина</a:t>
            </a:r>
            <a:r>
              <a:rPr kumimoji="0" lang="ru-RU" alt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образующей равна 29.  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диаметр основания конуса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6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http://ege.fipi.ru/os11/docs/AC437B34557F88EA4115D2F374B0A07B/questions/F1CB64B241BCA42347EFEE93E1850A75_28copy1_29/xs3qstsrcF1CB64B241BCA42347EFEE93E1850A75_1_135358166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743" y="2924944"/>
            <a:ext cx="205828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73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№2.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Диаметр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конуса равен 40, а длина образующей – 25. Найдите высоту конуса.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http://ege.fipi.ru/os11/docs/AC437B34557F88EA4115D2F374B0A07B/questions/3482D4C9F396A2904E28E69F4DFADAF1_28copy1_29/xs3qstsrc3482D4C9F396A2904E28E69F4DFADAF1_1_13268123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36912"/>
            <a:ext cx="2664296" cy="312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4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332656"/>
            <a:ext cx="878497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№3.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боковой поверхности цилиндра равна 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 π,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а диаметр основания равен 6. Найдите высоту цилиндра.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5363" name="Picture 3" descr="http://ege.fipi.ru/os11/docs/AC437B34557F88EA4115D2F374B0A07B/questions/22660F0BA5068DB54AB174AE54CBC0B1_28copy1_29/xs3qstsrc22660F0BA5068DB54AB174AE54CBC0B1_1_13276760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520" y="3140968"/>
            <a:ext cx="2232248" cy="291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91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24" y="404664"/>
            <a:ext cx="878497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№4.</a:t>
            </a:r>
            <a:r>
              <a:rPr kumimoji="0" lang="ru-RU" alt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Около конуса описана сфера (сфера содержит окружность основания конуса и его вершину). Центр сферы совпадает с центром основания конуса.  Радиус сферы равен 10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 Найдите образующую конуса.</a:t>
            </a:r>
          </a:p>
        </p:txBody>
      </p:sp>
      <p:pic>
        <p:nvPicPr>
          <p:cNvPr id="17410" name="Picture 2" descr="http://ege.fipi.ru/os11/docs/AC437B34557F88EA4115D2F374B0A07B/questions/1CC34D78AE1D8AE244D2B1C25B85DB8A_28copy1_29/xs3qstsrc1CC34D78AE1D8AE244D2B1C25B85DB8A_1_135392207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2997079" cy="274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65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434861"/>
            <a:ext cx="8784976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№5.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Около конуса описана сфера (сфера содержит окружность основания конуса и его вершину). Центр сферы совпадает с центром основания конуса.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Образующая конуса равна 80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</a:p>
          <a:p>
            <a:pPr lvl="0" defTabSz="914400"/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радиус сферы.</a:t>
            </a:r>
          </a:p>
        </p:txBody>
      </p:sp>
      <p:pic>
        <p:nvPicPr>
          <p:cNvPr id="18434" name="Picture 2" descr="http://ege.fipi.ru/os11/docs/AC437B34557F88EA4115D2F374B0A07B/questions/9D0BFEC62C5A8233409A0A7627DBF40D_28copy1_29/xs3qstsrc9D0BFEC62C5A8233409A0A7627DBF40D_1_135359858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84" y="3645024"/>
            <a:ext cx="2467431" cy="246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525864"/>
            <a:ext cx="835292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 defTabSz="914400"/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№6.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 и конус имеют общие основание и высоту. Высота цилиндра равна радиусу основания. Площадь боковой поверхности конуса равна 3√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боковой поверхности цилиндра.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483" name="Picture 3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33056"/>
            <a:ext cx="277462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6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02191" y="260648"/>
            <a:ext cx="871296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№7.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 и конус имеют общие основание и высоту. Высота цилиндра равна радиусу основания. Площадь боковой поверхности цилиндра равна 5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Найдите площадь боковой поверхности конуса.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084" y="3284984"/>
            <a:ext cx="336918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63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476672"/>
            <a:ext cx="835292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№8.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Шар вписан в цилиндр. 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Площадь поверхности шара равна 120. Найдите площадь полной поверхности цилиндра.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2530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92896"/>
            <a:ext cx="3024336" cy="339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1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288131"/>
              </p:ext>
            </p:extLst>
          </p:nvPr>
        </p:nvGraphicFramePr>
        <p:xfrm>
          <a:off x="251520" y="188640"/>
          <a:ext cx="8496943" cy="2438400"/>
        </p:xfrm>
        <a:graphic>
          <a:graphicData uri="http://schemas.openxmlformats.org/drawingml/2006/table">
            <a:tbl>
              <a:tblPr/>
              <a:tblGrid>
                <a:gridCol w="6093026">
                  <a:extLst>
                    <a:ext uri="{9D8B030D-6E8A-4147-A177-3AD203B41FA5}">
                      <a16:colId xmlns:a16="http://schemas.microsoft.com/office/drawing/2014/main" val="1062805523"/>
                    </a:ext>
                  </a:extLst>
                </a:gridCol>
                <a:gridCol w="2403917">
                  <a:extLst>
                    <a:ext uri="{9D8B030D-6E8A-4147-A177-3AD203B41FA5}">
                      <a16:colId xmlns:a16="http://schemas.microsoft.com/office/drawing/2014/main" val="34353165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№9. 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Даны 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два шара с радиусами 6 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Во сколько раз площадь поверхности большего шара больше площади поверхности меньшего?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433814"/>
                  </a:ext>
                </a:extLst>
              </a:tr>
            </a:tbl>
          </a:graphicData>
        </a:graphic>
      </p:graphicFrame>
      <p:pic>
        <p:nvPicPr>
          <p:cNvPr id="19457" name="Picture 1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24944"/>
            <a:ext cx="4826496" cy="309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35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1011" y="260648"/>
            <a:ext cx="419858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ЦИЛИНДР</a:t>
            </a:r>
          </a:p>
        </p:txBody>
      </p:sp>
      <p:pic>
        <p:nvPicPr>
          <p:cNvPr id="1030" name="Picture 14" descr="http://radugavd.ru/d/63369/d/1409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701" y="1354384"/>
            <a:ext cx="2047583" cy="2946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http://media.meta.ua/files/pic/0/26/108/mIR6YnZXGo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02895" y="311192"/>
            <a:ext cx="309260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8" descr="Картинка 22 из 120563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97769" y="3140968"/>
            <a:ext cx="2605070" cy="364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2" descr="Картинка 2 из 95134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27780" y="3645024"/>
            <a:ext cx="4016220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27921" y="310004"/>
            <a:ext cx="8712968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№10.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Даны два конуса. Радиус основания и образующая первого конуса равны соответственно 5 и 6, а второго — 3 и 4. Во сколько раз площадь боковой поверхности первого конуса больше площади боковой поверхности второго?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483" name="Picture 3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56992"/>
            <a:ext cx="4438919" cy="289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9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 smtClean="0"/>
              <a:t>Цилиндр</a:t>
            </a:r>
          </a:p>
        </p:txBody>
      </p:sp>
      <p:sp>
        <p:nvSpPr>
          <p:cNvPr id="40980" name="AutoShape 20"/>
          <p:cNvSpPr>
            <a:spLocks noChangeArrowheads="1"/>
          </p:cNvSpPr>
          <p:nvPr/>
        </p:nvSpPr>
        <p:spPr bwMode="auto">
          <a:xfrm>
            <a:off x="508699" y="3284984"/>
            <a:ext cx="4176713" cy="647700"/>
          </a:xfrm>
          <a:prstGeom prst="parallelogram">
            <a:avLst>
              <a:gd name="adj" fmla="val 161213"/>
            </a:avLst>
          </a:prstGeom>
          <a:gradFill rotWithShape="1">
            <a:gsLst>
              <a:gs pos="0">
                <a:srgbClr val="99CCFF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1805687" y="3356422"/>
            <a:ext cx="1657350" cy="431800"/>
          </a:xfrm>
          <a:prstGeom prst="ellipse">
            <a:avLst/>
          </a:prstGeom>
          <a:noFill/>
          <a:ln w="9525" algn="ctr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 flipH="1">
            <a:off x="1804099" y="1700659"/>
            <a:ext cx="215900" cy="18716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5" name="Freeform 25"/>
          <p:cNvSpPr>
            <a:spLocks/>
          </p:cNvSpPr>
          <p:nvPr/>
        </p:nvSpPr>
        <p:spPr bwMode="auto">
          <a:xfrm>
            <a:off x="1943799" y="1822897"/>
            <a:ext cx="219075" cy="1857375"/>
          </a:xfrm>
          <a:custGeom>
            <a:avLst/>
            <a:gdLst>
              <a:gd name="T0" fmla="*/ 2147483647 w 138"/>
              <a:gd name="T1" fmla="*/ 0 h 1170"/>
              <a:gd name="T2" fmla="*/ 0 w 138"/>
              <a:gd name="T3" fmla="*/ 2147483647 h 1170"/>
              <a:gd name="T4" fmla="*/ 0 60000 65536"/>
              <a:gd name="T5" fmla="*/ 0 60000 65536"/>
              <a:gd name="T6" fmla="*/ 0 w 138"/>
              <a:gd name="T7" fmla="*/ 0 h 1170"/>
              <a:gd name="T8" fmla="*/ 138 w 138"/>
              <a:gd name="T9" fmla="*/ 1170 h 117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8" h="1170">
                <a:moveTo>
                  <a:pt x="138" y="0"/>
                </a:moveTo>
                <a:lnTo>
                  <a:pt x="0" y="1170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6" name="Freeform 26"/>
          <p:cNvSpPr>
            <a:spLocks/>
          </p:cNvSpPr>
          <p:nvPr/>
        </p:nvSpPr>
        <p:spPr bwMode="auto">
          <a:xfrm>
            <a:off x="2086674" y="1851472"/>
            <a:ext cx="223838" cy="1871662"/>
          </a:xfrm>
          <a:custGeom>
            <a:avLst/>
            <a:gdLst>
              <a:gd name="T0" fmla="*/ 2147483647 w 141"/>
              <a:gd name="T1" fmla="*/ 0 h 1179"/>
              <a:gd name="T2" fmla="*/ 0 w 141"/>
              <a:gd name="T3" fmla="*/ 2147483647 h 1179"/>
              <a:gd name="T4" fmla="*/ 0 60000 65536"/>
              <a:gd name="T5" fmla="*/ 0 60000 65536"/>
              <a:gd name="T6" fmla="*/ 0 w 141"/>
              <a:gd name="T7" fmla="*/ 0 h 1179"/>
              <a:gd name="T8" fmla="*/ 141 w 141"/>
              <a:gd name="T9" fmla="*/ 1179 h 11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1" h="1179">
                <a:moveTo>
                  <a:pt x="141" y="0"/>
                </a:moveTo>
                <a:lnTo>
                  <a:pt x="0" y="1179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7" name="Freeform 27"/>
          <p:cNvSpPr>
            <a:spLocks/>
          </p:cNvSpPr>
          <p:nvPr/>
        </p:nvSpPr>
        <p:spPr bwMode="auto">
          <a:xfrm>
            <a:off x="2234312" y="1894334"/>
            <a:ext cx="219075" cy="1866900"/>
          </a:xfrm>
          <a:custGeom>
            <a:avLst/>
            <a:gdLst>
              <a:gd name="T0" fmla="*/ 2147483647 w 138"/>
              <a:gd name="T1" fmla="*/ 0 h 1176"/>
              <a:gd name="T2" fmla="*/ 0 w 138"/>
              <a:gd name="T3" fmla="*/ 2147483647 h 1176"/>
              <a:gd name="T4" fmla="*/ 0 60000 65536"/>
              <a:gd name="T5" fmla="*/ 0 60000 65536"/>
              <a:gd name="T6" fmla="*/ 0 w 138"/>
              <a:gd name="T7" fmla="*/ 0 h 1176"/>
              <a:gd name="T8" fmla="*/ 138 w 138"/>
              <a:gd name="T9" fmla="*/ 1176 h 1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8" h="1176">
                <a:moveTo>
                  <a:pt x="138" y="0"/>
                </a:moveTo>
                <a:lnTo>
                  <a:pt x="0" y="117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8" name="Freeform 28"/>
          <p:cNvSpPr>
            <a:spLocks/>
          </p:cNvSpPr>
          <p:nvPr/>
        </p:nvSpPr>
        <p:spPr bwMode="auto">
          <a:xfrm>
            <a:off x="2377187" y="1913384"/>
            <a:ext cx="214312" cy="1857375"/>
          </a:xfrm>
          <a:custGeom>
            <a:avLst/>
            <a:gdLst>
              <a:gd name="T0" fmla="*/ 2147483647 w 135"/>
              <a:gd name="T1" fmla="*/ 0 h 1170"/>
              <a:gd name="T2" fmla="*/ 0 w 135"/>
              <a:gd name="T3" fmla="*/ 2147483647 h 1170"/>
              <a:gd name="T4" fmla="*/ 0 60000 65536"/>
              <a:gd name="T5" fmla="*/ 0 60000 65536"/>
              <a:gd name="T6" fmla="*/ 0 w 135"/>
              <a:gd name="T7" fmla="*/ 0 h 1170"/>
              <a:gd name="T8" fmla="*/ 135 w 135"/>
              <a:gd name="T9" fmla="*/ 1170 h 117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5" h="1170">
                <a:moveTo>
                  <a:pt x="135" y="0"/>
                </a:moveTo>
                <a:lnTo>
                  <a:pt x="0" y="1170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9" name="Freeform 29"/>
          <p:cNvSpPr>
            <a:spLocks/>
          </p:cNvSpPr>
          <p:nvPr/>
        </p:nvSpPr>
        <p:spPr bwMode="auto">
          <a:xfrm>
            <a:off x="2534349" y="1918147"/>
            <a:ext cx="209550" cy="1862137"/>
          </a:xfrm>
          <a:custGeom>
            <a:avLst/>
            <a:gdLst>
              <a:gd name="T0" fmla="*/ 2147483647 w 132"/>
              <a:gd name="T1" fmla="*/ 0 h 1173"/>
              <a:gd name="T2" fmla="*/ 0 w 132"/>
              <a:gd name="T3" fmla="*/ 2147483647 h 1173"/>
              <a:gd name="T4" fmla="*/ 0 60000 65536"/>
              <a:gd name="T5" fmla="*/ 0 60000 65536"/>
              <a:gd name="T6" fmla="*/ 0 w 132"/>
              <a:gd name="T7" fmla="*/ 0 h 1173"/>
              <a:gd name="T8" fmla="*/ 132 w 132"/>
              <a:gd name="T9" fmla="*/ 1173 h 117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2" h="1173">
                <a:moveTo>
                  <a:pt x="132" y="0"/>
                </a:moveTo>
                <a:lnTo>
                  <a:pt x="0" y="1173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0" name="Freeform 30"/>
          <p:cNvSpPr>
            <a:spLocks/>
          </p:cNvSpPr>
          <p:nvPr/>
        </p:nvSpPr>
        <p:spPr bwMode="auto">
          <a:xfrm>
            <a:off x="2696274" y="1908622"/>
            <a:ext cx="204788" cy="1871662"/>
          </a:xfrm>
          <a:custGeom>
            <a:avLst/>
            <a:gdLst>
              <a:gd name="T0" fmla="*/ 2147483647 w 129"/>
              <a:gd name="T1" fmla="*/ 0 h 1179"/>
              <a:gd name="T2" fmla="*/ 0 w 129"/>
              <a:gd name="T3" fmla="*/ 2147483647 h 1179"/>
              <a:gd name="T4" fmla="*/ 0 60000 65536"/>
              <a:gd name="T5" fmla="*/ 0 60000 65536"/>
              <a:gd name="T6" fmla="*/ 0 w 129"/>
              <a:gd name="T7" fmla="*/ 0 h 1179"/>
              <a:gd name="T8" fmla="*/ 129 w 129"/>
              <a:gd name="T9" fmla="*/ 1179 h 11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9" h="1179">
                <a:moveTo>
                  <a:pt x="129" y="0"/>
                </a:moveTo>
                <a:lnTo>
                  <a:pt x="0" y="1179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1" name="Freeform 31"/>
          <p:cNvSpPr>
            <a:spLocks/>
          </p:cNvSpPr>
          <p:nvPr/>
        </p:nvSpPr>
        <p:spPr bwMode="auto">
          <a:xfrm>
            <a:off x="2829624" y="1903859"/>
            <a:ext cx="214313" cy="1876425"/>
          </a:xfrm>
          <a:custGeom>
            <a:avLst/>
            <a:gdLst>
              <a:gd name="T0" fmla="*/ 2147483647 w 135"/>
              <a:gd name="T1" fmla="*/ 0 h 1182"/>
              <a:gd name="T2" fmla="*/ 0 w 135"/>
              <a:gd name="T3" fmla="*/ 2147483647 h 1182"/>
              <a:gd name="T4" fmla="*/ 0 60000 65536"/>
              <a:gd name="T5" fmla="*/ 0 60000 65536"/>
              <a:gd name="T6" fmla="*/ 0 w 135"/>
              <a:gd name="T7" fmla="*/ 0 h 1182"/>
              <a:gd name="T8" fmla="*/ 135 w 135"/>
              <a:gd name="T9" fmla="*/ 1182 h 118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5" h="1182">
                <a:moveTo>
                  <a:pt x="135" y="0"/>
                </a:moveTo>
                <a:lnTo>
                  <a:pt x="0" y="1182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2" name="Freeform 32"/>
          <p:cNvSpPr>
            <a:spLocks/>
          </p:cNvSpPr>
          <p:nvPr/>
        </p:nvSpPr>
        <p:spPr bwMode="auto">
          <a:xfrm>
            <a:off x="2986787" y="1894334"/>
            <a:ext cx="209550" cy="1866900"/>
          </a:xfrm>
          <a:custGeom>
            <a:avLst/>
            <a:gdLst>
              <a:gd name="T0" fmla="*/ 2147483647 w 132"/>
              <a:gd name="T1" fmla="*/ 0 h 1176"/>
              <a:gd name="T2" fmla="*/ 0 w 132"/>
              <a:gd name="T3" fmla="*/ 2147483647 h 1176"/>
              <a:gd name="T4" fmla="*/ 0 60000 65536"/>
              <a:gd name="T5" fmla="*/ 0 60000 65536"/>
              <a:gd name="T6" fmla="*/ 0 w 132"/>
              <a:gd name="T7" fmla="*/ 0 h 1176"/>
              <a:gd name="T8" fmla="*/ 132 w 132"/>
              <a:gd name="T9" fmla="*/ 1176 h 1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2" h="1176">
                <a:moveTo>
                  <a:pt x="132" y="0"/>
                </a:moveTo>
                <a:lnTo>
                  <a:pt x="0" y="117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3" name="Freeform 33"/>
          <p:cNvSpPr>
            <a:spLocks/>
          </p:cNvSpPr>
          <p:nvPr/>
        </p:nvSpPr>
        <p:spPr bwMode="auto">
          <a:xfrm>
            <a:off x="3143949" y="1870522"/>
            <a:ext cx="209550" cy="1871662"/>
          </a:xfrm>
          <a:custGeom>
            <a:avLst/>
            <a:gdLst>
              <a:gd name="T0" fmla="*/ 2147483647 w 132"/>
              <a:gd name="T1" fmla="*/ 0 h 1179"/>
              <a:gd name="T2" fmla="*/ 0 w 132"/>
              <a:gd name="T3" fmla="*/ 2147483647 h 1179"/>
              <a:gd name="T4" fmla="*/ 0 60000 65536"/>
              <a:gd name="T5" fmla="*/ 0 60000 65536"/>
              <a:gd name="T6" fmla="*/ 0 w 132"/>
              <a:gd name="T7" fmla="*/ 0 h 1179"/>
              <a:gd name="T8" fmla="*/ 132 w 132"/>
              <a:gd name="T9" fmla="*/ 1179 h 11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2" h="1179">
                <a:moveTo>
                  <a:pt x="132" y="0"/>
                </a:moveTo>
                <a:lnTo>
                  <a:pt x="0" y="1179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4" name="Freeform 34"/>
          <p:cNvSpPr>
            <a:spLocks/>
          </p:cNvSpPr>
          <p:nvPr/>
        </p:nvSpPr>
        <p:spPr bwMode="auto">
          <a:xfrm>
            <a:off x="3286824" y="1827659"/>
            <a:ext cx="200025" cy="1876425"/>
          </a:xfrm>
          <a:custGeom>
            <a:avLst/>
            <a:gdLst>
              <a:gd name="T0" fmla="*/ 2147483647 w 126"/>
              <a:gd name="T1" fmla="*/ 0 h 1182"/>
              <a:gd name="T2" fmla="*/ 0 w 126"/>
              <a:gd name="T3" fmla="*/ 2147483647 h 1182"/>
              <a:gd name="T4" fmla="*/ 0 60000 65536"/>
              <a:gd name="T5" fmla="*/ 0 60000 65536"/>
              <a:gd name="T6" fmla="*/ 0 w 126"/>
              <a:gd name="T7" fmla="*/ 0 h 1182"/>
              <a:gd name="T8" fmla="*/ 126 w 126"/>
              <a:gd name="T9" fmla="*/ 1182 h 118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" h="1182">
                <a:moveTo>
                  <a:pt x="126" y="0"/>
                </a:moveTo>
                <a:lnTo>
                  <a:pt x="0" y="1182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5" name="Freeform 35"/>
          <p:cNvSpPr>
            <a:spLocks/>
          </p:cNvSpPr>
          <p:nvPr/>
        </p:nvSpPr>
        <p:spPr bwMode="auto">
          <a:xfrm>
            <a:off x="3439224" y="1760984"/>
            <a:ext cx="204788" cy="1857375"/>
          </a:xfrm>
          <a:custGeom>
            <a:avLst/>
            <a:gdLst>
              <a:gd name="T0" fmla="*/ 2147483647 w 129"/>
              <a:gd name="T1" fmla="*/ 0 h 1170"/>
              <a:gd name="T2" fmla="*/ 0 w 129"/>
              <a:gd name="T3" fmla="*/ 2147483647 h 1170"/>
              <a:gd name="T4" fmla="*/ 0 60000 65536"/>
              <a:gd name="T5" fmla="*/ 0 60000 65536"/>
              <a:gd name="T6" fmla="*/ 0 w 129"/>
              <a:gd name="T7" fmla="*/ 0 h 1170"/>
              <a:gd name="T8" fmla="*/ 129 w 129"/>
              <a:gd name="T9" fmla="*/ 1170 h 117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9" h="1170">
                <a:moveTo>
                  <a:pt x="129" y="0"/>
                </a:moveTo>
                <a:lnTo>
                  <a:pt x="0" y="1170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6" name="Freeform 36"/>
          <p:cNvSpPr>
            <a:spLocks/>
          </p:cNvSpPr>
          <p:nvPr/>
        </p:nvSpPr>
        <p:spPr bwMode="auto">
          <a:xfrm>
            <a:off x="3372549" y="1589534"/>
            <a:ext cx="200025" cy="1885950"/>
          </a:xfrm>
          <a:custGeom>
            <a:avLst/>
            <a:gdLst>
              <a:gd name="T0" fmla="*/ 2147483647 w 126"/>
              <a:gd name="T1" fmla="*/ 0 h 1188"/>
              <a:gd name="T2" fmla="*/ 0 w 126"/>
              <a:gd name="T3" fmla="*/ 2147483647 h 1188"/>
              <a:gd name="T4" fmla="*/ 0 60000 65536"/>
              <a:gd name="T5" fmla="*/ 0 60000 65536"/>
              <a:gd name="T6" fmla="*/ 0 w 126"/>
              <a:gd name="T7" fmla="*/ 0 h 1188"/>
              <a:gd name="T8" fmla="*/ 126 w 126"/>
              <a:gd name="T9" fmla="*/ 1188 h 118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" h="1188">
                <a:moveTo>
                  <a:pt x="126" y="0"/>
                </a:moveTo>
                <a:lnTo>
                  <a:pt x="0" y="1188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7" name="Freeform 37"/>
          <p:cNvSpPr>
            <a:spLocks/>
          </p:cNvSpPr>
          <p:nvPr/>
        </p:nvSpPr>
        <p:spPr bwMode="auto">
          <a:xfrm>
            <a:off x="3229674" y="1551434"/>
            <a:ext cx="209550" cy="1866900"/>
          </a:xfrm>
          <a:custGeom>
            <a:avLst/>
            <a:gdLst>
              <a:gd name="T0" fmla="*/ 2147483647 w 132"/>
              <a:gd name="T1" fmla="*/ 0 h 1176"/>
              <a:gd name="T2" fmla="*/ 0 w 132"/>
              <a:gd name="T3" fmla="*/ 2147483647 h 1176"/>
              <a:gd name="T4" fmla="*/ 0 60000 65536"/>
              <a:gd name="T5" fmla="*/ 0 60000 65536"/>
              <a:gd name="T6" fmla="*/ 0 w 132"/>
              <a:gd name="T7" fmla="*/ 0 h 1176"/>
              <a:gd name="T8" fmla="*/ 132 w 132"/>
              <a:gd name="T9" fmla="*/ 1176 h 1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2" h="1176">
                <a:moveTo>
                  <a:pt x="132" y="0"/>
                </a:moveTo>
                <a:lnTo>
                  <a:pt x="0" y="117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8" name="Freeform 38"/>
          <p:cNvSpPr>
            <a:spLocks/>
          </p:cNvSpPr>
          <p:nvPr/>
        </p:nvSpPr>
        <p:spPr bwMode="auto">
          <a:xfrm>
            <a:off x="3086799" y="1518097"/>
            <a:ext cx="209550" cy="1876425"/>
          </a:xfrm>
          <a:custGeom>
            <a:avLst/>
            <a:gdLst>
              <a:gd name="T0" fmla="*/ 2147483647 w 132"/>
              <a:gd name="T1" fmla="*/ 0 h 1182"/>
              <a:gd name="T2" fmla="*/ 0 w 132"/>
              <a:gd name="T3" fmla="*/ 2147483647 h 1182"/>
              <a:gd name="T4" fmla="*/ 0 60000 65536"/>
              <a:gd name="T5" fmla="*/ 0 60000 65536"/>
              <a:gd name="T6" fmla="*/ 0 w 132"/>
              <a:gd name="T7" fmla="*/ 0 h 1182"/>
              <a:gd name="T8" fmla="*/ 132 w 132"/>
              <a:gd name="T9" fmla="*/ 1182 h 118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2" h="1182">
                <a:moveTo>
                  <a:pt x="132" y="0"/>
                </a:moveTo>
                <a:lnTo>
                  <a:pt x="0" y="1182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9" name="Freeform 39"/>
          <p:cNvSpPr>
            <a:spLocks/>
          </p:cNvSpPr>
          <p:nvPr/>
        </p:nvSpPr>
        <p:spPr bwMode="auto">
          <a:xfrm>
            <a:off x="2943924" y="1508572"/>
            <a:ext cx="214313" cy="1857375"/>
          </a:xfrm>
          <a:custGeom>
            <a:avLst/>
            <a:gdLst>
              <a:gd name="T0" fmla="*/ 2147483647 w 135"/>
              <a:gd name="T1" fmla="*/ 0 h 1170"/>
              <a:gd name="T2" fmla="*/ 0 w 135"/>
              <a:gd name="T3" fmla="*/ 2147483647 h 1170"/>
              <a:gd name="T4" fmla="*/ 0 60000 65536"/>
              <a:gd name="T5" fmla="*/ 0 60000 65536"/>
              <a:gd name="T6" fmla="*/ 0 w 135"/>
              <a:gd name="T7" fmla="*/ 0 h 1170"/>
              <a:gd name="T8" fmla="*/ 135 w 135"/>
              <a:gd name="T9" fmla="*/ 1170 h 117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5" h="1170">
                <a:moveTo>
                  <a:pt x="135" y="0"/>
                </a:moveTo>
                <a:lnTo>
                  <a:pt x="0" y="1170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0" name="Freeform 40"/>
          <p:cNvSpPr>
            <a:spLocks/>
          </p:cNvSpPr>
          <p:nvPr/>
        </p:nvSpPr>
        <p:spPr bwMode="auto">
          <a:xfrm>
            <a:off x="2810574" y="1489522"/>
            <a:ext cx="214313" cy="1871662"/>
          </a:xfrm>
          <a:custGeom>
            <a:avLst/>
            <a:gdLst>
              <a:gd name="T0" fmla="*/ 2147483647 w 135"/>
              <a:gd name="T1" fmla="*/ 0 h 1179"/>
              <a:gd name="T2" fmla="*/ 0 w 135"/>
              <a:gd name="T3" fmla="*/ 2147483647 h 1179"/>
              <a:gd name="T4" fmla="*/ 0 60000 65536"/>
              <a:gd name="T5" fmla="*/ 0 60000 65536"/>
              <a:gd name="T6" fmla="*/ 0 w 135"/>
              <a:gd name="T7" fmla="*/ 0 h 1179"/>
              <a:gd name="T8" fmla="*/ 135 w 135"/>
              <a:gd name="T9" fmla="*/ 1179 h 11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5" h="1179">
                <a:moveTo>
                  <a:pt x="135" y="0"/>
                </a:moveTo>
                <a:lnTo>
                  <a:pt x="0" y="1179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1" name="Freeform 41"/>
          <p:cNvSpPr>
            <a:spLocks/>
          </p:cNvSpPr>
          <p:nvPr/>
        </p:nvSpPr>
        <p:spPr bwMode="auto">
          <a:xfrm>
            <a:off x="2653412" y="1484759"/>
            <a:ext cx="219075" cy="1866900"/>
          </a:xfrm>
          <a:custGeom>
            <a:avLst/>
            <a:gdLst>
              <a:gd name="T0" fmla="*/ 2147483647 w 138"/>
              <a:gd name="T1" fmla="*/ 0 h 1176"/>
              <a:gd name="T2" fmla="*/ 0 w 138"/>
              <a:gd name="T3" fmla="*/ 2147483647 h 1176"/>
              <a:gd name="T4" fmla="*/ 0 60000 65536"/>
              <a:gd name="T5" fmla="*/ 0 60000 65536"/>
              <a:gd name="T6" fmla="*/ 0 w 138"/>
              <a:gd name="T7" fmla="*/ 0 h 1176"/>
              <a:gd name="T8" fmla="*/ 138 w 138"/>
              <a:gd name="T9" fmla="*/ 1176 h 1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8" h="1176">
                <a:moveTo>
                  <a:pt x="138" y="0"/>
                </a:moveTo>
                <a:lnTo>
                  <a:pt x="0" y="117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2" name="Freeform 42"/>
          <p:cNvSpPr>
            <a:spLocks/>
          </p:cNvSpPr>
          <p:nvPr/>
        </p:nvSpPr>
        <p:spPr bwMode="auto">
          <a:xfrm>
            <a:off x="2501012" y="1484759"/>
            <a:ext cx="214312" cy="1866900"/>
          </a:xfrm>
          <a:custGeom>
            <a:avLst/>
            <a:gdLst>
              <a:gd name="T0" fmla="*/ 2147483647 w 135"/>
              <a:gd name="T1" fmla="*/ 0 h 1176"/>
              <a:gd name="T2" fmla="*/ 0 w 135"/>
              <a:gd name="T3" fmla="*/ 2147483647 h 1176"/>
              <a:gd name="T4" fmla="*/ 0 60000 65536"/>
              <a:gd name="T5" fmla="*/ 0 60000 65536"/>
              <a:gd name="T6" fmla="*/ 0 w 135"/>
              <a:gd name="T7" fmla="*/ 0 h 1176"/>
              <a:gd name="T8" fmla="*/ 135 w 135"/>
              <a:gd name="T9" fmla="*/ 1176 h 1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5" h="1176">
                <a:moveTo>
                  <a:pt x="135" y="0"/>
                </a:moveTo>
                <a:lnTo>
                  <a:pt x="0" y="117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3" name="Freeform 43"/>
          <p:cNvSpPr>
            <a:spLocks/>
          </p:cNvSpPr>
          <p:nvPr/>
        </p:nvSpPr>
        <p:spPr bwMode="auto">
          <a:xfrm>
            <a:off x="2362899" y="1503809"/>
            <a:ext cx="223838" cy="1866900"/>
          </a:xfrm>
          <a:custGeom>
            <a:avLst/>
            <a:gdLst>
              <a:gd name="T0" fmla="*/ 2147483647 w 141"/>
              <a:gd name="T1" fmla="*/ 0 h 1176"/>
              <a:gd name="T2" fmla="*/ 0 w 141"/>
              <a:gd name="T3" fmla="*/ 2147483647 h 1176"/>
              <a:gd name="T4" fmla="*/ 0 60000 65536"/>
              <a:gd name="T5" fmla="*/ 0 60000 65536"/>
              <a:gd name="T6" fmla="*/ 0 w 141"/>
              <a:gd name="T7" fmla="*/ 0 h 1176"/>
              <a:gd name="T8" fmla="*/ 141 w 141"/>
              <a:gd name="T9" fmla="*/ 1176 h 1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1" h="1176">
                <a:moveTo>
                  <a:pt x="141" y="0"/>
                </a:moveTo>
                <a:lnTo>
                  <a:pt x="0" y="117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4" name="Freeform 44"/>
          <p:cNvSpPr>
            <a:spLocks/>
          </p:cNvSpPr>
          <p:nvPr/>
        </p:nvSpPr>
        <p:spPr bwMode="auto">
          <a:xfrm>
            <a:off x="2205737" y="1513334"/>
            <a:ext cx="233362" cy="1876425"/>
          </a:xfrm>
          <a:custGeom>
            <a:avLst/>
            <a:gdLst>
              <a:gd name="T0" fmla="*/ 2147483647 w 147"/>
              <a:gd name="T1" fmla="*/ 0 h 1182"/>
              <a:gd name="T2" fmla="*/ 0 w 147"/>
              <a:gd name="T3" fmla="*/ 2147483647 h 1182"/>
              <a:gd name="T4" fmla="*/ 0 60000 65536"/>
              <a:gd name="T5" fmla="*/ 0 60000 65536"/>
              <a:gd name="T6" fmla="*/ 0 w 147"/>
              <a:gd name="T7" fmla="*/ 0 h 1182"/>
              <a:gd name="T8" fmla="*/ 147 w 147"/>
              <a:gd name="T9" fmla="*/ 1182 h 118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7" h="1182">
                <a:moveTo>
                  <a:pt x="147" y="0"/>
                </a:moveTo>
                <a:lnTo>
                  <a:pt x="0" y="1182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5" name="Freeform 45"/>
          <p:cNvSpPr>
            <a:spLocks/>
          </p:cNvSpPr>
          <p:nvPr/>
        </p:nvSpPr>
        <p:spPr bwMode="auto">
          <a:xfrm>
            <a:off x="2034287" y="1551434"/>
            <a:ext cx="219075" cy="1871663"/>
          </a:xfrm>
          <a:custGeom>
            <a:avLst/>
            <a:gdLst>
              <a:gd name="T0" fmla="*/ 2147483647 w 138"/>
              <a:gd name="T1" fmla="*/ 0 h 1179"/>
              <a:gd name="T2" fmla="*/ 0 w 138"/>
              <a:gd name="T3" fmla="*/ 2147483647 h 1179"/>
              <a:gd name="T4" fmla="*/ 0 60000 65536"/>
              <a:gd name="T5" fmla="*/ 0 60000 65536"/>
              <a:gd name="T6" fmla="*/ 0 w 138"/>
              <a:gd name="T7" fmla="*/ 0 h 1179"/>
              <a:gd name="T8" fmla="*/ 138 w 138"/>
              <a:gd name="T9" fmla="*/ 1179 h 11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8" h="1179">
                <a:moveTo>
                  <a:pt x="138" y="0"/>
                </a:moveTo>
                <a:lnTo>
                  <a:pt x="0" y="1179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6" name="Freeform 46"/>
          <p:cNvSpPr>
            <a:spLocks/>
          </p:cNvSpPr>
          <p:nvPr/>
        </p:nvSpPr>
        <p:spPr bwMode="auto">
          <a:xfrm>
            <a:off x="1896174" y="1608584"/>
            <a:ext cx="209550" cy="1866900"/>
          </a:xfrm>
          <a:custGeom>
            <a:avLst/>
            <a:gdLst>
              <a:gd name="T0" fmla="*/ 2147483647 w 132"/>
              <a:gd name="T1" fmla="*/ 0 h 1176"/>
              <a:gd name="T2" fmla="*/ 0 w 132"/>
              <a:gd name="T3" fmla="*/ 2147483647 h 1176"/>
              <a:gd name="T4" fmla="*/ 0 60000 65536"/>
              <a:gd name="T5" fmla="*/ 0 60000 65536"/>
              <a:gd name="T6" fmla="*/ 0 w 132"/>
              <a:gd name="T7" fmla="*/ 0 h 1176"/>
              <a:gd name="T8" fmla="*/ 132 w 132"/>
              <a:gd name="T9" fmla="*/ 1176 h 1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2" h="1176">
                <a:moveTo>
                  <a:pt x="132" y="0"/>
                </a:moveTo>
                <a:lnTo>
                  <a:pt x="0" y="117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2" name="Freeform 52"/>
          <p:cNvSpPr>
            <a:spLocks/>
          </p:cNvSpPr>
          <p:nvPr/>
        </p:nvSpPr>
        <p:spPr bwMode="auto">
          <a:xfrm>
            <a:off x="1805687" y="1700659"/>
            <a:ext cx="1882775" cy="2098675"/>
          </a:xfrm>
          <a:custGeom>
            <a:avLst/>
            <a:gdLst/>
            <a:ahLst/>
            <a:cxnLst>
              <a:cxn ang="0">
                <a:pos x="141" y="0"/>
              </a:cxn>
              <a:cxn ang="0">
                <a:pos x="9" y="1134"/>
              </a:cxn>
              <a:cxn ang="0">
                <a:pos x="0" y="1203"/>
              </a:cxn>
              <a:cxn ang="0">
                <a:pos x="99" y="1251"/>
              </a:cxn>
              <a:cxn ang="0">
                <a:pos x="222" y="1290"/>
              </a:cxn>
              <a:cxn ang="0">
                <a:pos x="435" y="1317"/>
              </a:cxn>
              <a:cxn ang="0">
                <a:pos x="753" y="1308"/>
              </a:cxn>
              <a:cxn ang="0">
                <a:pos x="1020" y="1230"/>
              </a:cxn>
              <a:cxn ang="0">
                <a:pos x="1059" y="1185"/>
              </a:cxn>
              <a:cxn ang="0">
                <a:pos x="1186" y="2"/>
              </a:cxn>
              <a:cxn ang="0">
                <a:pos x="861" y="129"/>
              </a:cxn>
              <a:cxn ang="0">
                <a:pos x="549" y="132"/>
              </a:cxn>
              <a:cxn ang="0">
                <a:pos x="285" y="96"/>
              </a:cxn>
              <a:cxn ang="0">
                <a:pos x="141" y="0"/>
              </a:cxn>
            </a:cxnLst>
            <a:rect l="0" t="0" r="r" b="b"/>
            <a:pathLst>
              <a:path w="1186" h="1322">
                <a:moveTo>
                  <a:pt x="141" y="0"/>
                </a:moveTo>
                <a:cubicBezTo>
                  <a:pt x="114" y="183"/>
                  <a:pt x="32" y="934"/>
                  <a:pt x="9" y="1134"/>
                </a:cubicBezTo>
                <a:lnTo>
                  <a:pt x="0" y="1203"/>
                </a:lnTo>
                <a:cubicBezTo>
                  <a:pt x="15" y="1222"/>
                  <a:pt x="62" y="1236"/>
                  <a:pt x="99" y="1251"/>
                </a:cubicBezTo>
                <a:cubicBezTo>
                  <a:pt x="136" y="1266"/>
                  <a:pt x="166" y="1279"/>
                  <a:pt x="222" y="1290"/>
                </a:cubicBezTo>
                <a:cubicBezTo>
                  <a:pt x="278" y="1301"/>
                  <a:pt x="347" y="1314"/>
                  <a:pt x="435" y="1317"/>
                </a:cubicBezTo>
                <a:cubicBezTo>
                  <a:pt x="523" y="1320"/>
                  <a:pt x="656" y="1322"/>
                  <a:pt x="753" y="1308"/>
                </a:cubicBezTo>
                <a:cubicBezTo>
                  <a:pt x="850" y="1294"/>
                  <a:pt x="969" y="1251"/>
                  <a:pt x="1020" y="1230"/>
                </a:cubicBezTo>
                <a:cubicBezTo>
                  <a:pt x="1020" y="1230"/>
                  <a:pt x="1039" y="1207"/>
                  <a:pt x="1059" y="1185"/>
                </a:cubicBezTo>
                <a:cubicBezTo>
                  <a:pt x="1089" y="939"/>
                  <a:pt x="1164" y="183"/>
                  <a:pt x="1186" y="2"/>
                </a:cubicBezTo>
                <a:cubicBezTo>
                  <a:pt x="1158" y="90"/>
                  <a:pt x="1011" y="113"/>
                  <a:pt x="861" y="129"/>
                </a:cubicBezTo>
                <a:cubicBezTo>
                  <a:pt x="755" y="151"/>
                  <a:pt x="645" y="137"/>
                  <a:pt x="549" y="132"/>
                </a:cubicBezTo>
                <a:cubicBezTo>
                  <a:pt x="453" y="127"/>
                  <a:pt x="353" y="118"/>
                  <a:pt x="285" y="96"/>
                </a:cubicBezTo>
                <a:cubicBezTo>
                  <a:pt x="217" y="74"/>
                  <a:pt x="150" y="36"/>
                  <a:pt x="141" y="0"/>
                </a:cubicBezTo>
                <a:close/>
              </a:path>
            </a:pathLst>
          </a:custGeom>
          <a:gradFill rotWithShape="1">
            <a:gsLst>
              <a:gs pos="0">
                <a:schemeClr val="tx2">
                  <a:alpha val="53000"/>
                </a:schemeClr>
              </a:gs>
              <a:gs pos="50000">
                <a:srgbClr val="66CCFF">
                  <a:alpha val="53999"/>
                </a:srgbClr>
              </a:gs>
              <a:gs pos="100000">
                <a:schemeClr val="tx2">
                  <a:alpha val="53000"/>
                </a:schemeClr>
              </a:gs>
            </a:gsLst>
            <a:lin ang="0" scaled="1"/>
          </a:gradFill>
          <a:ln w="952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0981" name="AutoShape 21"/>
          <p:cNvSpPr>
            <a:spLocks noChangeArrowheads="1"/>
          </p:cNvSpPr>
          <p:nvPr/>
        </p:nvSpPr>
        <p:spPr bwMode="auto">
          <a:xfrm>
            <a:off x="796037" y="1411734"/>
            <a:ext cx="4176712" cy="647700"/>
          </a:xfrm>
          <a:prstGeom prst="parallelogram">
            <a:avLst>
              <a:gd name="adj" fmla="val 161213"/>
            </a:avLst>
          </a:prstGeom>
          <a:gradFill rotWithShape="1">
            <a:gsLst>
              <a:gs pos="0">
                <a:srgbClr val="99CCFF">
                  <a:alpha val="46001"/>
                </a:srgbClr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40983" name="Oval 23"/>
          <p:cNvSpPr>
            <a:spLocks noChangeArrowheads="1"/>
          </p:cNvSpPr>
          <p:nvPr/>
        </p:nvSpPr>
        <p:spPr bwMode="auto">
          <a:xfrm>
            <a:off x="2021587" y="1484759"/>
            <a:ext cx="1657350" cy="431800"/>
          </a:xfrm>
          <a:prstGeom prst="ellipse">
            <a:avLst/>
          </a:prstGeom>
          <a:noFill/>
          <a:ln w="9525" algn="ctr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41009" name="Rectangle 49"/>
          <p:cNvSpPr>
            <a:spLocks noChangeArrowheads="1"/>
          </p:cNvSpPr>
          <p:nvPr/>
        </p:nvSpPr>
        <p:spPr bwMode="auto">
          <a:xfrm>
            <a:off x="107504" y="4301490"/>
            <a:ext cx="835273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ru-RU" altLang="ru-RU" sz="3200" dirty="0">
                <a:solidFill>
                  <a:schemeClr val="tx2"/>
                </a:solidFill>
              </a:rPr>
              <a:t>Цилиндр – это тело, заключенное между двумя кругами расположенными в параллельных плоскостях и цилиндрической поверхностью.</a:t>
            </a:r>
          </a:p>
        </p:txBody>
      </p:sp>
      <p:sp>
        <p:nvSpPr>
          <p:cNvPr id="41013" name="Text Box 53"/>
          <p:cNvSpPr txBox="1">
            <a:spLocks noChangeArrowheads="1"/>
          </p:cNvSpPr>
          <p:nvPr/>
        </p:nvSpPr>
        <p:spPr bwMode="auto">
          <a:xfrm>
            <a:off x="3677349" y="3284984"/>
            <a:ext cx="72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l-GR" altLang="ru-RU" sz="2000">
                <a:solidFill>
                  <a:schemeClr val="hlink"/>
                </a:solidFill>
              </a:rPr>
              <a:t>α</a:t>
            </a:r>
          </a:p>
        </p:txBody>
      </p:sp>
      <p:sp>
        <p:nvSpPr>
          <p:cNvPr id="41014" name="Text Box 54"/>
          <p:cNvSpPr txBox="1">
            <a:spLocks noChangeArrowheads="1"/>
          </p:cNvSpPr>
          <p:nvPr/>
        </p:nvSpPr>
        <p:spPr bwMode="auto">
          <a:xfrm>
            <a:off x="3821812" y="1411734"/>
            <a:ext cx="72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l-GR" altLang="ru-RU" sz="2000">
                <a:solidFill>
                  <a:schemeClr val="hlink"/>
                </a:solidFill>
                <a:sym typeface="Symbol" panose="05050102010706020507" pitchFamily="18" charset="2"/>
              </a:rPr>
              <a:t></a:t>
            </a:r>
          </a:p>
        </p:txBody>
      </p:sp>
    </p:spTree>
    <p:extLst>
      <p:ext uri="{BB962C8B-B14F-4D97-AF65-F5344CB8AC3E}">
        <p14:creationId xmlns:p14="http://schemas.microsoft.com/office/powerpoint/2010/main" val="144380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0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4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41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1" dur="2000" fill="hold"/>
                                        <p:tgtEl>
                                          <p:spTgt spid="409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2" dur="2000" fill="hold"/>
                                        <p:tgtEl>
                                          <p:spTgt spid="409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409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5" dur="20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6" dur="20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20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0" grpId="0" animBg="1"/>
      <p:bldP spid="40982" grpId="0" animBg="1"/>
      <p:bldP spid="40981" grpId="0" animBg="1"/>
      <p:bldP spid="40983" grpId="0" animBg="1"/>
      <p:bldP spid="41009" grpId="0"/>
      <p:bldP spid="41013" grpId="0"/>
      <p:bldP spid="410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8" name="Line 24"/>
          <p:cNvSpPr>
            <a:spLocks noChangeShapeType="1"/>
          </p:cNvSpPr>
          <p:nvPr/>
        </p:nvSpPr>
        <p:spPr bwMode="auto">
          <a:xfrm flipV="1">
            <a:off x="759023" y="4797728"/>
            <a:ext cx="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43247" y="-57162"/>
            <a:ext cx="8352928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Цилиндр – это тело, которое описывает прямоугольник при вращении 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вокруг одной из его сторон.</a:t>
            </a:r>
            <a:endParaRPr lang="ru-RU" altLang="ru-RU" sz="3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118" name="Freeform 14"/>
          <p:cNvSpPr>
            <a:spLocks/>
          </p:cNvSpPr>
          <p:nvPr/>
        </p:nvSpPr>
        <p:spPr bwMode="auto">
          <a:xfrm>
            <a:off x="1359098" y="2370441"/>
            <a:ext cx="9525" cy="2581275"/>
          </a:xfrm>
          <a:custGeom>
            <a:avLst/>
            <a:gdLst>
              <a:gd name="T0" fmla="*/ 2147483647 w 6"/>
              <a:gd name="T1" fmla="*/ 0 h 1626"/>
              <a:gd name="T2" fmla="*/ 0 w 6"/>
              <a:gd name="T3" fmla="*/ 2147483647 h 1626"/>
              <a:gd name="T4" fmla="*/ 0 60000 65536"/>
              <a:gd name="T5" fmla="*/ 0 60000 65536"/>
              <a:gd name="T6" fmla="*/ 0 w 6"/>
              <a:gd name="T7" fmla="*/ 0 h 1626"/>
              <a:gd name="T8" fmla="*/ 6 w 6"/>
              <a:gd name="T9" fmla="*/ 1626 h 16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" h="1626">
                <a:moveTo>
                  <a:pt x="6" y="0"/>
                </a:moveTo>
                <a:lnTo>
                  <a:pt x="0" y="1626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  <p:sp>
        <p:nvSpPr>
          <p:cNvPr id="47119" name="Freeform 15"/>
          <p:cNvSpPr>
            <a:spLocks/>
          </p:cNvSpPr>
          <p:nvPr/>
        </p:nvSpPr>
        <p:spPr bwMode="auto">
          <a:xfrm>
            <a:off x="1359098" y="5013628"/>
            <a:ext cx="1587" cy="647700"/>
          </a:xfrm>
          <a:custGeom>
            <a:avLst/>
            <a:gdLst>
              <a:gd name="T0" fmla="*/ 0 w 1"/>
              <a:gd name="T1" fmla="*/ 0 h 408"/>
              <a:gd name="T2" fmla="*/ 0 w 1"/>
              <a:gd name="T3" fmla="*/ 2147483647 h 408"/>
              <a:gd name="T4" fmla="*/ 0 60000 65536"/>
              <a:gd name="T5" fmla="*/ 0 60000 65536"/>
              <a:gd name="T6" fmla="*/ 0 w 1"/>
              <a:gd name="T7" fmla="*/ 0 h 408"/>
              <a:gd name="T8" fmla="*/ 1 w 1"/>
              <a:gd name="T9" fmla="*/ 408 h 40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408">
                <a:moveTo>
                  <a:pt x="0" y="0"/>
                </a:moveTo>
                <a:lnTo>
                  <a:pt x="0" y="408"/>
                </a:ln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  <p:sp>
        <p:nvSpPr>
          <p:cNvPr id="47121" name="Oval 17"/>
          <p:cNvSpPr>
            <a:spLocks noChangeArrowheads="1"/>
          </p:cNvSpPr>
          <p:nvPr/>
        </p:nvSpPr>
        <p:spPr bwMode="auto">
          <a:xfrm>
            <a:off x="1335285" y="4508803"/>
            <a:ext cx="71438" cy="73025"/>
          </a:xfrm>
          <a:prstGeom prst="ellipse">
            <a:avLst/>
          </a:prstGeom>
          <a:solidFill>
            <a:schemeClr val="tx2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3200"/>
          </a:p>
        </p:txBody>
      </p:sp>
      <p:sp>
        <p:nvSpPr>
          <p:cNvPr id="47126" name="AutoShape 22"/>
          <p:cNvSpPr>
            <a:spLocks noChangeArrowheads="1"/>
          </p:cNvSpPr>
          <p:nvPr/>
        </p:nvSpPr>
        <p:spPr bwMode="auto">
          <a:xfrm rot="5400000">
            <a:off x="364529" y="3465022"/>
            <a:ext cx="2519362" cy="431800"/>
          </a:xfrm>
          <a:prstGeom prst="parallelogram">
            <a:avLst>
              <a:gd name="adj" fmla="val 77497"/>
            </a:avLst>
          </a:prstGeom>
          <a:gradFill rotWithShape="1">
            <a:gsLst>
              <a:gs pos="0">
                <a:schemeClr val="tx2"/>
              </a:gs>
              <a:gs pos="100000">
                <a:srgbClr val="66CCFF">
                  <a:alpha val="74001"/>
                </a:srgbClr>
              </a:gs>
            </a:gsLst>
            <a:lin ang="2700000" scaled="1"/>
          </a:gra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 sz="3200"/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327223" y="1916416"/>
            <a:ext cx="2016125" cy="3095625"/>
            <a:chOff x="839" y="1933"/>
            <a:chExt cx="1095" cy="1724"/>
          </a:xfrm>
        </p:grpSpPr>
        <p:sp>
          <p:nvSpPr>
            <p:cNvPr id="47115" name="AutoShape 11"/>
            <p:cNvSpPr>
              <a:spLocks noChangeArrowheads="1"/>
            </p:cNvSpPr>
            <p:nvPr/>
          </p:nvSpPr>
          <p:spPr bwMode="auto">
            <a:xfrm>
              <a:off x="839" y="1933"/>
              <a:ext cx="1088" cy="1724"/>
            </a:xfrm>
            <a:prstGeom prst="can">
              <a:avLst>
                <a:gd name="adj" fmla="val 47331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folHlink">
                    <a:alpha val="41000"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3200"/>
            </a:p>
          </p:txBody>
        </p:sp>
        <p:sp>
          <p:nvSpPr>
            <p:cNvPr id="12313" name="Freeform 12"/>
            <p:cNvSpPr>
              <a:spLocks/>
            </p:cNvSpPr>
            <p:nvPr/>
          </p:nvSpPr>
          <p:spPr bwMode="auto">
            <a:xfrm>
              <a:off x="839" y="3103"/>
              <a:ext cx="1095" cy="327"/>
            </a:xfrm>
            <a:custGeom>
              <a:avLst/>
              <a:gdLst>
                <a:gd name="T0" fmla="*/ 0 w 1095"/>
                <a:gd name="T1" fmla="*/ 320 h 327"/>
                <a:gd name="T2" fmla="*/ 24 w 1095"/>
                <a:gd name="T3" fmla="*/ 224 h 327"/>
                <a:gd name="T4" fmla="*/ 90 w 1095"/>
                <a:gd name="T5" fmla="*/ 146 h 327"/>
                <a:gd name="T6" fmla="*/ 210 w 1095"/>
                <a:gd name="T7" fmla="*/ 71 h 327"/>
                <a:gd name="T8" fmla="*/ 300 w 1095"/>
                <a:gd name="T9" fmla="*/ 38 h 327"/>
                <a:gd name="T10" fmla="*/ 378 w 1095"/>
                <a:gd name="T11" fmla="*/ 23 h 327"/>
                <a:gd name="T12" fmla="*/ 621 w 1095"/>
                <a:gd name="T13" fmla="*/ 11 h 327"/>
                <a:gd name="T14" fmla="*/ 933 w 1095"/>
                <a:gd name="T15" fmla="*/ 92 h 327"/>
                <a:gd name="T16" fmla="*/ 1068 w 1095"/>
                <a:gd name="T17" fmla="*/ 215 h 327"/>
                <a:gd name="T18" fmla="*/ 1093 w 1095"/>
                <a:gd name="T19" fmla="*/ 327 h 3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95"/>
                <a:gd name="T31" fmla="*/ 0 h 327"/>
                <a:gd name="T32" fmla="*/ 1095 w 1095"/>
                <a:gd name="T33" fmla="*/ 327 h 3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95" h="327">
                  <a:moveTo>
                    <a:pt x="0" y="320"/>
                  </a:moveTo>
                  <a:cubicBezTo>
                    <a:pt x="4" y="304"/>
                    <a:pt x="9" y="253"/>
                    <a:pt x="24" y="224"/>
                  </a:cubicBezTo>
                  <a:lnTo>
                    <a:pt x="90" y="146"/>
                  </a:lnTo>
                  <a:cubicBezTo>
                    <a:pt x="121" y="121"/>
                    <a:pt x="175" y="89"/>
                    <a:pt x="210" y="71"/>
                  </a:cubicBezTo>
                  <a:cubicBezTo>
                    <a:pt x="245" y="53"/>
                    <a:pt x="272" y="46"/>
                    <a:pt x="300" y="38"/>
                  </a:cubicBezTo>
                  <a:lnTo>
                    <a:pt x="378" y="23"/>
                  </a:lnTo>
                  <a:cubicBezTo>
                    <a:pt x="431" y="19"/>
                    <a:pt x="529" y="0"/>
                    <a:pt x="621" y="11"/>
                  </a:cubicBezTo>
                  <a:cubicBezTo>
                    <a:pt x="713" y="22"/>
                    <a:pt x="858" y="58"/>
                    <a:pt x="933" y="92"/>
                  </a:cubicBezTo>
                  <a:cubicBezTo>
                    <a:pt x="1008" y="126"/>
                    <a:pt x="1041" y="176"/>
                    <a:pt x="1068" y="215"/>
                  </a:cubicBezTo>
                  <a:cubicBezTo>
                    <a:pt x="1095" y="254"/>
                    <a:pt x="1088" y="304"/>
                    <a:pt x="1093" y="327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3200"/>
            </a:p>
          </p:txBody>
        </p:sp>
      </p:grpSp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1335285" y="1675116"/>
            <a:ext cx="71438" cy="746125"/>
            <a:chOff x="1020" y="783"/>
            <a:chExt cx="45" cy="470"/>
          </a:xfrm>
        </p:grpSpPr>
        <p:sp>
          <p:nvSpPr>
            <p:cNvPr id="12310" name="Freeform 16"/>
            <p:cNvSpPr>
              <a:spLocks/>
            </p:cNvSpPr>
            <p:nvPr/>
          </p:nvSpPr>
          <p:spPr bwMode="auto">
            <a:xfrm>
              <a:off x="1047" y="783"/>
              <a:ext cx="3" cy="420"/>
            </a:xfrm>
            <a:custGeom>
              <a:avLst/>
              <a:gdLst>
                <a:gd name="T0" fmla="*/ 3 w 3"/>
                <a:gd name="T1" fmla="*/ 0 h 420"/>
                <a:gd name="T2" fmla="*/ 0 w 3"/>
                <a:gd name="T3" fmla="*/ 420 h 420"/>
                <a:gd name="T4" fmla="*/ 0 60000 65536"/>
                <a:gd name="T5" fmla="*/ 0 60000 65536"/>
                <a:gd name="T6" fmla="*/ 0 w 3"/>
                <a:gd name="T7" fmla="*/ 0 h 420"/>
                <a:gd name="T8" fmla="*/ 3 w 3"/>
                <a:gd name="T9" fmla="*/ 420 h 4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420">
                  <a:moveTo>
                    <a:pt x="3" y="0"/>
                  </a:moveTo>
                  <a:lnTo>
                    <a:pt x="0" y="420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3200"/>
            </a:p>
          </p:txBody>
        </p:sp>
        <p:sp>
          <p:nvSpPr>
            <p:cNvPr id="12311" name="Oval 18"/>
            <p:cNvSpPr>
              <a:spLocks noChangeArrowheads="1"/>
            </p:cNvSpPr>
            <p:nvPr/>
          </p:nvSpPr>
          <p:spPr bwMode="auto">
            <a:xfrm>
              <a:off x="1020" y="1207"/>
              <a:ext cx="45" cy="46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 sz="3200"/>
            </a:p>
          </p:txBody>
        </p:sp>
      </p:grpSp>
      <p:sp>
        <p:nvSpPr>
          <p:cNvPr id="47129" name="Line 25"/>
          <p:cNvSpPr>
            <a:spLocks noChangeShapeType="1"/>
          </p:cNvSpPr>
          <p:nvPr/>
        </p:nvSpPr>
        <p:spPr bwMode="auto">
          <a:xfrm>
            <a:off x="832048" y="1484616"/>
            <a:ext cx="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549619" y="1467134"/>
            <a:ext cx="6346556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Верхний и нижний круги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– это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основания</a:t>
            </a:r>
            <a:r>
              <a:rPr lang="ru-RU" altLang="ru-RU" sz="2800" b="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цилиндра.</a:t>
            </a:r>
          </a:p>
        </p:txBody>
      </p:sp>
      <p:sp>
        <p:nvSpPr>
          <p:cNvPr id="47131" name="Line 27"/>
          <p:cNvSpPr>
            <a:spLocks noChangeShapeType="1"/>
          </p:cNvSpPr>
          <p:nvPr/>
        </p:nvSpPr>
        <p:spPr bwMode="auto">
          <a:xfrm flipH="1">
            <a:off x="1443235" y="1512567"/>
            <a:ext cx="43180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616643" y="2373192"/>
            <a:ext cx="6279532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Прямая проходящая через центры кругов – это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ось</a:t>
            </a:r>
            <a:r>
              <a:rPr lang="ru-RU" altLang="ru-RU" sz="2800" b="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цилиндра.</a:t>
            </a:r>
          </a:p>
        </p:txBody>
      </p:sp>
      <p:sp>
        <p:nvSpPr>
          <p:cNvPr id="47133" name="Freeform 29"/>
          <p:cNvSpPr>
            <a:spLocks/>
          </p:cNvSpPr>
          <p:nvPr/>
        </p:nvSpPr>
        <p:spPr bwMode="auto">
          <a:xfrm>
            <a:off x="1862335" y="2781603"/>
            <a:ext cx="12700" cy="2171700"/>
          </a:xfrm>
          <a:custGeom>
            <a:avLst/>
            <a:gdLst>
              <a:gd name="T0" fmla="*/ 0 w 8"/>
              <a:gd name="T1" fmla="*/ 0 h 1368"/>
              <a:gd name="T2" fmla="*/ 2147483647 w 8"/>
              <a:gd name="T3" fmla="*/ 2147483647 h 1368"/>
              <a:gd name="T4" fmla="*/ 0 60000 65536"/>
              <a:gd name="T5" fmla="*/ 0 60000 65536"/>
              <a:gd name="T6" fmla="*/ 0 w 8"/>
              <a:gd name="T7" fmla="*/ 0 h 1368"/>
              <a:gd name="T8" fmla="*/ 8 w 8"/>
              <a:gd name="T9" fmla="*/ 1368 h 13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" h="1368">
                <a:moveTo>
                  <a:pt x="0" y="0"/>
                </a:moveTo>
                <a:lnTo>
                  <a:pt x="8" y="1368"/>
                </a:ln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670920" y="3290976"/>
            <a:ext cx="6225255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Отрезок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, который образует поверхность цилиндра, –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это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образующая</a:t>
            </a:r>
            <a:r>
              <a:rPr lang="ru-RU" altLang="ru-RU" sz="2800" b="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цилиндра.</a:t>
            </a:r>
          </a:p>
        </p:txBody>
      </p:sp>
      <p:sp>
        <p:nvSpPr>
          <p:cNvPr id="47135" name="Freeform 31"/>
          <p:cNvSpPr>
            <a:spLocks/>
          </p:cNvSpPr>
          <p:nvPr/>
        </p:nvSpPr>
        <p:spPr bwMode="auto">
          <a:xfrm>
            <a:off x="1373385" y="2379966"/>
            <a:ext cx="476250" cy="395287"/>
          </a:xfrm>
          <a:custGeom>
            <a:avLst/>
            <a:gdLst>
              <a:gd name="T0" fmla="*/ 0 w 300"/>
              <a:gd name="T1" fmla="*/ 0 h 249"/>
              <a:gd name="T2" fmla="*/ 2147483647 w 300"/>
              <a:gd name="T3" fmla="*/ 2147483647 h 249"/>
              <a:gd name="T4" fmla="*/ 0 60000 65536"/>
              <a:gd name="T5" fmla="*/ 0 60000 65536"/>
              <a:gd name="T6" fmla="*/ 0 w 300"/>
              <a:gd name="T7" fmla="*/ 0 h 249"/>
              <a:gd name="T8" fmla="*/ 300 w 300"/>
              <a:gd name="T9" fmla="*/ 249 h 24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0" h="249">
                <a:moveTo>
                  <a:pt x="0" y="0"/>
                </a:moveTo>
                <a:lnTo>
                  <a:pt x="300" y="249"/>
                </a:ln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284087" y="4668863"/>
            <a:ext cx="6612088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Радиус основания - это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радиус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 цилиндра.</a:t>
            </a:r>
          </a:p>
        </p:txBody>
      </p:sp>
      <p:sp>
        <p:nvSpPr>
          <p:cNvPr id="47137" name="Freeform 33"/>
          <p:cNvSpPr>
            <a:spLocks/>
          </p:cNvSpPr>
          <p:nvPr/>
        </p:nvSpPr>
        <p:spPr bwMode="auto">
          <a:xfrm>
            <a:off x="1046361" y="2397302"/>
            <a:ext cx="12700" cy="2171700"/>
          </a:xfrm>
          <a:custGeom>
            <a:avLst/>
            <a:gdLst>
              <a:gd name="T0" fmla="*/ 0 w 8"/>
              <a:gd name="T1" fmla="*/ 0 h 1368"/>
              <a:gd name="T2" fmla="*/ 2147483647 w 8"/>
              <a:gd name="T3" fmla="*/ 2147483647 h 1368"/>
              <a:gd name="T4" fmla="*/ 0 60000 65536"/>
              <a:gd name="T5" fmla="*/ 0 60000 65536"/>
              <a:gd name="T6" fmla="*/ 0 w 8"/>
              <a:gd name="T7" fmla="*/ 0 h 1368"/>
              <a:gd name="T8" fmla="*/ 8 w 8"/>
              <a:gd name="T9" fmla="*/ 1368 h 13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" h="1368">
                <a:moveTo>
                  <a:pt x="0" y="0"/>
                </a:moveTo>
                <a:lnTo>
                  <a:pt x="8" y="1368"/>
                </a:lnTo>
              </a:path>
            </a:pathLst>
          </a:cu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03287" y="5192083"/>
            <a:ext cx="7992888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rgbClr val="F60000"/>
                </a:solidFill>
                <a:latin typeface="Times New Roman" panose="02020603050405020304" pitchFamily="18" charset="0"/>
              </a:rPr>
              <a:t>Высота</a:t>
            </a:r>
            <a:r>
              <a:rPr lang="ru-RU" altLang="ru-RU" sz="2800" b="0" dirty="0">
                <a:solidFill>
                  <a:srgbClr val="F6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цилиндра - это перпендикуляр между основаниями цилиндра.</a:t>
            </a:r>
          </a:p>
        </p:txBody>
      </p:sp>
      <p:sp>
        <p:nvSpPr>
          <p:cNvPr id="32" name="Line 27"/>
          <p:cNvSpPr>
            <a:spLocks noChangeShapeType="1"/>
          </p:cNvSpPr>
          <p:nvPr/>
        </p:nvSpPr>
        <p:spPr bwMode="auto">
          <a:xfrm flipH="1">
            <a:off x="1641559" y="2214454"/>
            <a:ext cx="43180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3200"/>
          </a:p>
        </p:txBody>
      </p:sp>
    </p:spTree>
    <p:extLst>
      <p:ext uri="{BB962C8B-B14F-4D97-AF65-F5344CB8AC3E}">
        <p14:creationId xmlns:p14="http://schemas.microsoft.com/office/powerpoint/2010/main" val="189206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7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7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 autoUpdateAnimBg="0"/>
      <p:bldP spid="47121" grpId="0" animBg="1"/>
      <p:bldP spid="47126" grpId="0" animBg="1"/>
      <p:bldP spid="2" grpId="0" animBg="1" autoUpdateAnimBg="0"/>
      <p:bldP spid="3" grpId="0" animBg="1" autoUpdateAnimBg="0"/>
      <p:bldP spid="4" grpId="0" animBg="1" autoUpdateAnimBg="0"/>
      <p:bldP spid="5" grpId="0" animBg="1" autoUpdateAnimBg="0"/>
      <p:bldP spid="6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720725"/>
          </a:xfrm>
        </p:spPr>
        <p:txBody>
          <a:bodyPr/>
          <a:lstStyle/>
          <a:p>
            <a:r>
              <a:rPr lang="ru-RU" altLang="ru-RU" sz="4000" smtClean="0"/>
              <a:t>Виды цилиндров</a:t>
            </a: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6752" y="2398447"/>
            <a:ext cx="1584325" cy="2449512"/>
            <a:chOff x="839" y="1933"/>
            <a:chExt cx="1095" cy="1724"/>
          </a:xfrm>
        </p:grpSpPr>
        <p:sp>
          <p:nvSpPr>
            <p:cNvPr id="48137" name="AutoShape 9"/>
            <p:cNvSpPr>
              <a:spLocks noChangeArrowheads="1"/>
            </p:cNvSpPr>
            <p:nvPr/>
          </p:nvSpPr>
          <p:spPr bwMode="auto">
            <a:xfrm>
              <a:off x="839" y="1933"/>
              <a:ext cx="1088" cy="1724"/>
            </a:xfrm>
            <a:prstGeom prst="can">
              <a:avLst>
                <a:gd name="adj" fmla="val 47331"/>
              </a:avLst>
            </a:prstGeom>
            <a:gradFill rotWithShape="1">
              <a:gsLst>
                <a:gs pos="0">
                  <a:schemeClr val="hlink">
                    <a:alpha val="75999"/>
                  </a:schemeClr>
                </a:gs>
                <a:gs pos="50000">
                  <a:schemeClr val="folHlink">
                    <a:alpha val="63000"/>
                  </a:schemeClr>
                </a:gs>
                <a:gs pos="100000">
                  <a:schemeClr val="hlink">
                    <a:alpha val="75999"/>
                  </a:schemeClr>
                </a:gs>
              </a:gsLst>
              <a:lin ang="0" scaled="1"/>
            </a:gradFill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4" name="Freeform 10"/>
            <p:cNvSpPr>
              <a:spLocks/>
            </p:cNvSpPr>
            <p:nvPr/>
          </p:nvSpPr>
          <p:spPr bwMode="auto">
            <a:xfrm>
              <a:off x="839" y="3103"/>
              <a:ext cx="1095" cy="327"/>
            </a:xfrm>
            <a:custGeom>
              <a:avLst/>
              <a:gdLst>
                <a:gd name="T0" fmla="*/ 0 w 1095"/>
                <a:gd name="T1" fmla="*/ 320 h 327"/>
                <a:gd name="T2" fmla="*/ 24 w 1095"/>
                <a:gd name="T3" fmla="*/ 224 h 327"/>
                <a:gd name="T4" fmla="*/ 90 w 1095"/>
                <a:gd name="T5" fmla="*/ 146 h 327"/>
                <a:gd name="T6" fmla="*/ 210 w 1095"/>
                <a:gd name="T7" fmla="*/ 71 h 327"/>
                <a:gd name="T8" fmla="*/ 300 w 1095"/>
                <a:gd name="T9" fmla="*/ 38 h 327"/>
                <a:gd name="T10" fmla="*/ 378 w 1095"/>
                <a:gd name="T11" fmla="*/ 23 h 327"/>
                <a:gd name="T12" fmla="*/ 621 w 1095"/>
                <a:gd name="T13" fmla="*/ 11 h 327"/>
                <a:gd name="T14" fmla="*/ 933 w 1095"/>
                <a:gd name="T15" fmla="*/ 92 h 327"/>
                <a:gd name="T16" fmla="*/ 1068 w 1095"/>
                <a:gd name="T17" fmla="*/ 215 h 327"/>
                <a:gd name="T18" fmla="*/ 1093 w 1095"/>
                <a:gd name="T19" fmla="*/ 327 h 3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95"/>
                <a:gd name="T31" fmla="*/ 0 h 327"/>
                <a:gd name="T32" fmla="*/ 1095 w 1095"/>
                <a:gd name="T33" fmla="*/ 327 h 3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95" h="327">
                  <a:moveTo>
                    <a:pt x="0" y="320"/>
                  </a:moveTo>
                  <a:cubicBezTo>
                    <a:pt x="4" y="304"/>
                    <a:pt x="9" y="253"/>
                    <a:pt x="24" y="224"/>
                  </a:cubicBezTo>
                  <a:lnTo>
                    <a:pt x="90" y="146"/>
                  </a:lnTo>
                  <a:cubicBezTo>
                    <a:pt x="121" y="121"/>
                    <a:pt x="175" y="89"/>
                    <a:pt x="210" y="71"/>
                  </a:cubicBezTo>
                  <a:cubicBezTo>
                    <a:pt x="245" y="53"/>
                    <a:pt x="272" y="46"/>
                    <a:pt x="300" y="38"/>
                  </a:cubicBezTo>
                  <a:lnTo>
                    <a:pt x="378" y="23"/>
                  </a:lnTo>
                  <a:cubicBezTo>
                    <a:pt x="431" y="19"/>
                    <a:pt x="529" y="0"/>
                    <a:pt x="621" y="11"/>
                  </a:cubicBezTo>
                  <a:cubicBezTo>
                    <a:pt x="713" y="22"/>
                    <a:pt x="858" y="58"/>
                    <a:pt x="933" y="92"/>
                  </a:cubicBezTo>
                  <a:cubicBezTo>
                    <a:pt x="1008" y="126"/>
                    <a:pt x="1041" y="176"/>
                    <a:pt x="1068" y="215"/>
                  </a:cubicBezTo>
                  <a:cubicBezTo>
                    <a:pt x="1095" y="254"/>
                    <a:pt x="1088" y="304"/>
                    <a:pt x="1093" y="327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85955" y="1355725"/>
            <a:ext cx="2808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400" dirty="0" smtClean="0">
                <a:solidFill>
                  <a:schemeClr val="hlink"/>
                </a:solidFill>
                <a:latin typeface="Times New Roman" panose="02020603050405020304" pitchFamily="18" charset="0"/>
              </a:rPr>
              <a:t>Прямой</a:t>
            </a:r>
            <a:endParaRPr lang="ru-RU" altLang="ru-RU" sz="2400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3923928" y="2422259"/>
            <a:ext cx="2381250" cy="2425700"/>
            <a:chOff x="3470" y="845"/>
            <a:chExt cx="1500" cy="1528"/>
          </a:xfrm>
        </p:grpSpPr>
        <p:sp>
          <p:nvSpPr>
            <p:cNvPr id="13325" name="Oval 20"/>
            <p:cNvSpPr>
              <a:spLocks noChangeArrowheads="1"/>
            </p:cNvSpPr>
            <p:nvPr/>
          </p:nvSpPr>
          <p:spPr bwMode="auto">
            <a:xfrm>
              <a:off x="3833" y="845"/>
              <a:ext cx="1134" cy="45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56000"/>
                  </a:schemeClr>
                </a:gs>
                <a:gs pos="100000">
                  <a:schemeClr val="hlink">
                    <a:alpha val="62000"/>
                  </a:schemeClr>
                </a:gs>
              </a:gsLst>
              <a:lin ang="18900000" scaled="1"/>
            </a:gradFill>
            <a:ln w="9525" algn="ctr">
              <a:solidFill>
                <a:srgbClr val="76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3326" name="Oval 21"/>
            <p:cNvSpPr>
              <a:spLocks noChangeArrowheads="1"/>
            </p:cNvSpPr>
            <p:nvPr/>
          </p:nvSpPr>
          <p:spPr bwMode="auto">
            <a:xfrm>
              <a:off x="3472" y="1842"/>
              <a:ext cx="1134" cy="453"/>
            </a:xfrm>
            <a:prstGeom prst="ellipse">
              <a:avLst/>
            </a:prstGeom>
            <a:noFill/>
            <a:ln w="9525" algn="ctr">
              <a:solidFill>
                <a:srgbClr val="76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chemeClr val="bg2"/>
                  </a:solidFill>
                  <a:latin typeface="Century" panose="02040604050505020304" pitchFamily="18" charset="0"/>
                  <a:cs typeface="Times New Roman" panose="02020603050405020304" pitchFamily="18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48150" name="Freeform 22"/>
            <p:cNvSpPr>
              <a:spLocks/>
            </p:cNvSpPr>
            <p:nvPr/>
          </p:nvSpPr>
          <p:spPr bwMode="auto">
            <a:xfrm>
              <a:off x="3470" y="1071"/>
              <a:ext cx="1500" cy="1302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0" y="999"/>
                </a:cxn>
                <a:cxn ang="0">
                  <a:pos x="1119" y="1059"/>
                </a:cxn>
                <a:cxn ang="0">
                  <a:pos x="1500" y="24"/>
                </a:cxn>
                <a:cxn ang="0">
                  <a:pos x="816" y="228"/>
                </a:cxn>
                <a:cxn ang="0">
                  <a:pos x="363" y="0"/>
                </a:cxn>
              </a:cxnLst>
              <a:rect l="0" t="0" r="r" b="b"/>
              <a:pathLst>
                <a:path w="1500" h="1302">
                  <a:moveTo>
                    <a:pt x="363" y="0"/>
                  </a:moveTo>
                  <a:cubicBezTo>
                    <a:pt x="277" y="234"/>
                    <a:pt x="85" y="754"/>
                    <a:pt x="0" y="999"/>
                  </a:cubicBezTo>
                  <a:cubicBezTo>
                    <a:pt x="54" y="1302"/>
                    <a:pt x="981" y="1284"/>
                    <a:pt x="1119" y="1059"/>
                  </a:cubicBezTo>
                  <a:cubicBezTo>
                    <a:pt x="1215" y="804"/>
                    <a:pt x="1435" y="212"/>
                    <a:pt x="1500" y="24"/>
                  </a:cubicBezTo>
                  <a:cubicBezTo>
                    <a:pt x="1395" y="228"/>
                    <a:pt x="1005" y="231"/>
                    <a:pt x="816" y="228"/>
                  </a:cubicBezTo>
                  <a:cubicBezTo>
                    <a:pt x="627" y="224"/>
                    <a:pt x="364" y="126"/>
                    <a:pt x="363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64999"/>
                  </a:schemeClr>
                </a:gs>
                <a:gs pos="50000">
                  <a:schemeClr val="folHlink">
                    <a:alpha val="59000"/>
                  </a:schemeClr>
                </a:gs>
                <a:gs pos="100000">
                  <a:schemeClr val="hlink">
                    <a:alpha val="64999"/>
                  </a:schemeClr>
                </a:gs>
              </a:gsLst>
              <a:lin ang="0" scaled="1"/>
            </a:gradFill>
            <a:ln w="12700" cap="flat" cmpd="sng">
              <a:solidFill>
                <a:srgbClr val="76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657567" y="1355725"/>
            <a:ext cx="3529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400" dirty="0" smtClean="0">
                <a:solidFill>
                  <a:schemeClr val="hlink"/>
                </a:solidFill>
                <a:latin typeface="Times New Roman" panose="02020603050405020304" pitchFamily="18" charset="0"/>
              </a:rPr>
              <a:t>Наклонный</a:t>
            </a:r>
            <a:endParaRPr lang="ru-RU" altLang="ru-RU" sz="2400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1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  <p:bldP spid="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64142" y="2016969"/>
            <a:ext cx="2016125" cy="3095625"/>
            <a:chOff x="839" y="1933"/>
            <a:chExt cx="1095" cy="1724"/>
          </a:xfrm>
        </p:grpSpPr>
        <p:sp>
          <p:nvSpPr>
            <p:cNvPr id="49161" name="AutoShape 9"/>
            <p:cNvSpPr>
              <a:spLocks noChangeArrowheads="1"/>
            </p:cNvSpPr>
            <p:nvPr/>
          </p:nvSpPr>
          <p:spPr bwMode="auto">
            <a:xfrm>
              <a:off x="839" y="1933"/>
              <a:ext cx="1088" cy="1724"/>
            </a:xfrm>
            <a:prstGeom prst="can">
              <a:avLst>
                <a:gd name="adj" fmla="val 47331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auto">
            <a:xfrm>
              <a:off x="839" y="3103"/>
              <a:ext cx="1095" cy="327"/>
            </a:xfrm>
            <a:custGeom>
              <a:avLst/>
              <a:gdLst/>
              <a:ahLst/>
              <a:cxnLst>
                <a:cxn ang="0">
                  <a:pos x="0" y="320"/>
                </a:cxn>
                <a:cxn ang="0">
                  <a:pos x="24" y="224"/>
                </a:cxn>
                <a:cxn ang="0">
                  <a:pos x="90" y="146"/>
                </a:cxn>
                <a:cxn ang="0">
                  <a:pos x="210" y="71"/>
                </a:cxn>
                <a:cxn ang="0">
                  <a:pos x="300" y="38"/>
                </a:cxn>
                <a:cxn ang="0">
                  <a:pos x="378" y="23"/>
                </a:cxn>
                <a:cxn ang="0">
                  <a:pos x="621" y="11"/>
                </a:cxn>
                <a:cxn ang="0">
                  <a:pos x="933" y="92"/>
                </a:cxn>
                <a:cxn ang="0">
                  <a:pos x="1068" y="215"/>
                </a:cxn>
                <a:cxn ang="0">
                  <a:pos x="1093" y="327"/>
                </a:cxn>
              </a:cxnLst>
              <a:rect l="0" t="0" r="r" b="b"/>
              <a:pathLst>
                <a:path w="1095" h="327">
                  <a:moveTo>
                    <a:pt x="0" y="320"/>
                  </a:moveTo>
                  <a:cubicBezTo>
                    <a:pt x="4" y="304"/>
                    <a:pt x="9" y="253"/>
                    <a:pt x="24" y="224"/>
                  </a:cubicBezTo>
                  <a:lnTo>
                    <a:pt x="90" y="146"/>
                  </a:lnTo>
                  <a:cubicBezTo>
                    <a:pt x="121" y="121"/>
                    <a:pt x="175" y="89"/>
                    <a:pt x="210" y="71"/>
                  </a:cubicBezTo>
                  <a:cubicBezTo>
                    <a:pt x="245" y="53"/>
                    <a:pt x="272" y="46"/>
                    <a:pt x="300" y="38"/>
                  </a:cubicBezTo>
                  <a:lnTo>
                    <a:pt x="378" y="23"/>
                  </a:lnTo>
                  <a:cubicBezTo>
                    <a:pt x="431" y="19"/>
                    <a:pt x="529" y="0"/>
                    <a:pt x="621" y="11"/>
                  </a:cubicBezTo>
                  <a:cubicBezTo>
                    <a:pt x="713" y="22"/>
                    <a:pt x="858" y="58"/>
                    <a:pt x="933" y="92"/>
                  </a:cubicBezTo>
                  <a:cubicBezTo>
                    <a:pt x="1008" y="126"/>
                    <a:pt x="1041" y="176"/>
                    <a:pt x="1068" y="215"/>
                  </a:cubicBezTo>
                  <a:cubicBezTo>
                    <a:pt x="1095" y="254"/>
                    <a:pt x="1088" y="304"/>
                    <a:pt x="1093" y="327"/>
                  </a:cubicBezTo>
                </a:path>
              </a:pathLst>
            </a:custGeom>
            <a:gradFill rotWithShape="1">
              <a:gsLst>
                <a:gs pos="0">
                  <a:schemeClr val="hlink"/>
                </a:gs>
                <a:gs pos="5000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9165" name="Freeform 13"/>
          <p:cNvSpPr>
            <a:spLocks/>
          </p:cNvSpPr>
          <p:nvPr/>
        </p:nvSpPr>
        <p:spPr bwMode="auto">
          <a:xfrm>
            <a:off x="608424" y="2132856"/>
            <a:ext cx="1152525" cy="2890043"/>
          </a:xfrm>
          <a:custGeom>
            <a:avLst/>
            <a:gdLst>
              <a:gd name="T0" fmla="*/ 0 w 726"/>
              <a:gd name="T1" fmla="*/ 2147483647 h 1837"/>
              <a:gd name="T2" fmla="*/ 2147483647 w 726"/>
              <a:gd name="T3" fmla="*/ 0 h 1837"/>
              <a:gd name="T4" fmla="*/ 2147483647 w 726"/>
              <a:gd name="T5" fmla="*/ 2147483647 h 1837"/>
              <a:gd name="T6" fmla="*/ 2147483647 w 726"/>
              <a:gd name="T7" fmla="*/ 2147483647 h 1837"/>
              <a:gd name="T8" fmla="*/ 0 w 726"/>
              <a:gd name="T9" fmla="*/ 2147483647 h 18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6"/>
              <a:gd name="T16" fmla="*/ 0 h 1837"/>
              <a:gd name="T17" fmla="*/ 726 w 726"/>
              <a:gd name="T18" fmla="*/ 1837 h 18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6" h="1837">
                <a:moveTo>
                  <a:pt x="0" y="463"/>
                </a:moveTo>
                <a:lnTo>
                  <a:pt x="724" y="0"/>
                </a:lnTo>
                <a:lnTo>
                  <a:pt x="726" y="1336"/>
                </a:lnTo>
                <a:lnTo>
                  <a:pt x="9" y="1837"/>
                </a:lnTo>
                <a:lnTo>
                  <a:pt x="0" y="463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62000"/>
                </a:schemeClr>
              </a:gs>
              <a:gs pos="100000">
                <a:srgbClr val="60CCE2">
                  <a:alpha val="56000"/>
                </a:srgbClr>
              </a:gs>
            </a:gsLst>
            <a:lin ang="18900000" scaled="1"/>
          </a:gradFill>
          <a:ln w="9525">
            <a:solidFill>
              <a:srgbClr val="76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720725"/>
          </a:xfrm>
        </p:spPr>
        <p:txBody>
          <a:bodyPr/>
          <a:lstStyle/>
          <a:p>
            <a:r>
              <a:rPr lang="ru-RU" altLang="ru-RU" sz="4000" smtClean="0"/>
              <a:t>Сечения цилиндра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495598" y="801531"/>
            <a:ext cx="457460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  <a:t>Осевое сечение:   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Плоскость сечения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проходит через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ось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цилиндра.</a:t>
            </a:r>
          </a:p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сечении – </a:t>
            </a:r>
            <a:endParaRPr lang="ru-RU" altLang="ru-RU" sz="2800" i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64" name="Freeform 12"/>
          <p:cNvSpPr>
            <a:spLocks/>
          </p:cNvSpPr>
          <p:nvPr/>
        </p:nvSpPr>
        <p:spPr bwMode="auto">
          <a:xfrm flipH="1">
            <a:off x="1180142" y="2564904"/>
            <a:ext cx="56777" cy="1992065"/>
          </a:xfrm>
          <a:custGeom>
            <a:avLst/>
            <a:gdLst>
              <a:gd name="T0" fmla="*/ 0 w 1"/>
              <a:gd name="T1" fmla="*/ 0 h 1368"/>
              <a:gd name="T2" fmla="*/ 0 w 1"/>
              <a:gd name="T3" fmla="*/ 2147483647 h 1368"/>
              <a:gd name="T4" fmla="*/ 0 60000 65536"/>
              <a:gd name="T5" fmla="*/ 0 60000 65536"/>
              <a:gd name="T6" fmla="*/ 0 w 1"/>
              <a:gd name="T7" fmla="*/ 0 h 1368"/>
              <a:gd name="T8" fmla="*/ 1 w 1"/>
              <a:gd name="T9" fmla="*/ 1368 h 13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68">
                <a:moveTo>
                  <a:pt x="0" y="0"/>
                </a:moveTo>
                <a:lnTo>
                  <a:pt x="0" y="1368"/>
                </a:lnTo>
              </a:path>
            </a:pathLst>
          </a:custGeom>
          <a:noFill/>
          <a:ln w="9525">
            <a:solidFill>
              <a:srgbClr val="76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9167" name="Picture 15" descr="57438_html_m2d7e9eb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724400"/>
            <a:ext cx="67691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83" name="Text Box 31"/>
          <p:cNvSpPr txBox="1">
            <a:spLocks noChangeArrowheads="1"/>
          </p:cNvSpPr>
          <p:nvPr/>
        </p:nvSpPr>
        <p:spPr bwMode="auto">
          <a:xfrm>
            <a:off x="4512460" y="2309636"/>
            <a:ext cx="38164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</a:rPr>
              <a:t>прямоугольник</a:t>
            </a:r>
            <a:r>
              <a:rPr lang="ru-RU" altLang="ru-RU" sz="2000" i="1" dirty="0">
                <a:solidFill>
                  <a:schemeClr val="hlin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269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  <p:bldP spid="491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720725"/>
          </a:xfrm>
        </p:spPr>
        <p:txBody>
          <a:bodyPr/>
          <a:lstStyle/>
          <a:p>
            <a:r>
              <a:rPr lang="ru-RU" altLang="ru-RU" sz="4000" smtClean="0"/>
              <a:t>Сечения цилиндра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059832" y="954983"/>
            <a:ext cx="3816424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  <a:t>Сечение плоскостью параллельной оси </a:t>
            </a:r>
            <a:r>
              <a:rPr lang="ru-RU" altLang="ru-RU" sz="2800" dirty="0" smtClean="0">
                <a:solidFill>
                  <a:schemeClr val="hlink"/>
                </a:solidFill>
                <a:latin typeface="Times New Roman" panose="02020603050405020304" pitchFamily="18" charset="0"/>
              </a:rPr>
              <a:t>цилиндра.</a:t>
            </a:r>
            <a: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chemeClr val="hlink"/>
                </a:solidFill>
                <a:latin typeface="Times New Roman" panose="02020603050405020304" pitchFamily="18" charset="0"/>
              </a:rPr>
            </a:br>
            <a:endParaRPr lang="ru-RU" altLang="ru-RU" sz="2800" dirty="0" smtClean="0">
              <a:solidFill>
                <a:schemeClr val="hlink"/>
              </a:solidFill>
              <a:latin typeface="Times New Roman" panose="02020603050405020304" pitchFamily="18" charset="0"/>
            </a:endParaRPr>
          </a:p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сечении – </a:t>
            </a:r>
            <a:r>
              <a:rPr lang="ru-RU" altLang="ru-RU" sz="2800" i="1" dirty="0">
                <a:solidFill>
                  <a:schemeClr val="hlink"/>
                </a:solidFill>
                <a:latin typeface="Times New Roman" panose="02020603050405020304" pitchFamily="18" charset="0"/>
              </a:rPr>
              <a:t> </a:t>
            </a: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314663" y="1196752"/>
            <a:ext cx="2023490" cy="3095625"/>
            <a:chOff x="858" y="1870"/>
            <a:chExt cx="1099" cy="1724"/>
          </a:xfrm>
        </p:grpSpPr>
        <p:sp>
          <p:nvSpPr>
            <p:cNvPr id="49172" name="AutoShape 20"/>
            <p:cNvSpPr>
              <a:spLocks noChangeArrowheads="1"/>
            </p:cNvSpPr>
            <p:nvPr/>
          </p:nvSpPr>
          <p:spPr bwMode="auto">
            <a:xfrm>
              <a:off x="869" y="1870"/>
              <a:ext cx="1088" cy="1724"/>
            </a:xfrm>
            <a:prstGeom prst="can">
              <a:avLst>
                <a:gd name="adj" fmla="val 47331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73" name="Freeform 21"/>
            <p:cNvSpPr>
              <a:spLocks/>
            </p:cNvSpPr>
            <p:nvPr/>
          </p:nvSpPr>
          <p:spPr bwMode="auto">
            <a:xfrm>
              <a:off x="858" y="2986"/>
              <a:ext cx="1095" cy="327"/>
            </a:xfrm>
            <a:custGeom>
              <a:avLst/>
              <a:gdLst/>
              <a:ahLst/>
              <a:cxnLst>
                <a:cxn ang="0">
                  <a:pos x="0" y="320"/>
                </a:cxn>
                <a:cxn ang="0">
                  <a:pos x="24" y="224"/>
                </a:cxn>
                <a:cxn ang="0">
                  <a:pos x="90" y="146"/>
                </a:cxn>
                <a:cxn ang="0">
                  <a:pos x="210" y="71"/>
                </a:cxn>
                <a:cxn ang="0">
                  <a:pos x="300" y="38"/>
                </a:cxn>
                <a:cxn ang="0">
                  <a:pos x="378" y="23"/>
                </a:cxn>
                <a:cxn ang="0">
                  <a:pos x="621" y="11"/>
                </a:cxn>
                <a:cxn ang="0">
                  <a:pos x="933" y="92"/>
                </a:cxn>
                <a:cxn ang="0">
                  <a:pos x="1068" y="215"/>
                </a:cxn>
                <a:cxn ang="0">
                  <a:pos x="1093" y="327"/>
                </a:cxn>
              </a:cxnLst>
              <a:rect l="0" t="0" r="r" b="b"/>
              <a:pathLst>
                <a:path w="1095" h="327">
                  <a:moveTo>
                    <a:pt x="0" y="320"/>
                  </a:moveTo>
                  <a:cubicBezTo>
                    <a:pt x="4" y="304"/>
                    <a:pt x="9" y="253"/>
                    <a:pt x="24" y="224"/>
                  </a:cubicBezTo>
                  <a:lnTo>
                    <a:pt x="90" y="146"/>
                  </a:lnTo>
                  <a:cubicBezTo>
                    <a:pt x="121" y="121"/>
                    <a:pt x="175" y="89"/>
                    <a:pt x="210" y="71"/>
                  </a:cubicBezTo>
                  <a:cubicBezTo>
                    <a:pt x="245" y="53"/>
                    <a:pt x="272" y="46"/>
                    <a:pt x="300" y="38"/>
                  </a:cubicBezTo>
                  <a:lnTo>
                    <a:pt x="378" y="23"/>
                  </a:lnTo>
                  <a:cubicBezTo>
                    <a:pt x="431" y="19"/>
                    <a:pt x="529" y="0"/>
                    <a:pt x="621" y="11"/>
                  </a:cubicBezTo>
                  <a:cubicBezTo>
                    <a:pt x="713" y="22"/>
                    <a:pt x="858" y="58"/>
                    <a:pt x="933" y="92"/>
                  </a:cubicBezTo>
                  <a:cubicBezTo>
                    <a:pt x="1008" y="126"/>
                    <a:pt x="1041" y="176"/>
                    <a:pt x="1068" y="215"/>
                  </a:cubicBezTo>
                  <a:cubicBezTo>
                    <a:pt x="1095" y="254"/>
                    <a:pt x="1088" y="304"/>
                    <a:pt x="1093" y="327"/>
                  </a:cubicBezTo>
                </a:path>
              </a:pathLst>
            </a:custGeom>
            <a:gradFill rotWithShape="1">
              <a:gsLst>
                <a:gs pos="0">
                  <a:schemeClr val="hlink"/>
                </a:gs>
                <a:gs pos="5000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 cap="flat" cmpd="sng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9174" name="Freeform 22"/>
          <p:cNvSpPr>
            <a:spLocks/>
          </p:cNvSpPr>
          <p:nvPr/>
        </p:nvSpPr>
        <p:spPr bwMode="auto">
          <a:xfrm>
            <a:off x="1435269" y="1412776"/>
            <a:ext cx="688459" cy="2879601"/>
          </a:xfrm>
          <a:custGeom>
            <a:avLst/>
            <a:gdLst>
              <a:gd name="T0" fmla="*/ 2147483647 w 576"/>
              <a:gd name="T1" fmla="*/ 2147483647 h 1827"/>
              <a:gd name="T2" fmla="*/ 2147483647 w 576"/>
              <a:gd name="T3" fmla="*/ 0 h 1827"/>
              <a:gd name="T4" fmla="*/ 2147483647 w 576"/>
              <a:gd name="T5" fmla="*/ 2147483647 h 1827"/>
              <a:gd name="T6" fmla="*/ 0 w 576"/>
              <a:gd name="T7" fmla="*/ 2147483647 h 1827"/>
              <a:gd name="T8" fmla="*/ 2147483647 w 576"/>
              <a:gd name="T9" fmla="*/ 2147483647 h 18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"/>
              <a:gd name="T16" fmla="*/ 0 h 1827"/>
              <a:gd name="T17" fmla="*/ 576 w 576"/>
              <a:gd name="T18" fmla="*/ 1827 h 18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" h="1827">
                <a:moveTo>
                  <a:pt x="9" y="456"/>
                </a:moveTo>
                <a:lnTo>
                  <a:pt x="576" y="0"/>
                </a:lnTo>
                <a:lnTo>
                  <a:pt x="561" y="1323"/>
                </a:lnTo>
                <a:lnTo>
                  <a:pt x="0" y="1827"/>
                </a:lnTo>
                <a:lnTo>
                  <a:pt x="9" y="456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62000"/>
                </a:schemeClr>
              </a:gs>
              <a:gs pos="100000">
                <a:srgbClr val="60CCE2">
                  <a:alpha val="56000"/>
                </a:srgbClr>
              </a:gs>
            </a:gsLst>
            <a:lin ang="18900000" scaled="1"/>
          </a:gradFill>
          <a:ln w="9525">
            <a:solidFill>
              <a:srgbClr val="76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75" name="Freeform 23"/>
          <p:cNvSpPr>
            <a:spLocks/>
          </p:cNvSpPr>
          <p:nvPr/>
        </p:nvSpPr>
        <p:spPr bwMode="auto">
          <a:xfrm>
            <a:off x="1321137" y="1616111"/>
            <a:ext cx="1588" cy="2171700"/>
          </a:xfrm>
          <a:custGeom>
            <a:avLst/>
            <a:gdLst>
              <a:gd name="T0" fmla="*/ 0 w 1"/>
              <a:gd name="T1" fmla="*/ 0 h 1368"/>
              <a:gd name="T2" fmla="*/ 0 w 1"/>
              <a:gd name="T3" fmla="*/ 2147483647 h 1368"/>
              <a:gd name="T4" fmla="*/ 0 60000 65536"/>
              <a:gd name="T5" fmla="*/ 0 60000 65536"/>
              <a:gd name="T6" fmla="*/ 0 w 1"/>
              <a:gd name="T7" fmla="*/ 0 h 1368"/>
              <a:gd name="T8" fmla="*/ 1 w 1"/>
              <a:gd name="T9" fmla="*/ 1368 h 13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68">
                <a:moveTo>
                  <a:pt x="0" y="0"/>
                </a:moveTo>
                <a:lnTo>
                  <a:pt x="0" y="1368"/>
                </a:lnTo>
              </a:path>
            </a:pathLst>
          </a:custGeom>
          <a:noFill/>
          <a:ln w="9525">
            <a:solidFill>
              <a:srgbClr val="76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84" name="Text Box 32"/>
          <p:cNvSpPr txBox="1">
            <a:spLocks noChangeArrowheads="1"/>
          </p:cNvSpPr>
          <p:nvPr/>
        </p:nvSpPr>
        <p:spPr bwMode="auto">
          <a:xfrm>
            <a:off x="4968044" y="2883931"/>
            <a:ext cx="3407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</a:rPr>
              <a:t>прямоугольник.</a:t>
            </a:r>
          </a:p>
        </p:txBody>
      </p:sp>
    </p:spTree>
    <p:extLst>
      <p:ext uri="{BB962C8B-B14F-4D97-AF65-F5344CB8AC3E}">
        <p14:creationId xmlns:p14="http://schemas.microsoft.com/office/powerpoint/2010/main" val="362543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91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720725"/>
          </a:xfrm>
        </p:spPr>
        <p:txBody>
          <a:bodyPr/>
          <a:lstStyle/>
          <a:p>
            <a:r>
              <a:rPr lang="ru-RU" altLang="ru-RU" sz="4000" smtClean="0"/>
              <a:t>Сечения цилиндра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915816" y="1236206"/>
            <a:ext cx="4465638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Плоскость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сечения перпендикулярна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оси и параллельна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основаниям </a:t>
            </a: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цилиндра. </a:t>
            </a:r>
          </a:p>
          <a:p>
            <a:pPr>
              <a:spcBef>
                <a:spcPct val="50000"/>
              </a:spcBef>
            </a:pPr>
            <a:r>
              <a:rPr lang="ru-RU" altLang="ru-RU" sz="28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 </a:t>
            </a:r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</a:rPr>
              <a:t>сечении – </a:t>
            </a:r>
            <a:endParaRPr lang="ru-RU" altLang="ru-RU" sz="2800" i="1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539552" y="1052736"/>
            <a:ext cx="2016125" cy="3095625"/>
            <a:chOff x="839" y="1933"/>
            <a:chExt cx="1095" cy="1724"/>
          </a:xfrm>
        </p:grpSpPr>
        <p:sp>
          <p:nvSpPr>
            <p:cNvPr id="49179" name="AutoShape 27"/>
            <p:cNvSpPr>
              <a:spLocks noChangeArrowheads="1"/>
            </p:cNvSpPr>
            <p:nvPr/>
          </p:nvSpPr>
          <p:spPr bwMode="auto">
            <a:xfrm>
              <a:off x="839" y="1933"/>
              <a:ext cx="1088" cy="1724"/>
            </a:xfrm>
            <a:prstGeom prst="can">
              <a:avLst>
                <a:gd name="adj" fmla="val 47331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folHlink">
                    <a:alpha val="75000"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57" name="Freeform 28"/>
            <p:cNvSpPr>
              <a:spLocks/>
            </p:cNvSpPr>
            <p:nvPr/>
          </p:nvSpPr>
          <p:spPr bwMode="auto">
            <a:xfrm>
              <a:off x="839" y="3103"/>
              <a:ext cx="1095" cy="327"/>
            </a:xfrm>
            <a:custGeom>
              <a:avLst/>
              <a:gdLst>
                <a:gd name="T0" fmla="*/ 0 w 1095"/>
                <a:gd name="T1" fmla="*/ 320 h 327"/>
                <a:gd name="T2" fmla="*/ 24 w 1095"/>
                <a:gd name="T3" fmla="*/ 224 h 327"/>
                <a:gd name="T4" fmla="*/ 90 w 1095"/>
                <a:gd name="T5" fmla="*/ 146 h 327"/>
                <a:gd name="T6" fmla="*/ 210 w 1095"/>
                <a:gd name="T7" fmla="*/ 71 h 327"/>
                <a:gd name="T8" fmla="*/ 300 w 1095"/>
                <a:gd name="T9" fmla="*/ 38 h 327"/>
                <a:gd name="T10" fmla="*/ 378 w 1095"/>
                <a:gd name="T11" fmla="*/ 23 h 327"/>
                <a:gd name="T12" fmla="*/ 621 w 1095"/>
                <a:gd name="T13" fmla="*/ 11 h 327"/>
                <a:gd name="T14" fmla="*/ 933 w 1095"/>
                <a:gd name="T15" fmla="*/ 92 h 327"/>
                <a:gd name="T16" fmla="*/ 1068 w 1095"/>
                <a:gd name="T17" fmla="*/ 215 h 327"/>
                <a:gd name="T18" fmla="*/ 1093 w 1095"/>
                <a:gd name="T19" fmla="*/ 327 h 3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95"/>
                <a:gd name="T31" fmla="*/ 0 h 327"/>
                <a:gd name="T32" fmla="*/ 1095 w 1095"/>
                <a:gd name="T33" fmla="*/ 327 h 3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95" h="327">
                  <a:moveTo>
                    <a:pt x="0" y="320"/>
                  </a:moveTo>
                  <a:cubicBezTo>
                    <a:pt x="4" y="304"/>
                    <a:pt x="9" y="253"/>
                    <a:pt x="24" y="224"/>
                  </a:cubicBezTo>
                  <a:lnTo>
                    <a:pt x="90" y="146"/>
                  </a:lnTo>
                  <a:cubicBezTo>
                    <a:pt x="121" y="121"/>
                    <a:pt x="175" y="89"/>
                    <a:pt x="210" y="71"/>
                  </a:cubicBezTo>
                  <a:cubicBezTo>
                    <a:pt x="245" y="53"/>
                    <a:pt x="272" y="46"/>
                    <a:pt x="300" y="38"/>
                  </a:cubicBezTo>
                  <a:lnTo>
                    <a:pt x="378" y="23"/>
                  </a:lnTo>
                  <a:cubicBezTo>
                    <a:pt x="431" y="19"/>
                    <a:pt x="529" y="0"/>
                    <a:pt x="621" y="11"/>
                  </a:cubicBezTo>
                  <a:cubicBezTo>
                    <a:pt x="713" y="22"/>
                    <a:pt x="858" y="58"/>
                    <a:pt x="933" y="92"/>
                  </a:cubicBezTo>
                  <a:cubicBezTo>
                    <a:pt x="1008" y="126"/>
                    <a:pt x="1041" y="176"/>
                    <a:pt x="1068" y="215"/>
                  </a:cubicBezTo>
                  <a:cubicBezTo>
                    <a:pt x="1095" y="254"/>
                    <a:pt x="1088" y="304"/>
                    <a:pt x="1093" y="327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9182" name="Oval 30"/>
          <p:cNvSpPr>
            <a:spLocks noChangeArrowheads="1"/>
          </p:cNvSpPr>
          <p:nvPr/>
        </p:nvSpPr>
        <p:spPr bwMode="auto">
          <a:xfrm>
            <a:off x="539552" y="2205038"/>
            <a:ext cx="2016125" cy="792162"/>
          </a:xfrm>
          <a:prstGeom prst="ellipse">
            <a:avLst/>
          </a:prstGeom>
          <a:gradFill rotWithShape="1">
            <a:gsLst>
              <a:gs pos="0">
                <a:srgbClr val="60CCE2">
                  <a:alpha val="62999"/>
                </a:srgbClr>
              </a:gs>
              <a:gs pos="100000">
                <a:schemeClr val="tx2">
                  <a:alpha val="59000"/>
                </a:schemeClr>
              </a:gs>
            </a:gsLst>
            <a:lin ang="18900000" scaled="1"/>
          </a:gra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49185" name="Text Box 33"/>
          <p:cNvSpPr txBox="1">
            <a:spLocks noChangeArrowheads="1"/>
          </p:cNvSpPr>
          <p:nvPr/>
        </p:nvSpPr>
        <p:spPr bwMode="auto">
          <a:xfrm>
            <a:off x="4932040" y="3175199"/>
            <a:ext cx="1453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anose="020406040505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800" i="1" dirty="0">
                <a:solidFill>
                  <a:schemeClr val="hlink"/>
                </a:solidFill>
              </a:rPr>
              <a:t>круг</a:t>
            </a:r>
            <a:r>
              <a:rPr lang="ru-RU" altLang="ru-RU" sz="2000" i="1" dirty="0">
                <a:solidFill>
                  <a:schemeClr val="hlink"/>
                </a:solidFill>
              </a:rPr>
              <a:t>.</a:t>
            </a: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539582" y="1498600"/>
            <a:ext cx="1588" cy="2171700"/>
          </a:xfrm>
          <a:custGeom>
            <a:avLst/>
            <a:gdLst>
              <a:gd name="T0" fmla="*/ 0 w 1"/>
              <a:gd name="T1" fmla="*/ 0 h 1368"/>
              <a:gd name="T2" fmla="*/ 0 w 1"/>
              <a:gd name="T3" fmla="*/ 2147483647 h 1368"/>
              <a:gd name="T4" fmla="*/ 0 60000 65536"/>
              <a:gd name="T5" fmla="*/ 0 60000 65536"/>
              <a:gd name="T6" fmla="*/ 0 w 1"/>
              <a:gd name="T7" fmla="*/ 0 h 1368"/>
              <a:gd name="T8" fmla="*/ 1 w 1"/>
              <a:gd name="T9" fmla="*/ 1368 h 13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68">
                <a:moveTo>
                  <a:pt x="0" y="0"/>
                </a:moveTo>
                <a:lnTo>
                  <a:pt x="0" y="1368"/>
                </a:lnTo>
              </a:path>
            </a:pathLst>
          </a:custGeom>
          <a:noFill/>
          <a:ln w="9525">
            <a:solidFill>
              <a:srgbClr val="76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93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9182" grpId="0" animBg="1"/>
      <p:bldP spid="49185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</TotalTime>
  <Words>587</Words>
  <Application>Microsoft Office PowerPoint</Application>
  <PresentationFormat>Экран (4:3)</PresentationFormat>
  <Paragraphs>85</Paragraphs>
  <Slides>30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Calibri</vt:lpstr>
      <vt:lpstr>Century</vt:lpstr>
      <vt:lpstr>Impact</vt:lpstr>
      <vt:lpstr>Symbol</vt:lpstr>
      <vt:lpstr>Times New Roman</vt:lpstr>
      <vt:lpstr>Trebuchet MS</vt:lpstr>
      <vt:lpstr>Wingdings 3</vt:lpstr>
      <vt:lpstr>Аспект</vt:lpstr>
      <vt:lpstr>Формула</vt:lpstr>
      <vt:lpstr>Тема: «Цилиндр, конус,  шар»</vt:lpstr>
      <vt:lpstr>Презентация PowerPoint</vt:lpstr>
      <vt:lpstr>Презентация PowerPoint</vt:lpstr>
      <vt:lpstr>Цилиндр</vt:lpstr>
      <vt:lpstr>Презентация PowerPoint</vt:lpstr>
      <vt:lpstr>Виды цилиндров</vt:lpstr>
      <vt:lpstr>Сечения цилиндра</vt:lpstr>
      <vt:lpstr>Сечения цилиндра</vt:lpstr>
      <vt:lpstr>Сечения цилиндра</vt:lpstr>
      <vt:lpstr>Площадь поверхности цилиндра</vt:lpstr>
      <vt:lpstr>Презентация PowerPoint</vt:lpstr>
      <vt:lpstr>Конус</vt:lpstr>
      <vt:lpstr>Презентация PowerPoint</vt:lpstr>
      <vt:lpstr>Сечения конуса</vt:lpstr>
      <vt:lpstr>Площадь поверхности конуса</vt:lpstr>
      <vt:lpstr>Презентация PowerPoint</vt:lpstr>
      <vt:lpstr>Презентация PowerPoint</vt:lpstr>
      <vt:lpstr>Презентация PowerPoint</vt:lpstr>
      <vt:lpstr>Презентация PowerPoint</vt:lpstr>
      <vt:lpstr>Сечения шара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Березайка</dc:creator>
  <cp:lastModifiedBy>user</cp:lastModifiedBy>
  <cp:revision>86</cp:revision>
  <dcterms:created xsi:type="dcterms:W3CDTF">2009-10-20T19:48:30Z</dcterms:created>
  <dcterms:modified xsi:type="dcterms:W3CDTF">2022-10-05T11:17:46Z</dcterms:modified>
</cp:coreProperties>
</file>