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0" r:id="rId6"/>
    <p:sldId id="269" r:id="rId7"/>
    <p:sldId id="271" r:id="rId8"/>
    <p:sldId id="257" r:id="rId9"/>
    <p:sldId id="258" r:id="rId10"/>
    <p:sldId id="259" r:id="rId11"/>
    <p:sldId id="260" r:id="rId12"/>
    <p:sldId id="261" r:id="rId13"/>
    <p:sldId id="262" r:id="rId14"/>
    <p:sldId id="264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9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ED503-2797-4FF4-BF0D-7CE5F20D559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76BC78-FDCC-4820-A9DB-0B682B0C95C7}">
      <dgm:prSet/>
      <dgm:spPr>
        <a:solidFill>
          <a:srgbClr val="8896AC"/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ru-RU" dirty="0"/>
            <a:t>Биогеоценоз – это устойчивая саморегулирующаяся система, в которой органические компоненты неразрывно связаны с органическими.</a:t>
          </a:r>
        </a:p>
      </dgm:t>
    </dgm:pt>
    <dgm:pt modelId="{77B62C4D-BACA-463E-BBE9-45E271D699A4}" type="parTrans" cxnId="{78ABC036-533D-4875-A8E1-161CFC37C3EA}">
      <dgm:prSet/>
      <dgm:spPr/>
      <dgm:t>
        <a:bodyPr/>
        <a:lstStyle/>
        <a:p>
          <a:endParaRPr lang="ru-RU"/>
        </a:p>
      </dgm:t>
    </dgm:pt>
    <dgm:pt modelId="{1D2F005C-C990-4E5D-879B-CD18B0E38DD9}" type="sibTrans" cxnId="{78ABC036-533D-4875-A8E1-161CFC37C3EA}">
      <dgm:prSet/>
      <dgm:spPr/>
      <dgm:t>
        <a:bodyPr/>
        <a:lstStyle/>
        <a:p>
          <a:endParaRPr lang="ru-RU"/>
        </a:p>
      </dgm:t>
    </dgm:pt>
    <dgm:pt modelId="{5F859815-6B57-42F0-AE1E-C4D211D76F1C}" type="pres">
      <dgm:prSet presAssocID="{2DDED503-2797-4FF4-BF0D-7CE5F20D5590}" presName="diagram" presStyleCnt="0">
        <dgm:presLayoutVars>
          <dgm:dir/>
          <dgm:resizeHandles val="exact"/>
        </dgm:presLayoutVars>
      </dgm:prSet>
      <dgm:spPr/>
    </dgm:pt>
    <dgm:pt modelId="{D2D6410B-61E5-461B-B669-4E987C56AE6E}" type="pres">
      <dgm:prSet presAssocID="{1876BC78-FDCC-4820-A9DB-0B682B0C95C7}" presName="node" presStyleLbl="node1" presStyleIdx="0" presStyleCnt="1" custLinFactNeighborX="-6268" custLinFactNeighborY="-4403">
        <dgm:presLayoutVars>
          <dgm:bulletEnabled val="1"/>
        </dgm:presLayoutVars>
      </dgm:prSet>
      <dgm:spPr/>
    </dgm:pt>
  </dgm:ptLst>
  <dgm:cxnLst>
    <dgm:cxn modelId="{9A1CD425-C937-41F9-A5A5-FC54EBF221D9}" type="presOf" srcId="{1876BC78-FDCC-4820-A9DB-0B682B0C95C7}" destId="{D2D6410B-61E5-461B-B669-4E987C56AE6E}" srcOrd="0" destOrd="0" presId="urn:microsoft.com/office/officeart/2005/8/layout/default"/>
    <dgm:cxn modelId="{78ABC036-533D-4875-A8E1-161CFC37C3EA}" srcId="{2DDED503-2797-4FF4-BF0D-7CE5F20D5590}" destId="{1876BC78-FDCC-4820-A9DB-0B682B0C95C7}" srcOrd="0" destOrd="0" parTransId="{77B62C4D-BACA-463E-BBE9-45E271D699A4}" sibTransId="{1D2F005C-C990-4E5D-879B-CD18B0E38DD9}"/>
    <dgm:cxn modelId="{C79C0166-57FE-4E8A-AB80-8D55F41A46B7}" type="presOf" srcId="{2DDED503-2797-4FF4-BF0D-7CE5F20D5590}" destId="{5F859815-6B57-42F0-AE1E-C4D211D76F1C}" srcOrd="0" destOrd="0" presId="urn:microsoft.com/office/officeart/2005/8/layout/default"/>
    <dgm:cxn modelId="{69BB080F-80FE-4038-9012-100BBA79DA5D}" type="presParOf" srcId="{5F859815-6B57-42F0-AE1E-C4D211D76F1C}" destId="{D2D6410B-61E5-461B-B669-4E987C56AE6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6410B-61E5-461B-B669-4E987C56AE6E}">
      <dsp:nvSpPr>
        <dsp:cNvPr id="0" name=""/>
        <dsp:cNvSpPr/>
      </dsp:nvSpPr>
      <dsp:spPr>
        <a:xfrm>
          <a:off x="0" y="629802"/>
          <a:ext cx="5229225" cy="3137535"/>
        </a:xfrm>
        <a:prstGeom prst="rect">
          <a:avLst/>
        </a:prstGeom>
        <a:solidFill>
          <a:srgbClr val="8896AC"/>
        </a:solidFill>
        <a:ln w="12700" cap="flat" cmpd="sng" algn="ctr">
          <a:solidFill>
            <a:schemeClr val="bg1">
              <a:lumMod val="9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Биогеоценоз – это устойчивая саморегулирующаяся система, в которой органические компоненты неразрывно связаны с органическими.</a:t>
          </a:r>
        </a:p>
      </dsp:txBody>
      <dsp:txXfrm>
        <a:off x="0" y="629802"/>
        <a:ext cx="5229225" cy="3137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49D3309-FB5F-4371-97B7-33D7FFE04B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E0EFD-F020-42B5-9D9E-99FC43111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CE5AD2-92E0-48F9-A44B-34538CEE7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8698AC-1F65-4F86-BB26-1816BF336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B80337-0C76-48E5-BD7E-12F8B2E3B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A9B08F-217A-42F8-9139-D3FA8A5D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17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EF4299-E865-4BC1-ABEE-EBF4BD368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0D69E7-E834-480B-89E9-2367A2154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53DDCE-143C-4D2F-B3EF-F788B5204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565FDF-176C-451B-B18D-80BE5F053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B47DD8-CA59-464C-A504-6AD6E3F1D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77AC521-08FB-4505-ACF8-E86A1EFE4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3BA98B-3C67-4A6E-A6D2-1ED6FF992D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CBDA9C-9268-4BF3-B43E-AB0A7673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C7AB7B-6EC7-499C-9A59-9A4EB67C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14AFD8-74B7-46E1-A95E-10B16DC3C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21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FD5DA9-E882-42FE-A49E-B49CE42D0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E1B8A1-060C-40A6-9B3E-1E7515BE2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6DE875-1C69-4768-9F18-6BEB89A98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C8FB6D-4771-4733-B8D7-1B403173F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7A3C66-59E5-4E43-816D-F824BFF0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0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23A6A-E3F2-44D7-B677-B3C74B60C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228BED-674E-4EA4-90DB-BD2DE0945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766689-F681-4DE9-8CF0-98F658755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7E08E7-A96E-4026-802E-C123B661F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38144E-E165-4324-B375-C6E68B97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44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3CF1D-A1DD-4BAE-82ED-99551F490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44CE7B-3BEE-4B4D-924A-F7EAF8B150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2A49DA-3C7A-479E-8DE5-328575A1E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4BC1A3-9E00-4904-8F1C-022822429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B9FBAE-AF5C-4489-95D4-035ABF84E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64045F-11FB-43C8-A0FE-87A59F15F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1E4CC8-F93D-4EA4-8069-D7CC1A4C2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0AC2A1-4F31-4FC1-BC9C-B4A4BE87E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9F0B81-BD6D-4772-A25A-744F53DAA4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B7A9A8-1670-4D22-A3D2-0F87FE2D5B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3711E92-E5FA-48A2-85E4-F97922F68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D8F0AA6-E0A4-4CD5-BCAA-31EDE4469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253ECC-8E3A-4990-B38D-39EDBAD31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AD3A1AD-CCC7-41A7-9C26-A0FF84089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31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2B85F5-7D5F-42DF-88B3-1E31C92B1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11EC1E8-AA33-4BC0-B66B-FD94BFF6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C0070AD-545F-4A52-9FD6-C3A1AE939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0B37E4-9193-4CE0-BC99-223802C2E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268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E977721-BCED-4272-BFD5-016BE73D5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E075F1-B0A1-4B7F-845A-00970A9D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8056F16-E3BA-4799-A5FE-3F03CDBA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67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3AD51-C120-4980-9808-8F1EA7408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13EF98-649B-4ED0-AAAB-D9DAA8B86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B6544F-8444-4E6D-B8A7-24E03BD2E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16CEEB-AAE1-4843-865A-373CF483B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891E46-AA87-4656-81EA-FEBCC6A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ECBFB6-BA63-4F1A-A8B6-B319CF369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0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4FEC6-C90B-41C4-8561-F6F2BF2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8FADBB8-9AF7-4D48-8BE4-C8F7ECB15A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1EFD8B-6258-4C6B-8992-F77C365B0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FCE8A7-E214-4FBF-8112-5DB8851AA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1880DC-8EF9-4C2C-A23C-6A2AD060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C04F86-E220-48D6-83B8-5CA59D38E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77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5C92AA-8093-4039-8EAA-7173550C775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3D3D00-E3E3-4B1F-993B-DB3368F13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B851B4-86CD-44E4-82BF-2291418AD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DF3415-4600-4C26-B663-FA116AD31E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59583-7489-4193-B835-FF69BB42DECD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53825-75E0-4A00-9DA9-0E859030C1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C601F6-BFF4-476A-9105-B4BBF603B6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F17C6-6A3C-4596-8574-544E8821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69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A468B6-B08D-4AF1-A7B3-DD35F3E69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4177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Основные уровни организации жизни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5367FB0F-E05C-43F0-9ABF-E20CE01B63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55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2ADA20-693B-4D69-BA2D-043C5763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5" y="150812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Популяционно-видовой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B9B6B8-6C34-418B-B316-064D38D3A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" y="1470024"/>
            <a:ext cx="6562725" cy="5083175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Элементарная единица – популяция.</a:t>
            </a:r>
          </a:p>
          <a:p>
            <a:r>
              <a:rPr lang="ru-RU" dirty="0">
                <a:solidFill>
                  <a:schemeClr val="bg1"/>
                </a:solidFill>
              </a:rPr>
              <a:t>Элементарное явление – изменение генетического состава популяции.</a:t>
            </a:r>
          </a:p>
          <a:p>
            <a:r>
              <a:rPr lang="ru-RU" dirty="0">
                <a:solidFill>
                  <a:schemeClr val="bg1"/>
                </a:solidFill>
              </a:rPr>
              <a:t>Целостность имеет принципиально иной характер.</a:t>
            </a:r>
          </a:p>
          <a:p>
            <a:r>
              <a:rPr lang="ru-RU" dirty="0">
                <a:solidFill>
                  <a:schemeClr val="bg1"/>
                </a:solidFill>
              </a:rPr>
              <a:t>Проявление жизни – конкуренция, взаимопомощь, половые отношения.</a:t>
            </a:r>
          </a:p>
          <a:p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0231DA2-3087-48E6-89BD-490595B2ED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243" y="5211639"/>
            <a:ext cx="1677133" cy="167713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973A50-7964-46A3-8EB5-5C251C7DC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9588" y="2248090"/>
            <a:ext cx="4367981" cy="313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903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61588-7048-4B9F-8548-F6913206E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127039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Биогеоценотический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3EDAB1-A215-4384-8A27-2DDED6803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1490048"/>
            <a:ext cx="11125200" cy="572043"/>
          </a:xfrm>
          <a:prstGeom prst="roundRect">
            <a:avLst/>
          </a:prstGeom>
          <a:solidFill>
            <a:srgbClr val="8896AC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Элементарная единица – биогеоценоз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C9AFF388-9D9F-40EE-9F89-0C8588DBB0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0596135"/>
              </p:ext>
            </p:extLst>
          </p:nvPr>
        </p:nvGraphicFramePr>
        <p:xfrm>
          <a:off x="590549" y="1860718"/>
          <a:ext cx="5229225" cy="4673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D15068A-967A-49C4-8606-D6E93B3F3A91}"/>
              </a:ext>
            </a:extLst>
          </p:cNvPr>
          <p:cNvSpPr/>
          <p:nvPr/>
        </p:nvSpPr>
        <p:spPr>
          <a:xfrm>
            <a:off x="6153149" y="2609040"/>
            <a:ext cx="5343520" cy="408623"/>
          </a:xfrm>
          <a:prstGeom prst="roundRect">
            <a:avLst/>
          </a:prstGeom>
          <a:ln>
            <a:solidFill>
              <a:srgbClr val="8896A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автономность и саморегуляция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9D5EACB7-32E5-4C42-8BC5-9EAF3F45A385}"/>
              </a:ext>
            </a:extLst>
          </p:cNvPr>
          <p:cNvSpPr/>
          <p:nvPr/>
        </p:nvSpPr>
        <p:spPr>
          <a:xfrm>
            <a:off x="6153149" y="3224688"/>
            <a:ext cx="5343521" cy="408623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незамкнутая система 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C6C3B23E-853C-459F-A035-9728E5F2DB88}"/>
              </a:ext>
            </a:extLst>
          </p:cNvPr>
          <p:cNvSpPr/>
          <p:nvPr/>
        </p:nvSpPr>
        <p:spPr>
          <a:xfrm>
            <a:off x="6153149" y="3900789"/>
            <a:ext cx="5377691" cy="408623"/>
          </a:xfrm>
          <a:prstGeom prst="roundRect">
            <a:avLst/>
          </a:prstGeom>
          <a:ln>
            <a:solidFill>
              <a:srgbClr val="8896A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обмен веществ между компонентами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031C5968-8A3F-42B6-85A0-EEE142C20E4F}"/>
              </a:ext>
            </a:extLst>
          </p:cNvPr>
          <p:cNvSpPr/>
          <p:nvPr/>
        </p:nvSpPr>
        <p:spPr>
          <a:xfrm>
            <a:off x="6153149" y="4542721"/>
            <a:ext cx="5377691" cy="408623"/>
          </a:xfrm>
          <a:prstGeom prst="roundRect">
            <a:avLst/>
          </a:prstGeom>
          <a:ln>
            <a:solidFill>
              <a:srgbClr val="8896A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арена, среда для эволюции популяций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31C96CD3-531F-40DE-8B01-205F1AB70EB3}"/>
              </a:ext>
            </a:extLst>
          </p:cNvPr>
          <p:cNvSpPr/>
          <p:nvPr/>
        </p:nvSpPr>
        <p:spPr>
          <a:xfrm>
            <a:off x="6153149" y="5173779"/>
            <a:ext cx="5377691" cy="408623"/>
          </a:xfrm>
          <a:prstGeom prst="roundRect">
            <a:avLst/>
          </a:prstGeom>
          <a:ln>
            <a:solidFill>
              <a:srgbClr val="8896A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продукт совместного исторического развития видов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0C9AC4-6834-47DD-BEEB-E4CA8E4DAE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2672" y="5378090"/>
            <a:ext cx="1869328" cy="186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44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19FB6-97E1-4102-8B41-8D460B007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382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Биогеоценотический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3AAFEA-0941-4A91-BC5B-5CC01F7C0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330" y="1301262"/>
            <a:ext cx="10430436" cy="201637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Элементарное явление – элементарное эволюционное преобразование в популяциях</a:t>
            </a:r>
          </a:p>
          <a:p>
            <a:r>
              <a:rPr lang="ru-RU" dirty="0">
                <a:solidFill>
                  <a:schemeClr val="bg1"/>
                </a:solidFill>
              </a:rPr>
              <a:t>Целостность определяется абиотическими факторами</a:t>
            </a:r>
          </a:p>
          <a:p>
            <a:r>
              <a:rPr lang="ru-RU" dirty="0">
                <a:solidFill>
                  <a:schemeClr val="bg1"/>
                </a:solidFill>
              </a:rPr>
              <a:t>Проявление жизни – круговорот веществ и энергии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D58127E-4E5C-4F74-AEE4-EA92745038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30" y="3751605"/>
            <a:ext cx="10310814" cy="31335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1281F50-926B-43AF-8369-16082FDBA1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601" y="2708873"/>
            <a:ext cx="2062413" cy="203123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DE2EB04-739B-4942-B74F-B4531EDA10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30" y="4908398"/>
            <a:ext cx="1742632" cy="197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56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311F1-FF0E-4C3F-BEB8-46523B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89693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Биосферный уровень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7219CE34-DB63-47F8-AEAE-B93B36F3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220" y="1894926"/>
            <a:ext cx="6134100" cy="2632075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/>
              <a:t>Элементарная единица – биосфера </a:t>
            </a:r>
          </a:p>
          <a:p>
            <a:r>
              <a:rPr lang="ru-RU" dirty="0"/>
              <a:t>Элементарное явление –  глобальные изменения биосферы </a:t>
            </a:r>
          </a:p>
          <a:p>
            <a:r>
              <a:rPr lang="ru-RU" dirty="0"/>
              <a:t>Проявление жизни – в круговороте веществ и энергии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23A6D4-5CBB-491A-9298-B6B9F348A3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1870434"/>
            <a:ext cx="4720979" cy="47296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162" y="5193217"/>
            <a:ext cx="2121111" cy="140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54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B2079-DEBC-475D-8280-C598CE1BA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6518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1933B5-5E42-48BF-98B9-DC63C95C0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664"/>
            <a:ext cx="10515600" cy="85858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Расставить в правильном порядке уровни организации живого от низшего до высшего.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FAA166-36CE-4B05-B3EE-5439FB8C404C}"/>
              </a:ext>
            </a:extLst>
          </p:cNvPr>
          <p:cNvSpPr/>
          <p:nvPr/>
        </p:nvSpPr>
        <p:spPr>
          <a:xfrm>
            <a:off x="1020932" y="2274838"/>
            <a:ext cx="103328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Биосферный</a:t>
            </a:r>
          </a:p>
          <a:p>
            <a:r>
              <a:rPr lang="ru-RU" sz="2800" dirty="0"/>
              <a:t>Тканевый</a:t>
            </a:r>
          </a:p>
          <a:p>
            <a:r>
              <a:rPr lang="ru-RU" sz="2800" dirty="0"/>
              <a:t>Клеточный</a:t>
            </a:r>
          </a:p>
          <a:p>
            <a:r>
              <a:rPr lang="ru-RU" sz="2800" dirty="0"/>
              <a:t>Молекулярно-генетический</a:t>
            </a:r>
          </a:p>
          <a:p>
            <a:r>
              <a:rPr lang="ru-RU" sz="2800" dirty="0"/>
              <a:t>Популяционно-видовой</a:t>
            </a:r>
          </a:p>
          <a:p>
            <a:r>
              <a:rPr lang="ru-RU" sz="2800" dirty="0"/>
              <a:t>Органный</a:t>
            </a:r>
          </a:p>
          <a:p>
            <a:r>
              <a:rPr lang="ru-RU" sz="2800" dirty="0"/>
              <a:t>Биогеоценотический</a:t>
            </a:r>
          </a:p>
          <a:p>
            <a:r>
              <a:rPr lang="ru-RU" sz="2800" dirty="0"/>
              <a:t>Организменный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7FAA166-36CE-4B05-B3EE-5439FB8C404C}"/>
              </a:ext>
            </a:extLst>
          </p:cNvPr>
          <p:cNvSpPr/>
          <p:nvPr/>
        </p:nvSpPr>
        <p:spPr>
          <a:xfrm>
            <a:off x="5686717" y="2274838"/>
            <a:ext cx="103328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8</a:t>
            </a:r>
          </a:p>
          <a:p>
            <a:r>
              <a:rPr lang="ru-RU" sz="2800" dirty="0"/>
              <a:t>3</a:t>
            </a:r>
          </a:p>
          <a:p>
            <a:r>
              <a:rPr lang="ru-RU" sz="2800" dirty="0"/>
              <a:t>2</a:t>
            </a:r>
          </a:p>
          <a:p>
            <a:r>
              <a:rPr lang="ru-RU" sz="2800" dirty="0"/>
              <a:t>1</a:t>
            </a:r>
          </a:p>
          <a:p>
            <a:r>
              <a:rPr lang="ru-RU" sz="2800" dirty="0"/>
              <a:t>6</a:t>
            </a:r>
          </a:p>
          <a:p>
            <a:r>
              <a:rPr lang="ru-RU" sz="2800" dirty="0"/>
              <a:t>4</a:t>
            </a:r>
          </a:p>
          <a:p>
            <a:r>
              <a:rPr lang="ru-RU" sz="2800" dirty="0"/>
              <a:t>7</a:t>
            </a:r>
          </a:p>
          <a:p>
            <a:r>
              <a:rPr lang="ru-RU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9330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370" y="385205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647" y="2064587"/>
            <a:ext cx="5239871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Уровень</a:t>
            </a:r>
          </a:p>
          <a:p>
            <a:pPr marL="0" indent="0">
              <a:buNone/>
            </a:pPr>
            <a:r>
              <a:rPr lang="ru-RU" dirty="0"/>
              <a:t>1. Биосферный</a:t>
            </a:r>
          </a:p>
          <a:p>
            <a:pPr marL="0" indent="0">
              <a:buNone/>
            </a:pPr>
            <a:r>
              <a:rPr lang="ru-RU" dirty="0"/>
              <a:t>2. Тканевый</a:t>
            </a:r>
          </a:p>
          <a:p>
            <a:pPr marL="0" indent="0">
              <a:buNone/>
            </a:pPr>
            <a:r>
              <a:rPr lang="ru-RU" dirty="0"/>
              <a:t>3. Клеточный</a:t>
            </a:r>
          </a:p>
          <a:p>
            <a:pPr marL="0" indent="0">
              <a:buNone/>
            </a:pPr>
            <a:r>
              <a:rPr lang="ru-RU" dirty="0"/>
              <a:t>4. Молекулярно-генетический</a:t>
            </a:r>
          </a:p>
          <a:p>
            <a:pPr marL="0" indent="0">
              <a:buNone/>
            </a:pPr>
            <a:r>
              <a:rPr lang="ru-RU" dirty="0"/>
              <a:t>5. Популяционно-видовой</a:t>
            </a:r>
          </a:p>
          <a:p>
            <a:pPr marL="0" indent="0">
              <a:buNone/>
            </a:pPr>
            <a:r>
              <a:rPr lang="ru-RU" dirty="0"/>
              <a:t>6. Органный</a:t>
            </a:r>
          </a:p>
          <a:p>
            <a:pPr marL="0" indent="0">
              <a:buNone/>
            </a:pPr>
            <a:r>
              <a:rPr lang="ru-RU" dirty="0"/>
              <a:t>7. Биогеоценотический</a:t>
            </a:r>
          </a:p>
          <a:p>
            <a:pPr marL="0" indent="0">
              <a:buNone/>
            </a:pPr>
            <a:r>
              <a:rPr lang="ru-RU" dirty="0"/>
              <a:t>8. Организменный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230470" y="2047162"/>
            <a:ext cx="5239871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/>
              <a:t>Элементарная единица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А. Особь, организм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Б. Орган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В. Популяция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Г. Биосфера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Д. Биогеоценоз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Е. Гены и молекула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Ж. Клетка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З. Ткань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30470" y="6288203"/>
            <a:ext cx="5764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/>
              <a:t>Ответ: 1-Г; 2-З; 3-Ж; 4-Е; 5-В; 6-Б; 7-Д; 8-А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0574" y="1523058"/>
            <a:ext cx="8778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Соотнесите уровни жизни и элементарные единицы:</a:t>
            </a:r>
          </a:p>
        </p:txBody>
      </p:sp>
    </p:spTree>
    <p:extLst>
      <p:ext uri="{BB962C8B-B14F-4D97-AF65-F5344CB8AC3E}">
        <p14:creationId xmlns:p14="http://schemas.microsoft.com/office/powerpoint/2010/main" val="392310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Критерии уровня организации жизни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38552" y="1781907"/>
            <a:ext cx="10609385" cy="1570893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800" dirty="0"/>
              <a:t>наличием </a:t>
            </a:r>
            <a:r>
              <a:rPr lang="ru-RU" sz="2800" i="1" dirty="0"/>
              <a:t>специфических элементарных структур</a:t>
            </a:r>
            <a:r>
              <a:rPr lang="ru-RU" sz="2800" dirty="0"/>
              <a:t> – единиц;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i="1" dirty="0"/>
              <a:t>элементарное явление</a:t>
            </a:r>
            <a:r>
              <a:rPr lang="ru-RU" sz="2800" dirty="0"/>
              <a:t> – что происходит, как изменяется эта единица.</a:t>
            </a:r>
          </a:p>
        </p:txBody>
      </p:sp>
      <p:pic>
        <p:nvPicPr>
          <p:cNvPr id="1026" name="Picture 2" descr="https://rusinfo.info/wp-content/uploads/d/4/b/d4b5b5f0bdac32bfe09220d60cca7a3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97116" flipH="1">
            <a:off x="561751" y="3704802"/>
            <a:ext cx="3114392" cy="363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1787" y="3804356"/>
            <a:ext cx="2535296" cy="24835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31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Уровни организации жизни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99556" y="1828801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Молекулярно-генетический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9556" y="2365023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Клеточный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9556" y="2940759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Тканевый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9556" y="3493912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 Органный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9556" y="4035779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Организменный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99556" y="4580469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 Популяционно-видовой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99556" y="5119513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 Биогеоценотический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99556" y="5734757"/>
            <a:ext cx="4515556" cy="457200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 Биосферный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33250">
            <a:off x="407893" y="1621501"/>
            <a:ext cx="2638514" cy="263851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9143" y="5372101"/>
            <a:ext cx="1768581" cy="118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2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Молекулярно-генетический уровень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4088" y="1467556"/>
            <a:ext cx="6502401" cy="2686755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Элементарные единицы – </a:t>
            </a:r>
            <a:r>
              <a:rPr lang="ru-RU" sz="2400" i="1" dirty="0"/>
              <a:t>гены и молекулы</a:t>
            </a:r>
            <a:r>
              <a:rPr lang="ru-RU" sz="2400" dirty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Элементарные явления</a:t>
            </a:r>
            <a:r>
              <a:rPr lang="ru-RU" sz="2400" b="1" dirty="0"/>
              <a:t>: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Проявление</a:t>
            </a:r>
            <a:r>
              <a:rPr lang="ru-RU" sz="2400" b="1" dirty="0"/>
              <a:t> </a:t>
            </a:r>
            <a:r>
              <a:rPr lang="ru-RU" sz="2400" dirty="0"/>
              <a:t>жизни </a:t>
            </a:r>
            <a:r>
              <a:rPr lang="ru-RU" sz="2400" b="1" dirty="0"/>
              <a:t>– </a:t>
            </a:r>
            <a:r>
              <a:rPr lang="ru-RU" sz="2400" dirty="0"/>
              <a:t>на уровне </a:t>
            </a:r>
            <a:r>
              <a:rPr lang="ru-RU" sz="2400" i="1" dirty="0"/>
              <a:t>функционирования биополимеров и других органических веществ.</a:t>
            </a:r>
            <a:endParaRPr lang="ru-RU" sz="2400" dirty="0"/>
          </a:p>
          <a:p>
            <a:pPr marL="457200" indent="-457200">
              <a:buFont typeface="Arial" pitchFamily="34" charset="0"/>
              <a:buChar char="•"/>
            </a:pPr>
            <a:endParaRPr lang="ru-RU" sz="2400" dirty="0"/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 flipV="1">
            <a:off x="4605867" y="1873956"/>
            <a:ext cx="3533422" cy="643466"/>
          </a:xfrm>
          <a:prstGeom prst="curvedConnector3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8252177" y="1693333"/>
            <a:ext cx="3262489" cy="321733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обмен веществ</a:t>
            </a:r>
            <a:r>
              <a:rPr lang="ru-RU" dirty="0"/>
              <a:t>,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252177" y="2096910"/>
            <a:ext cx="3262489" cy="321733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превращение энергии</a:t>
            </a:r>
            <a:r>
              <a:rPr lang="ru-RU" dirty="0"/>
              <a:t>,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52176" y="2520243"/>
            <a:ext cx="3262489" cy="321733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мутации</a:t>
            </a:r>
            <a:r>
              <a:rPr lang="ru-RU" dirty="0"/>
              <a:t>,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52175" y="2935111"/>
            <a:ext cx="3262491" cy="632177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передача наследственной информации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52177" y="3668888"/>
            <a:ext cx="3262489" cy="321733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ysClr val="windowText" lastClr="000000"/>
                </a:solidFill>
              </a:rPr>
              <a:t>конвариантная</a:t>
            </a:r>
            <a:r>
              <a:rPr lang="ru-RU" dirty="0">
                <a:solidFill>
                  <a:sysClr val="windowText" lastClr="000000"/>
                </a:solidFill>
              </a:rPr>
              <a:t> редупликация </a:t>
            </a:r>
            <a:r>
              <a:rPr lang="ru-RU" dirty="0"/>
              <a:t>,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52175" y="4078110"/>
            <a:ext cx="3262489" cy="321733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матричный синтез</a:t>
            </a:r>
            <a:r>
              <a:rPr lang="ru-RU" dirty="0"/>
              <a:t>,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252177" y="4481689"/>
            <a:ext cx="3262489" cy="846667"/>
          </a:xfrm>
          <a:prstGeom prst="roundRect">
            <a:avLst/>
          </a:prstGeom>
          <a:solidFill>
            <a:schemeClr val="bg1"/>
          </a:solidFill>
          <a:ln>
            <a:solidFill>
              <a:srgbClr val="889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передача и реализация информации управляющим системам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920" y="4481689"/>
            <a:ext cx="4620788" cy="217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51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Клеточный уровень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54664" y="1388532"/>
            <a:ext cx="9324623" cy="2709334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Элементарная единица – </a:t>
            </a:r>
            <a:r>
              <a:rPr lang="ru-RU" sz="2400" i="1" dirty="0"/>
              <a:t>клетка</a:t>
            </a:r>
            <a:r>
              <a:rPr lang="ru-RU" sz="2400" dirty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Элементарные явления:</a:t>
            </a:r>
            <a:r>
              <a:rPr lang="ru-RU" sz="2400" u="wavy" dirty="0"/>
              <a:t> </a:t>
            </a:r>
            <a:br>
              <a:rPr lang="ru-RU" sz="2400" dirty="0"/>
            </a:br>
            <a:r>
              <a:rPr lang="ru-RU" sz="2400" dirty="0"/>
              <a:t>- биосинтез;</a:t>
            </a:r>
            <a:br>
              <a:rPr lang="ru-RU" sz="2400" dirty="0"/>
            </a:br>
            <a:r>
              <a:rPr lang="ru-RU" sz="2400" dirty="0"/>
              <a:t>- митоз, мейоз;</a:t>
            </a:r>
            <a:br>
              <a:rPr lang="ru-RU" sz="2400" dirty="0"/>
            </a:br>
            <a:r>
              <a:rPr lang="ru-RU" sz="2400" dirty="0"/>
              <a:t>- выполнение клеткой специфических функций.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Проявление жизни  – в функционировании клеток, их жизнедеятельности.</a:t>
            </a:r>
          </a:p>
        </p:txBody>
      </p:sp>
      <p:pic>
        <p:nvPicPr>
          <p:cNvPr id="2057" name="Picture 9" descr="https://avatars.mds.yandex.net/get-zen_doc/1587710/pub_5f95d18f98e57704a1e5bc55_5f95dfcfd2b7e41288264826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0062" y="4267200"/>
            <a:ext cx="2368568" cy="247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3" descr="https://images.fineartamerica.com/images-medium-large-5/model-of-a-plant-cell-science-photo-library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5751" y="4267200"/>
            <a:ext cx="2024694" cy="24752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299218" y="470646"/>
            <a:ext cx="524798" cy="131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1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Тканевый уровень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2400" y="1817509"/>
            <a:ext cx="9437511" cy="1727201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Элементарная единица - </a:t>
            </a:r>
            <a:r>
              <a:rPr lang="ru-RU" sz="2400" i="1" dirty="0"/>
              <a:t>ткань.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Элементарные явления - осуществление конкретной функции тканью.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Проявление жизни - в деятельности конкретной ткани.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399" y="3769740"/>
            <a:ext cx="3502283" cy="130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718" y="5291328"/>
            <a:ext cx="3190874" cy="137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0616" y="3769740"/>
            <a:ext cx="3649295" cy="130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889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Органный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69155" y="1794928"/>
            <a:ext cx="9324623" cy="1377245"/>
          </a:xfrm>
          <a:prstGeom prst="roundRect">
            <a:avLst/>
          </a:prstGeom>
          <a:solidFill>
            <a:srgbClr val="8896A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Элементарная единица - </a:t>
            </a:r>
            <a:r>
              <a:rPr lang="ru-RU" sz="2400" i="1" dirty="0"/>
              <a:t>орган.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Элементарные явления - функционирование органа.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Проявление жизни - в функционировании конкретных органов.</a:t>
            </a:r>
          </a:p>
        </p:txBody>
      </p:sp>
      <p:pic>
        <p:nvPicPr>
          <p:cNvPr id="5124" name="Picture 4" descr="https://themzinus.files.wordpress.com/2018/09/bildschirmfoto-2018-09-28-um-16-35-3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452" y="3510513"/>
            <a:ext cx="2592957" cy="319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7281" y="3510513"/>
            <a:ext cx="3131488" cy="319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 descr="https://us.123rf.com/450wm/dmstudio/dmstudio1904/dmstudio190400010/124132627-vector-human-lungs-flat-icon-isolated-on-white-background-lung-organ-anatomy-symbol-for-health-and-m.jpg?ver=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0035" y="3510512"/>
            <a:ext cx="2943743" cy="319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346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E73224-D2EB-438A-9195-9736C2180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Организменный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3DF330-7078-49A1-9DFD-2ED5A64F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955" y="1441834"/>
            <a:ext cx="10496906" cy="2531421"/>
          </a:xfrm>
          <a:prstGeom prst="roundRect">
            <a:avLst/>
          </a:prstGeom>
          <a:solidFill>
            <a:srgbClr val="8896AC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Элементарная единица – особь, организм с момента возникновения до смерти.</a:t>
            </a:r>
          </a:p>
          <a:p>
            <a:r>
              <a:rPr lang="ru-RU" dirty="0">
                <a:solidFill>
                  <a:schemeClr val="bg1"/>
                </a:solidFill>
              </a:rPr>
              <a:t>Элементарное явление – онтогенез.</a:t>
            </a:r>
          </a:p>
          <a:p>
            <a:r>
              <a:rPr lang="ru-RU" dirty="0">
                <a:solidFill>
                  <a:schemeClr val="bg1"/>
                </a:solidFill>
              </a:rPr>
              <a:t>Целостность организма поддерживается коррелятивной зависимостью признаков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998" y="6171841"/>
            <a:ext cx="666159" cy="605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196" y="4015957"/>
            <a:ext cx="2561192" cy="2761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92372" y="4376658"/>
            <a:ext cx="548060" cy="3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40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152B61-0024-4557-8348-7E0D0413E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Организменный уровень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3AF284-775E-40BD-B656-F5FD82981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4050" y="1666874"/>
            <a:ext cx="5340349" cy="519114"/>
          </a:xfrm>
          <a:solidFill>
            <a:srgbClr val="8896AC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Особь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3A05AE-32A7-4019-A55E-DABF3558B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226" y="2505075"/>
            <a:ext cx="5340350" cy="3828490"/>
          </a:xfrm>
          <a:prstGeom prst="roundRect">
            <a:avLst/>
          </a:prstGeom>
          <a:solidFill>
            <a:srgbClr val="8896AC"/>
          </a:solidFill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 точки зрения эволюции: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морфофизиологическая единица, происходящая от одной зиготы, гаметы, споры, почки</a:t>
            </a:r>
            <a:r>
              <a:rPr lang="en-US" dirty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Понятие «особь» в полной мере применительно лишь к </a:t>
            </a:r>
            <a:r>
              <a:rPr lang="ru-RU" dirty="0" err="1">
                <a:solidFill>
                  <a:schemeClr val="bg1"/>
                </a:solidFill>
              </a:rPr>
              <a:t>неколониальным</a:t>
            </a:r>
            <a:r>
              <a:rPr lang="ru-RU" dirty="0">
                <a:solidFill>
                  <a:schemeClr val="bg1"/>
                </a:solidFill>
              </a:rPr>
              <a:t> организмам, для колониальных, симбиотических и вегетативно размножающихся форм – понятие «особь» относительно.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9B9859F-9563-40F1-AF15-64863FB82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1690687"/>
            <a:ext cx="5610224" cy="519113"/>
          </a:xfrm>
          <a:solidFill>
            <a:srgbClr val="8896AC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Организм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E1DF34D-28FF-4A2E-9BE0-450DAF426B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610225" cy="3828490"/>
          </a:xfrm>
          <a:prstGeom prst="roundRect">
            <a:avLst/>
          </a:prstGeom>
          <a:solidFill>
            <a:srgbClr val="8896AC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широком смысле слова: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любая биологически целостная система, состоящая из взаимозависящих и соподчиненных элементов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В узком смысле слова: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это особь, индивид, живое существо.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542" y="5216931"/>
            <a:ext cx="729709" cy="130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61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501</Words>
  <Application>Microsoft Office PowerPoint</Application>
  <PresentationFormat>Широкоэкранный</PresentationFormat>
  <Paragraphs>107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Основные уровни организации жизни</vt:lpstr>
      <vt:lpstr>Критерии уровня организации жизни</vt:lpstr>
      <vt:lpstr>Уровни организации жизни</vt:lpstr>
      <vt:lpstr>Молекулярно-генетический уровень</vt:lpstr>
      <vt:lpstr>Клеточный уровень</vt:lpstr>
      <vt:lpstr>Тканевый уровень</vt:lpstr>
      <vt:lpstr>Органный уровень</vt:lpstr>
      <vt:lpstr>Организменный уровень</vt:lpstr>
      <vt:lpstr>Организменный уровень</vt:lpstr>
      <vt:lpstr>Популяционно-видовой уровень</vt:lpstr>
      <vt:lpstr>Биогеоценотический уровень</vt:lpstr>
      <vt:lpstr>Биогеоценотический уровень</vt:lpstr>
      <vt:lpstr>Биосферный уровень</vt:lpstr>
      <vt:lpstr>Вопросы</vt:lpstr>
      <vt:lpstr>Вопросы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Илья Филиппов. БХ-18-1</cp:lastModifiedBy>
  <cp:revision>32</cp:revision>
  <dcterms:created xsi:type="dcterms:W3CDTF">2021-04-10T07:14:29Z</dcterms:created>
  <dcterms:modified xsi:type="dcterms:W3CDTF">2022-10-23T09:43:14Z</dcterms:modified>
</cp:coreProperties>
</file>