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78" r:id="rId4"/>
    <p:sldId id="284" r:id="rId5"/>
    <p:sldId id="291" r:id="rId6"/>
    <p:sldId id="269" r:id="rId7"/>
    <p:sldId id="272" r:id="rId8"/>
    <p:sldId id="273" r:id="rId9"/>
    <p:sldId id="274" r:id="rId10"/>
    <p:sldId id="270" r:id="rId11"/>
    <p:sldId id="275" r:id="rId12"/>
    <p:sldId id="276" r:id="rId13"/>
    <p:sldId id="288" r:id="rId14"/>
    <p:sldId id="281" r:id="rId15"/>
    <p:sldId id="283" r:id="rId16"/>
    <p:sldId id="280" r:id="rId17"/>
    <p:sldId id="282" r:id="rId18"/>
    <p:sldId id="287" r:id="rId19"/>
    <p:sldId id="277" r:id="rId20"/>
    <p:sldId id="292" r:id="rId21"/>
    <p:sldId id="293" r:id="rId2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7" autoAdjust="0"/>
    <p:restoredTop sz="94728" autoAdjust="0"/>
  </p:normalViewPr>
  <p:slideViewPr>
    <p:cSldViewPr>
      <p:cViewPr varScale="1">
        <p:scale>
          <a:sx n="105" d="100"/>
          <a:sy n="105" d="100"/>
        </p:scale>
        <p:origin x="126" y="19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77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028731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CA304-1A78-4464-8C42-7B569277B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F29EB-2FE0-4879-B0C2-894B8A2CA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30175"/>
            <a:ext cx="2055812" cy="5992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0175"/>
            <a:ext cx="6018213" cy="5992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9B29-C93A-432B-9616-1AC884EAE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2C04-4DBE-4DA4-9F25-380809D3B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BAD26-057A-40C4-8FCF-4C6E94406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FBDB-749D-41A7-BD22-D40947FFF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A804-9CEC-491C-A968-37D0D8FCC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A607-3E37-4608-8798-5B183FE80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A080C-6A8A-47DB-B15E-2B867DB41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2CD0-78FF-4EDC-B8A0-AF01FC10B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C2BBA-A88C-4059-A4F8-003BBF5EE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Freeform 1"/>
          <p:cNvSpPr>
            <a:spLocks noChangeArrowheads="1"/>
          </p:cNvSpPr>
          <p:nvPr/>
        </p:nvSpPr>
        <p:spPr bwMode="auto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rgbClr val="0077C7"/>
              </a:gs>
              <a:gs pos="100000">
                <a:srgbClr val="0088E4"/>
              </a:gs>
            </a:gsLst>
            <a:lin ang="81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3175" y="4267200"/>
            <a:ext cx="9137650" cy="2587625"/>
            <a:chOff x="2" y="2688"/>
            <a:chExt cx="5756" cy="1630"/>
          </a:xfrm>
        </p:grpSpPr>
        <p:sp>
          <p:nvSpPr>
            <p:cNvPr id="2" name="Freeform 3"/>
            <p:cNvSpPr>
              <a:spLocks noChangeArrowheads="1"/>
            </p:cNvSpPr>
            <p:nvPr/>
          </p:nvSpPr>
          <p:spPr bwMode="auto">
            <a:xfrm>
              <a:off x="2" y="2688"/>
              <a:ext cx="5756" cy="1630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rgbClr val="0088E4"/>
                </a:gs>
                <a:gs pos="100000">
                  <a:srgbClr val="0068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3528" y="3715"/>
              <a:ext cx="790" cy="519"/>
              <a:chOff x="3528" y="3715"/>
              <a:chExt cx="790" cy="519"/>
            </a:xfrm>
          </p:grpSpPr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87" y="3810"/>
                <a:ext cx="530" cy="325"/>
              </a:xfrm>
              <a:prstGeom prst="ellipse">
                <a:avLst/>
              </a:pr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3727" y="3840"/>
                <a:ext cx="450" cy="273"/>
              </a:xfrm>
              <a:prstGeom prst="ellipse">
                <a:avLst/>
              </a:pr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3783" y="3872"/>
                <a:ext cx="342" cy="205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3823" y="3896"/>
                <a:ext cx="260" cy="157"/>
              </a:xfrm>
              <a:prstGeom prst="ellipse">
                <a:avLst/>
              </a:prstGeom>
              <a:gradFill rotWithShape="0">
                <a:gsLst>
                  <a:gs pos="0">
                    <a:srgbClr val="0083DB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3857" y="3922"/>
                <a:ext cx="190" cy="105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" name="Freeform 10"/>
              <p:cNvSpPr>
                <a:spLocks noChangeArrowheads="1"/>
              </p:cNvSpPr>
              <p:nvPr/>
            </p:nvSpPr>
            <p:spPr bwMode="auto">
              <a:xfrm>
                <a:off x="3576" y="3715"/>
                <a:ext cx="381" cy="159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" name="Freeform 11"/>
              <p:cNvSpPr>
                <a:spLocks noChangeArrowheads="1"/>
              </p:cNvSpPr>
              <p:nvPr/>
            </p:nvSpPr>
            <p:spPr bwMode="auto">
              <a:xfrm>
                <a:off x="3696" y="4170"/>
                <a:ext cx="442" cy="64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2C0"/>
                  </a:gs>
                  <a:gs pos="100000">
                    <a:srgbClr val="0088E4"/>
                  </a:gs>
                </a:gsLst>
                <a:lin ang="81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" name="Freeform 12"/>
              <p:cNvSpPr>
                <a:spLocks noChangeArrowheads="1"/>
              </p:cNvSpPr>
              <p:nvPr/>
            </p:nvSpPr>
            <p:spPr bwMode="auto">
              <a:xfrm>
                <a:off x="3528" y="3906"/>
                <a:ext cx="87" cy="214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" name="Freeform 13"/>
              <p:cNvSpPr>
                <a:spLocks noChangeArrowheads="1"/>
              </p:cNvSpPr>
              <p:nvPr/>
            </p:nvSpPr>
            <p:spPr bwMode="auto">
              <a:xfrm>
                <a:off x="3570" y="3745"/>
                <a:ext cx="748" cy="459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14"/>
              <p:cNvSpPr>
                <a:spLocks noChangeArrowheads="1"/>
              </p:cNvSpPr>
              <p:nvPr/>
            </p:nvSpPr>
            <p:spPr bwMode="auto">
              <a:xfrm>
                <a:off x="4038" y="3721"/>
                <a:ext cx="94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Oval 15"/>
              <p:cNvSpPr>
                <a:spLocks noChangeArrowheads="1"/>
              </p:cNvSpPr>
              <p:nvPr/>
            </p:nvSpPr>
            <p:spPr bwMode="auto">
              <a:xfrm>
                <a:off x="3911" y="3948"/>
                <a:ext cx="82" cy="51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6"/>
            <p:cNvGrpSpPr>
              <a:grpSpLocks/>
            </p:cNvGrpSpPr>
            <p:nvPr/>
          </p:nvGrpSpPr>
          <p:grpSpPr bwMode="auto">
            <a:xfrm>
              <a:off x="1776" y="3631"/>
              <a:ext cx="1624" cy="681"/>
              <a:chOff x="1776" y="3631"/>
              <a:chExt cx="1624" cy="681"/>
            </a:xfrm>
          </p:grpSpPr>
          <p:sp>
            <p:nvSpPr>
              <p:cNvPr id="1041" name="Oval 17"/>
              <p:cNvSpPr>
                <a:spLocks noChangeArrowheads="1"/>
              </p:cNvSpPr>
              <p:nvPr/>
            </p:nvSpPr>
            <p:spPr bwMode="auto">
              <a:xfrm>
                <a:off x="2268" y="3934"/>
                <a:ext cx="636" cy="375"/>
              </a:xfrm>
              <a:prstGeom prst="ellipse">
                <a:avLst/>
              </a:pr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Oval 18"/>
              <p:cNvSpPr>
                <a:spLocks noChangeArrowheads="1"/>
              </p:cNvSpPr>
              <p:nvPr/>
            </p:nvSpPr>
            <p:spPr bwMode="auto">
              <a:xfrm>
                <a:off x="2314" y="3958"/>
                <a:ext cx="541" cy="330"/>
              </a:xfrm>
              <a:prstGeom prst="ellipse">
                <a:avLst/>
              </a:pr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Oval 19"/>
              <p:cNvSpPr>
                <a:spLocks noChangeArrowheads="1"/>
              </p:cNvSpPr>
              <p:nvPr/>
            </p:nvSpPr>
            <p:spPr bwMode="auto">
              <a:xfrm>
                <a:off x="2341" y="3979"/>
                <a:ext cx="499" cy="297"/>
              </a:xfrm>
              <a:prstGeom prst="ellipse">
                <a:avLst/>
              </a:pr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4" name="Oval 20"/>
              <p:cNvSpPr>
                <a:spLocks noChangeArrowheads="1"/>
              </p:cNvSpPr>
              <p:nvPr/>
            </p:nvSpPr>
            <p:spPr bwMode="auto">
              <a:xfrm>
                <a:off x="2368" y="3997"/>
                <a:ext cx="442" cy="256"/>
              </a:xfrm>
              <a:prstGeom prst="ellipse">
                <a:avLst/>
              </a:pr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" name="Oval 21"/>
              <p:cNvSpPr>
                <a:spLocks noChangeArrowheads="1"/>
              </p:cNvSpPr>
              <p:nvPr/>
            </p:nvSpPr>
            <p:spPr bwMode="auto">
              <a:xfrm>
                <a:off x="2385" y="4005"/>
                <a:ext cx="411" cy="238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6" name="Oval 22"/>
              <p:cNvSpPr>
                <a:spLocks noChangeArrowheads="1"/>
              </p:cNvSpPr>
              <p:nvPr/>
            </p:nvSpPr>
            <p:spPr bwMode="auto">
              <a:xfrm>
                <a:off x="2437" y="4026"/>
                <a:ext cx="304" cy="190"/>
              </a:xfrm>
              <a:prstGeom prst="ellipse">
                <a:avLst/>
              </a:pr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7" name="Oval 23"/>
              <p:cNvSpPr>
                <a:spLocks noChangeArrowheads="1"/>
              </p:cNvSpPr>
              <p:nvPr/>
            </p:nvSpPr>
            <p:spPr bwMode="auto">
              <a:xfrm>
                <a:off x="2476" y="4056"/>
                <a:ext cx="225" cy="133"/>
              </a:xfrm>
              <a:prstGeom prst="ellipse">
                <a:avLst/>
              </a:pr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8" name="Oval 24"/>
              <p:cNvSpPr>
                <a:spLocks noChangeArrowheads="1"/>
              </p:cNvSpPr>
              <p:nvPr/>
            </p:nvSpPr>
            <p:spPr bwMode="auto">
              <a:xfrm>
                <a:off x="2542" y="4097"/>
                <a:ext cx="88" cy="58"/>
              </a:xfrm>
              <a:prstGeom prst="ellipse">
                <a:avLst/>
              </a:pr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9" name="Freeform 25"/>
              <p:cNvSpPr>
                <a:spLocks noChangeArrowheads="1"/>
              </p:cNvSpPr>
              <p:nvPr/>
            </p:nvSpPr>
            <p:spPr bwMode="auto">
              <a:xfrm>
                <a:off x="2585" y="3822"/>
                <a:ext cx="447" cy="184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0" name="Freeform 26"/>
              <p:cNvSpPr>
                <a:spLocks noChangeArrowheads="1"/>
              </p:cNvSpPr>
              <p:nvPr/>
            </p:nvSpPr>
            <p:spPr bwMode="auto">
              <a:xfrm>
                <a:off x="2142" y="3852"/>
                <a:ext cx="890" cy="460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2C0"/>
                  </a:gs>
                  <a:gs pos="100000">
                    <a:srgbClr val="0088E4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1" name="Freeform 27"/>
              <p:cNvSpPr>
                <a:spLocks noChangeArrowheads="1"/>
              </p:cNvSpPr>
              <p:nvPr/>
            </p:nvSpPr>
            <p:spPr bwMode="auto">
              <a:xfrm>
                <a:off x="2082" y="3828"/>
                <a:ext cx="405" cy="484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BCE"/>
                  </a:gs>
                  <a:gs pos="100000">
                    <a:srgbClr val="0088E4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2" name="Freeform 28"/>
              <p:cNvSpPr>
                <a:spLocks noChangeArrowheads="1"/>
              </p:cNvSpPr>
              <p:nvPr/>
            </p:nvSpPr>
            <p:spPr bwMode="auto">
              <a:xfrm>
                <a:off x="2987" y="4044"/>
                <a:ext cx="106" cy="250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FBA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3" name="Freeform 29"/>
              <p:cNvSpPr>
                <a:spLocks noChangeArrowheads="1"/>
              </p:cNvSpPr>
              <p:nvPr/>
            </p:nvSpPr>
            <p:spPr bwMode="auto">
              <a:xfrm>
                <a:off x="2068" y="3685"/>
                <a:ext cx="833" cy="148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rgbClr val="0088E4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" name="Freeform 30"/>
              <p:cNvSpPr>
                <a:spLocks noChangeArrowheads="1"/>
              </p:cNvSpPr>
              <p:nvPr/>
            </p:nvSpPr>
            <p:spPr bwMode="auto">
              <a:xfrm>
                <a:off x="1867" y="3853"/>
                <a:ext cx="169" cy="459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rgbClr val="0088E4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5" name="Freeform 31"/>
              <p:cNvSpPr>
                <a:spLocks noChangeArrowheads="1"/>
              </p:cNvSpPr>
              <p:nvPr/>
            </p:nvSpPr>
            <p:spPr bwMode="auto">
              <a:xfrm>
                <a:off x="2951" y="3751"/>
                <a:ext cx="358" cy="561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6" name="Freeform 32"/>
              <p:cNvSpPr>
                <a:spLocks noChangeArrowheads="1"/>
              </p:cNvSpPr>
              <p:nvPr/>
            </p:nvSpPr>
            <p:spPr bwMode="auto">
              <a:xfrm>
                <a:off x="2318" y="3631"/>
                <a:ext cx="1076" cy="423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33"/>
              <p:cNvSpPr>
                <a:spLocks noChangeArrowheads="1"/>
              </p:cNvSpPr>
              <p:nvPr/>
            </p:nvSpPr>
            <p:spPr bwMode="auto">
              <a:xfrm>
                <a:off x="3304" y="4080"/>
                <a:ext cx="96" cy="232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7C7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Freeform 34"/>
              <p:cNvSpPr>
                <a:spLocks noChangeArrowheads="1"/>
              </p:cNvSpPr>
              <p:nvPr/>
            </p:nvSpPr>
            <p:spPr bwMode="auto">
              <a:xfrm>
                <a:off x="1776" y="3673"/>
                <a:ext cx="479" cy="639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rgbClr val="0088E4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5"/>
            <p:cNvGrpSpPr>
              <a:grpSpLocks/>
            </p:cNvGrpSpPr>
            <p:nvPr/>
          </p:nvGrpSpPr>
          <p:grpSpPr bwMode="auto">
            <a:xfrm>
              <a:off x="4128" y="3360"/>
              <a:ext cx="1349" cy="819"/>
              <a:chOff x="4128" y="3360"/>
              <a:chExt cx="1349" cy="819"/>
            </a:xfrm>
          </p:grpSpPr>
          <p:sp>
            <p:nvSpPr>
              <p:cNvPr id="1060" name="Freeform 36"/>
              <p:cNvSpPr>
                <a:spLocks noChangeArrowheads="1"/>
              </p:cNvSpPr>
              <p:nvPr/>
            </p:nvSpPr>
            <p:spPr bwMode="auto">
              <a:xfrm>
                <a:off x="4200" y="3402"/>
                <a:ext cx="1199" cy="729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1" name="Freeform 37"/>
              <p:cNvSpPr>
                <a:spLocks noChangeArrowheads="1"/>
              </p:cNvSpPr>
              <p:nvPr/>
            </p:nvSpPr>
            <p:spPr bwMode="auto">
              <a:xfrm>
                <a:off x="4128" y="3366"/>
                <a:ext cx="542" cy="735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2" name="Freeform 38"/>
              <p:cNvSpPr>
                <a:spLocks noChangeArrowheads="1"/>
              </p:cNvSpPr>
              <p:nvPr/>
            </p:nvSpPr>
            <p:spPr bwMode="auto">
              <a:xfrm>
                <a:off x="4792" y="3360"/>
                <a:ext cx="607" cy="250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E8EE4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3" name="Freeform 39"/>
              <p:cNvSpPr>
                <a:spLocks noChangeArrowheads="1"/>
              </p:cNvSpPr>
              <p:nvPr/>
            </p:nvSpPr>
            <p:spPr bwMode="auto">
              <a:xfrm>
                <a:off x="5246" y="4007"/>
                <a:ext cx="70" cy="52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4" name="Freeform 40"/>
              <p:cNvSpPr>
                <a:spLocks noChangeArrowheads="1"/>
              </p:cNvSpPr>
              <p:nvPr/>
            </p:nvSpPr>
            <p:spPr bwMode="auto">
              <a:xfrm>
                <a:off x="4505" y="4073"/>
                <a:ext cx="703" cy="106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" name="Freeform 41"/>
              <p:cNvSpPr>
                <a:spLocks noChangeArrowheads="1"/>
              </p:cNvSpPr>
              <p:nvPr/>
            </p:nvSpPr>
            <p:spPr bwMode="auto">
              <a:xfrm>
                <a:off x="5336" y="3654"/>
                <a:ext cx="141" cy="339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6" name="Freeform 42"/>
              <p:cNvSpPr>
                <a:spLocks noChangeArrowheads="1"/>
              </p:cNvSpPr>
              <p:nvPr/>
            </p:nvSpPr>
            <p:spPr bwMode="auto">
              <a:xfrm>
                <a:off x="5061" y="3624"/>
                <a:ext cx="81" cy="88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7" name="Freeform 43"/>
              <p:cNvSpPr>
                <a:spLocks noChangeArrowheads="1"/>
              </p:cNvSpPr>
              <p:nvPr/>
            </p:nvSpPr>
            <p:spPr bwMode="auto">
              <a:xfrm>
                <a:off x="4445" y="3552"/>
                <a:ext cx="715" cy="429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rgbClr val="0088E4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8" name="Freeform 44"/>
              <p:cNvSpPr>
                <a:spLocks noChangeArrowheads="1"/>
              </p:cNvSpPr>
              <p:nvPr/>
            </p:nvSpPr>
            <p:spPr bwMode="auto">
              <a:xfrm>
                <a:off x="4349" y="3510"/>
                <a:ext cx="907" cy="531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9" name="Freeform 45"/>
              <p:cNvSpPr>
                <a:spLocks noChangeArrowheads="1"/>
              </p:cNvSpPr>
              <p:nvPr/>
            </p:nvSpPr>
            <p:spPr bwMode="auto">
              <a:xfrm>
                <a:off x="4564" y="3492"/>
                <a:ext cx="363" cy="64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0" name="Freeform 46"/>
              <p:cNvSpPr>
                <a:spLocks noChangeArrowheads="1"/>
              </p:cNvSpPr>
              <p:nvPr/>
            </p:nvSpPr>
            <p:spPr bwMode="auto">
              <a:xfrm>
                <a:off x="4463" y="3558"/>
                <a:ext cx="64" cy="46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1" name="Oval 47"/>
              <p:cNvSpPr>
                <a:spLocks noChangeArrowheads="1"/>
              </p:cNvSpPr>
              <p:nvPr/>
            </p:nvSpPr>
            <p:spPr bwMode="auto">
              <a:xfrm>
                <a:off x="4546" y="3608"/>
                <a:ext cx="516" cy="317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2" name="Oval 48"/>
              <p:cNvSpPr>
                <a:spLocks noChangeArrowheads="1"/>
              </p:cNvSpPr>
              <p:nvPr/>
            </p:nvSpPr>
            <p:spPr bwMode="auto">
              <a:xfrm>
                <a:off x="4578" y="3630"/>
                <a:ext cx="444" cy="269"/>
              </a:xfrm>
              <a:prstGeom prst="ellipse">
                <a:avLst/>
              </a:prstGeom>
              <a:gradFill rotWithShape="0">
                <a:gsLst>
                  <a:gs pos="0">
                    <a:srgbClr val="078BE3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3" name="Oval 49"/>
              <p:cNvSpPr>
                <a:spLocks noChangeArrowheads="1"/>
              </p:cNvSpPr>
              <p:nvPr/>
            </p:nvSpPr>
            <p:spPr bwMode="auto">
              <a:xfrm>
                <a:off x="4610" y="3650"/>
                <a:ext cx="384" cy="231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4" name="Oval 50"/>
              <p:cNvSpPr>
                <a:spLocks noChangeArrowheads="1"/>
              </p:cNvSpPr>
              <p:nvPr/>
            </p:nvSpPr>
            <p:spPr bwMode="auto">
              <a:xfrm>
                <a:off x="4654" y="3678"/>
                <a:ext cx="296" cy="175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" name="Oval 51"/>
              <p:cNvSpPr>
                <a:spLocks noChangeArrowheads="1"/>
              </p:cNvSpPr>
              <p:nvPr/>
            </p:nvSpPr>
            <p:spPr bwMode="auto">
              <a:xfrm>
                <a:off x="4690" y="3698"/>
                <a:ext cx="220" cy="137"/>
              </a:xfrm>
              <a:prstGeom prst="ellipse">
                <a:avLst/>
              </a:prstGeom>
              <a:gradFill rotWithShape="0">
                <a:gsLst>
                  <a:gs pos="0">
                    <a:srgbClr val="007FD5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6" name="Oval 52"/>
              <p:cNvSpPr>
                <a:spLocks noChangeArrowheads="1"/>
              </p:cNvSpPr>
              <p:nvPr/>
            </p:nvSpPr>
            <p:spPr bwMode="auto">
              <a:xfrm>
                <a:off x="4738" y="3728"/>
                <a:ext cx="124" cy="79"/>
              </a:xfrm>
              <a:prstGeom prst="ellipse">
                <a:avLst/>
              </a:prstGeom>
              <a:gradFill rotWithShape="0">
                <a:gsLst>
                  <a:gs pos="0">
                    <a:srgbClr val="0083DB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3"/>
            <p:cNvGrpSpPr>
              <a:grpSpLocks/>
            </p:cNvGrpSpPr>
            <p:nvPr/>
          </p:nvGrpSpPr>
          <p:grpSpPr bwMode="auto">
            <a:xfrm>
              <a:off x="5280" y="3024"/>
              <a:ext cx="423" cy="256"/>
              <a:chOff x="5280" y="3024"/>
              <a:chExt cx="423" cy="256"/>
            </a:xfrm>
          </p:grpSpPr>
          <p:sp>
            <p:nvSpPr>
              <p:cNvPr id="1078" name="Freeform 54"/>
              <p:cNvSpPr>
                <a:spLocks noChangeArrowheads="1"/>
              </p:cNvSpPr>
              <p:nvPr/>
            </p:nvSpPr>
            <p:spPr bwMode="auto">
              <a:xfrm>
                <a:off x="5280" y="3186"/>
                <a:ext cx="381" cy="94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55"/>
              <p:cNvSpPr>
                <a:spLocks noChangeArrowheads="1"/>
              </p:cNvSpPr>
              <p:nvPr/>
            </p:nvSpPr>
            <p:spPr bwMode="auto">
              <a:xfrm>
                <a:off x="5315" y="3024"/>
                <a:ext cx="256" cy="52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0" name="Freeform 56"/>
              <p:cNvSpPr>
                <a:spLocks noChangeArrowheads="1"/>
              </p:cNvSpPr>
              <p:nvPr/>
            </p:nvSpPr>
            <p:spPr bwMode="auto">
              <a:xfrm>
                <a:off x="5645" y="3066"/>
                <a:ext cx="58" cy="154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1" name="Freeform 57"/>
              <p:cNvSpPr>
                <a:spLocks noChangeArrowheads="1"/>
              </p:cNvSpPr>
              <p:nvPr/>
            </p:nvSpPr>
            <p:spPr bwMode="auto">
              <a:xfrm>
                <a:off x="5375" y="3246"/>
                <a:ext cx="190" cy="16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2" name="Freeform 58"/>
              <p:cNvSpPr>
                <a:spLocks noChangeArrowheads="1"/>
              </p:cNvSpPr>
              <p:nvPr/>
            </p:nvSpPr>
            <p:spPr bwMode="auto">
              <a:xfrm>
                <a:off x="5304" y="3042"/>
                <a:ext cx="159" cy="184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3" name="Freeform 59"/>
              <p:cNvSpPr>
                <a:spLocks noChangeArrowheads="1"/>
              </p:cNvSpPr>
              <p:nvPr/>
            </p:nvSpPr>
            <p:spPr bwMode="auto">
              <a:xfrm>
                <a:off x="5489" y="3042"/>
                <a:ext cx="184" cy="20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60"/>
              <p:cNvSpPr>
                <a:spLocks noChangeArrowheads="1"/>
              </p:cNvSpPr>
              <p:nvPr/>
            </p:nvSpPr>
            <p:spPr bwMode="auto">
              <a:xfrm>
                <a:off x="5345" y="3058"/>
                <a:ext cx="297" cy="184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5" cy="130"/>
                <a:chOff x="5381" y="3085"/>
                <a:chExt cx="225" cy="130"/>
              </a:xfrm>
            </p:grpSpPr>
            <p:sp>
              <p:nvSpPr>
                <p:cNvPr id="1086" name="Oval 62"/>
                <p:cNvSpPr>
                  <a:spLocks noChangeArrowheads="1"/>
                </p:cNvSpPr>
                <p:nvPr/>
              </p:nvSpPr>
              <p:spPr bwMode="auto">
                <a:xfrm>
                  <a:off x="5381" y="3085"/>
                  <a:ext cx="225" cy="13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7" name="Oval 63"/>
                <p:cNvSpPr>
                  <a:spLocks noChangeArrowheads="1"/>
                </p:cNvSpPr>
                <p:nvPr/>
              </p:nvSpPr>
              <p:spPr bwMode="auto">
                <a:xfrm>
                  <a:off x="5403" y="3099"/>
                  <a:ext cx="180" cy="1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8" name="Oval 64"/>
                <p:cNvSpPr>
                  <a:spLocks noChangeArrowheads="1"/>
                </p:cNvSpPr>
                <p:nvPr/>
              </p:nvSpPr>
              <p:spPr bwMode="auto">
                <a:xfrm>
                  <a:off x="5431" y="3109"/>
                  <a:ext cx="123" cy="8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9" name="Oval 65"/>
                <p:cNvSpPr>
                  <a:spLocks noChangeArrowheads="1"/>
                </p:cNvSpPr>
                <p:nvPr/>
              </p:nvSpPr>
              <p:spPr bwMode="auto">
                <a:xfrm>
                  <a:off x="5458" y="3125"/>
                  <a:ext cx="71" cy="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090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0175"/>
            <a:ext cx="8226425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91" name="Rectangle 6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41E2E3-E21F-4E1B-9B10-43BF8D16F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vyshivka-foto.ru/544029.jpg_img5250.html" TargetMode="External"/><Relationship Id="rId13" Type="http://schemas.openxmlformats.org/officeDocument/2006/relationships/hyperlink" Target="http://wpapers.ru/wallpapers/animals/Birds/7171/1600-1200_%D0%A1%D0%BD%D0%B5%D0%B3%D0%B8%D1%80%D1%8C-%D0%BD%D0%B0-%D0%B2%D0%B5%D1%82%D0%BA%D0%B0%D1%85.html" TargetMode="External"/><Relationship Id="rId3" Type="http://schemas.openxmlformats.org/officeDocument/2006/relationships/hyperlink" Target="http://mila-milai.promodj.ru/blog/700361.html" TargetMode="External"/><Relationship Id="rId7" Type="http://schemas.openxmlformats.org/officeDocument/2006/relationships/hyperlink" Target="http://anime-hall.ru/forum/showthread.php?s=a27fdf5717b089640855dcf236875c9a&amp;t=63&amp;page=134" TargetMode="External"/><Relationship Id="rId12" Type="http://schemas.openxmlformats.org/officeDocument/2006/relationships/hyperlink" Target="http://www.art-loris.com/view.php?image=124" TargetMode="External"/><Relationship Id="rId17" Type="http://schemas.openxmlformats.org/officeDocument/2006/relationships/hyperlink" Target="http://multfilmtorrent.ucoz.ru/news/prodelki_lisa/2012-01-29-1084" TargetMode="External"/><Relationship Id="rId2" Type="http://schemas.openxmlformats.org/officeDocument/2006/relationships/hyperlink" Target="http://forum.chanson.ru/index.php?showtopic=24752" TargetMode="External"/><Relationship Id="rId16" Type="http://schemas.openxmlformats.org/officeDocument/2006/relationships/hyperlink" Target="http://lomteva.blogspot.com/p/blog-pag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tos2012.ru/big1628_img32195.html" TargetMode="External"/><Relationship Id="rId11" Type="http://schemas.openxmlformats.org/officeDocument/2006/relationships/hyperlink" Target="http://wap.mobilmusic.ru/fileanim.html?id=534036" TargetMode="External"/><Relationship Id="rId5" Type="http://schemas.openxmlformats.org/officeDocument/2006/relationships/hyperlink" Target="http://www.kasimov.biz/photo/view.php?n=629" TargetMode="External"/><Relationship Id="rId15" Type="http://schemas.openxmlformats.org/officeDocument/2006/relationships/hyperlink" Target="http://pictures.ucoz.ru/photo/s_novym_godom/zajcy_zimnjaja_kartinka/9-0-463" TargetMode="External"/><Relationship Id="rId10" Type="http://schemas.openxmlformats.org/officeDocument/2006/relationships/hyperlink" Target="http://vsyako-razno.ru/19065-oboi-dlya-rabochego-stola-novogodnie-2011-143-foto.html" TargetMode="External"/><Relationship Id="rId4" Type="http://schemas.openxmlformats.org/officeDocument/2006/relationships/hyperlink" Target="http://www.bukvitsa.com/20084/pictures/bgal_09_zhdanovich_zima.html" TargetMode="External"/><Relationship Id="rId9" Type="http://schemas.openxmlformats.org/officeDocument/2006/relationships/hyperlink" Target="http://stigmata.ru/photo_report/photo/odessa/snowman-wallpaper-free" TargetMode="External"/><Relationship Id="rId14" Type="http://schemas.openxmlformats.org/officeDocument/2006/relationships/hyperlink" Target="http://www.jpeghost.ru/img.php?img=03_f5c&amp;gal=1269202261_7015_f4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27584" y="0"/>
            <a:ext cx="7772400" cy="3009577"/>
          </a:xfrm>
        </p:spPr>
        <p:txBody>
          <a:bodyPr anchor="b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МОШ № 1 г. Фрязино Московской области</a:t>
            </a:r>
            <a:r>
              <a:rPr lang="ru-RU" sz="5400" dirty="0" smtClean="0">
                <a:solidFill>
                  <a:srgbClr val="66CCFF"/>
                </a:solidFill>
              </a:rPr>
              <a:t/>
            </a:r>
            <a:br>
              <a:rPr lang="ru-RU" sz="5400" dirty="0" smtClean="0">
                <a:solidFill>
                  <a:srgbClr val="66CCFF"/>
                </a:solidFill>
              </a:rPr>
            </a:br>
            <a:r>
              <a:rPr lang="ru-RU" sz="5400" dirty="0" smtClean="0">
                <a:solidFill>
                  <a:srgbClr val="66CCFF"/>
                </a:solidFill>
              </a:rPr>
              <a:t>Здравствуй, гостья ЗИМА!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843808" y="4500563"/>
            <a:ext cx="6300192" cy="2357437"/>
          </a:xfrm>
        </p:spPr>
        <p:txBody>
          <a:bodyPr/>
          <a:lstStyle/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Разработала учитель начальных классов </a:t>
            </a: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Сысоева Е. А.</a:t>
            </a:r>
            <a:endParaRPr lang="ru-RU" sz="1400" dirty="0" smtClean="0">
              <a:solidFill>
                <a:srgbClr val="333333"/>
              </a:solidFill>
            </a:endParaRPr>
          </a:p>
          <a:p>
            <a:pPr algn="r">
              <a:defRPr/>
            </a:pPr>
            <a:endParaRPr lang="ru-RU" sz="2000" dirty="0" smtClean="0">
              <a:solidFill>
                <a:srgbClr val="333333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ru-RU" sz="20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581525"/>
            <a:ext cx="2303463" cy="172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>
                                      <p:cBhvr additive="repl">
                                        <p:cTn id="6" dur="2000" fill="hold"/>
                                        <p:tgtEl>
                                          <p:spTgt spid="409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/>
              <a:t>Январь – году начало, </a:t>
            </a:r>
            <a:br>
              <a:rPr lang="ru-RU" sz="3600" b="1" dirty="0" smtClean="0"/>
            </a:br>
            <a:r>
              <a:rPr lang="ru-RU" sz="3600" b="1" dirty="0" smtClean="0"/>
              <a:t>зиме середина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3" name="Содержимое 5" descr="2f29bcf0803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3550" y="1600200"/>
            <a:ext cx="8466138" cy="506253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4" descr="0_3c165_6df90bcf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14750" y="500063"/>
            <a:ext cx="5429250" cy="52863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285750"/>
            <a:ext cx="3643313" cy="5840413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Снег  мешками валит с неба,</a:t>
            </a:r>
          </a:p>
          <a:p>
            <a:pPr>
              <a:defRPr/>
            </a:pPr>
            <a:r>
              <a:rPr lang="ru-RU" sz="2400" dirty="0" smtClean="0"/>
              <a:t>С дом стоят сугробы снега.</a:t>
            </a:r>
          </a:p>
          <a:p>
            <a:pPr>
              <a:defRPr/>
            </a:pPr>
            <a:r>
              <a:rPr lang="ru-RU" sz="2400" dirty="0" smtClean="0"/>
              <a:t>То бураны и метели </a:t>
            </a:r>
          </a:p>
          <a:p>
            <a:pPr>
              <a:defRPr/>
            </a:pPr>
            <a:r>
              <a:rPr lang="ru-RU" sz="2400" dirty="0" smtClean="0"/>
              <a:t>На деревню налетели.</a:t>
            </a:r>
          </a:p>
          <a:p>
            <a:pPr>
              <a:defRPr/>
            </a:pPr>
            <a:r>
              <a:rPr lang="ru-RU" sz="2400" dirty="0" smtClean="0"/>
              <a:t>По ночам мороз селён,</a:t>
            </a:r>
          </a:p>
          <a:p>
            <a:pPr>
              <a:defRPr/>
            </a:pPr>
            <a:r>
              <a:rPr lang="ru-RU" sz="2400" dirty="0" smtClean="0"/>
              <a:t>Днём капели слышен звон</a:t>
            </a:r>
          </a:p>
          <a:p>
            <a:pPr>
              <a:defRPr/>
            </a:pPr>
            <a:r>
              <a:rPr lang="ru-RU" sz="2400" dirty="0" smtClean="0"/>
              <a:t>День прибавился заметно.</a:t>
            </a:r>
          </a:p>
          <a:p>
            <a:pPr>
              <a:defRPr/>
            </a:pPr>
            <a:r>
              <a:rPr lang="ru-RU" sz="2400" dirty="0" smtClean="0"/>
              <a:t>Ну, так что за месяц это?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6425" cy="1206500"/>
          </a:xfrm>
        </p:spPr>
        <p:txBody>
          <a:bodyPr/>
          <a:lstStyle/>
          <a:p>
            <a:pPr>
              <a:defRPr/>
            </a:pPr>
            <a:r>
              <a:rPr lang="ru-RU" sz="4000" dirty="0" smtClean="0"/>
              <a:t>Вьюги да метели </a:t>
            </a:r>
            <a:br>
              <a:rPr lang="ru-RU" sz="4000" dirty="0" smtClean="0"/>
            </a:br>
            <a:r>
              <a:rPr lang="ru-RU" sz="4000" dirty="0" smtClean="0"/>
              <a:t>под февраль полетели.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13315" name="Содержимое 3" descr="wallpapers_1005_128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600200"/>
            <a:ext cx="8478838" cy="49720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6425" cy="1210593"/>
          </a:xfrm>
        </p:spPr>
        <p:txBody>
          <a:bodyPr/>
          <a:lstStyle/>
          <a:p>
            <a:r>
              <a:rPr lang="ru-RU" dirty="0" smtClean="0"/>
              <a:t>Кроссворд «Зима пришла!»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1728192" cy="4522788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         2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4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1               3</a:t>
            </a: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771800" y="1600200"/>
            <a:ext cx="5911825" cy="4522788"/>
          </a:xfrm>
        </p:spPr>
        <p:txBody>
          <a:bodyPr/>
          <a:lstStyle/>
          <a:p>
            <a:pPr marL="457200" indent="-457200">
              <a:buNone/>
            </a:pPr>
            <a:r>
              <a:rPr lang="ru-RU" sz="2000" dirty="0" smtClean="0"/>
              <a:t>1.   С горки сами вниз летят,</a:t>
            </a:r>
          </a:p>
          <a:p>
            <a:pPr marL="457200" indent="-457200">
              <a:buNone/>
            </a:pPr>
            <a:r>
              <a:rPr lang="ru-RU" sz="2000" dirty="0" smtClean="0"/>
              <a:t>      А на горку не хотят.</a:t>
            </a:r>
          </a:p>
          <a:p>
            <a:pPr marL="457200" indent="-457200">
              <a:buNone/>
            </a:pPr>
            <a:r>
              <a:rPr lang="ru-RU" sz="2000" dirty="0" smtClean="0"/>
              <a:t>2. С неба падают зимою и кружатся над землёю </a:t>
            </a:r>
          </a:p>
          <a:p>
            <a:pPr marL="457200" indent="-457200">
              <a:buNone/>
            </a:pPr>
            <a:r>
              <a:rPr lang="ru-RU" sz="2000" dirty="0" smtClean="0"/>
              <a:t>    Лёгкие пушинки, белые …</a:t>
            </a:r>
          </a:p>
          <a:p>
            <a:pPr marL="457200" indent="-457200">
              <a:buNone/>
            </a:pPr>
            <a:r>
              <a:rPr lang="ru-RU" sz="2000" dirty="0" smtClean="0"/>
              <a:t>3. Что же за девица: ни швея, ни мастерица,</a:t>
            </a:r>
          </a:p>
          <a:p>
            <a:pPr marL="457200" indent="-457200">
              <a:buNone/>
            </a:pPr>
            <a:r>
              <a:rPr lang="ru-RU" sz="2000" dirty="0" smtClean="0"/>
              <a:t>   Ничего сама не шьет, а в иголках круглый год.</a:t>
            </a:r>
          </a:p>
          <a:p>
            <a:pPr marL="457200" indent="-457200">
              <a:buNone/>
            </a:pPr>
            <a:r>
              <a:rPr lang="ru-RU" sz="2000" dirty="0" smtClean="0"/>
              <a:t>4. Снегом нам в лицо кидает, </a:t>
            </a:r>
          </a:p>
          <a:p>
            <a:pPr marL="457200" indent="-457200">
              <a:buNone/>
            </a:pPr>
            <a:r>
              <a:rPr lang="ru-RU" sz="2000" dirty="0" smtClean="0"/>
              <a:t>    В шубы холод нагоняет. </a:t>
            </a:r>
          </a:p>
          <a:p>
            <a:pPr marL="457200" indent="-457200">
              <a:buNone/>
            </a:pPr>
            <a:r>
              <a:rPr lang="ru-RU" sz="2000" dirty="0" smtClean="0"/>
              <a:t>    Метели лучшая подруга, а зовется она …</a:t>
            </a:r>
          </a:p>
          <a:p>
            <a:pPr marL="457200" indent="-457200" algn="ctr">
              <a:buNone/>
            </a:pPr>
            <a:r>
              <a:rPr lang="ru-RU" sz="2000" dirty="0" smtClean="0"/>
              <a:t>  </a:t>
            </a:r>
            <a:r>
              <a:rPr lang="ru-RU" sz="4800" dirty="0" smtClean="0">
                <a:solidFill>
                  <a:srgbClr val="FF0000"/>
                </a:solidFill>
              </a:rPr>
              <a:t>Молодцы!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899592" y="206084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99592" y="242088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н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99592" y="278092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е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99592" y="314096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ж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99592" y="350100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и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99592" y="386104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 Unicode MS" charset="0"/>
              </a:rPr>
              <a:t>н</a:t>
            </a: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899592" y="422108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к</a:t>
            </a: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899592" y="458112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dirty="0" smtClean="0"/>
              <a:t>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39552" y="386104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 Unicode MS" charset="0"/>
              </a:rPr>
              <a:t>с</a:t>
            </a: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539552" y="422108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а</a:t>
            </a: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39552" y="458112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н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539552" y="494116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dirty="0" smtClean="0"/>
              <a:t>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539552" y="530120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1259632" y="422108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1259632" y="458112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1259632" y="386104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 Unicode MS" charset="0"/>
              </a:rPr>
              <a:t>е</a:t>
            </a: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1619672" y="386104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 Unicode MS" charset="0"/>
              </a:rPr>
              <a:t>г</a:t>
            </a: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1619672" y="2852936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в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19672" y="422108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а</a:t>
            </a: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1619672" y="350100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ю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1619672" y="3140968"/>
            <a:ext cx="360040" cy="36004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 Unicode MS" charset="0"/>
              </a:rPr>
              <a:t>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800" decel="100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Белая береза.</a:t>
            </a:r>
            <a:endParaRPr lang="ru-RU" dirty="0"/>
          </a:p>
        </p:txBody>
      </p:sp>
      <p:pic>
        <p:nvPicPr>
          <p:cNvPr id="4" name="Содержимое 3" descr="0a07d2980a755a50b0caf10b842cebb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577011"/>
            <a:ext cx="4752528" cy="494833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 лесенке, по елке огоньки взбегают ввысь.</a:t>
            </a:r>
            <a:endParaRPr lang="ru-RU" dirty="0"/>
          </a:p>
        </p:txBody>
      </p:sp>
      <p:pic>
        <p:nvPicPr>
          <p:cNvPr id="4" name="Содержимое 3" descr="1293723133_hiop.ru_forsee1-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44824"/>
            <a:ext cx="6696744" cy="3928479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Как-то сделали меня в зимний день мальчишки.</a:t>
            </a:r>
            <a:endParaRPr lang="ru-RU" dirty="0"/>
          </a:p>
        </p:txBody>
      </p:sp>
      <p:pic>
        <p:nvPicPr>
          <p:cNvPr id="4" name="Содержимое 3" descr="7a3dc55cc7aa2a7541bbd487f5454ac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556792"/>
            <a:ext cx="5400600" cy="511256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Зима белая была!</a:t>
            </a:r>
            <a:endParaRPr lang="ru-RU" dirty="0"/>
          </a:p>
        </p:txBody>
      </p:sp>
      <p:pic>
        <p:nvPicPr>
          <p:cNvPr id="4" name="Содержимое 3" descr="0_57591_375a7484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00200"/>
            <a:ext cx="8208912" cy="4925144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330026694634_a.i.volk.0-05-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88024" cy="3309666"/>
          </a:xfrm>
        </p:spPr>
      </p:pic>
      <p:pic>
        <p:nvPicPr>
          <p:cNvPr id="9" name="Содержимое 8" descr="0_44d4e_70d86155_XL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0"/>
            <a:ext cx="4680520" cy="3042550"/>
          </a:xfrm>
        </p:spPr>
      </p:pic>
      <p:pic>
        <p:nvPicPr>
          <p:cNvPr id="1027" name="Picture 3" descr="K:\зима\Новая папка\shop_items_catalog_image9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996953"/>
            <a:ext cx="6480720" cy="4680520"/>
          </a:xfrm>
          <a:prstGeom prst="rect">
            <a:avLst/>
          </a:prstGeom>
          <a:noFill/>
        </p:spPr>
      </p:pic>
      <p:pic>
        <p:nvPicPr>
          <p:cNvPr id="1026" name="Picture 2" descr="K:\зима\Новая папка\0_53087_e51da437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68960"/>
            <a:ext cx="4788024" cy="459191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6425" cy="1138585"/>
          </a:xfrm>
        </p:spPr>
        <p:txBody>
          <a:bodyPr/>
          <a:lstStyle/>
          <a:p>
            <a:pPr>
              <a:defRPr/>
            </a:pPr>
            <a:r>
              <a:rPr lang="ru-RU" sz="4000" dirty="0" smtClean="0"/>
              <a:t>Викторина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676456" cy="5616624"/>
          </a:xfrm>
        </p:spPr>
        <p:txBody>
          <a:bodyPr/>
          <a:lstStyle/>
          <a:p>
            <a:pPr marL="514350" indent="-514350">
              <a:buNone/>
              <a:defRPr/>
            </a:pPr>
            <a:r>
              <a:rPr lang="ru-RU" sz="2000" dirty="0" smtClean="0"/>
              <a:t>                     </a:t>
            </a:r>
            <a:r>
              <a:rPr lang="ru-RU" sz="1800" dirty="0" smtClean="0"/>
              <a:t>1. Какое сейчас время года?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                       2. Назовите зимние месяцы.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3. Как на Руси называли декабрь? Почему?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4. Как вы понимаете смысл пословицы: «Зима – владыка трех месяцев»?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5. Назовите поэтов, которые написали стихи о зимнем времени года.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6. Кто автор следующих строк:</a:t>
            </a:r>
          </a:p>
          <a:p>
            <a:pPr marL="514350" indent="-514350">
              <a:buNone/>
              <a:defRPr/>
            </a:pPr>
            <a:r>
              <a:rPr lang="ru-RU" sz="2000" dirty="0" smtClean="0"/>
              <a:t>      «</a:t>
            </a:r>
            <a:r>
              <a:rPr lang="ru-RU" sz="1600" dirty="0" smtClean="0"/>
              <a:t>Поет зима - аукает,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 Мохнатый лес баюкает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 Стозвоном сосняка.»</a:t>
            </a:r>
          </a:p>
          <a:p>
            <a:pPr marL="514350" indent="-514350">
              <a:buNone/>
              <a:defRPr/>
            </a:pPr>
            <a:r>
              <a:rPr lang="ru-RU" sz="1800" dirty="0" smtClean="0"/>
              <a:t>7. Подумайте и отгадайте следующую загадку:</a:t>
            </a:r>
          </a:p>
          <a:p>
            <a:pPr marL="514350" indent="-514350">
              <a:buNone/>
              <a:defRPr/>
            </a:pPr>
            <a:r>
              <a:rPr lang="ru-RU" sz="2000" dirty="0" smtClean="0"/>
              <a:t>      </a:t>
            </a:r>
            <a:r>
              <a:rPr lang="ru-RU" sz="1600" dirty="0" smtClean="0"/>
              <a:t>Тройка – </a:t>
            </a:r>
            <a:r>
              <a:rPr lang="ru-RU" sz="1600" dirty="0" err="1" smtClean="0"/>
              <a:t>тройка</a:t>
            </a:r>
            <a:r>
              <a:rPr lang="ru-RU" sz="1600" dirty="0" smtClean="0"/>
              <a:t> прилетела.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Скакуны в той тройке белы.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А в санях сидит царица,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</a:t>
            </a:r>
            <a:r>
              <a:rPr lang="ru-RU" sz="1600" dirty="0" err="1" smtClean="0"/>
              <a:t>Белокоса</a:t>
            </a:r>
            <a:r>
              <a:rPr lang="ru-RU" sz="1600" dirty="0" smtClean="0"/>
              <a:t>, белолица.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Как махнула </a:t>
            </a:r>
            <a:r>
              <a:rPr lang="ru-RU" sz="1600" dirty="0" err="1" smtClean="0"/>
              <a:t>руковом</a:t>
            </a:r>
            <a:r>
              <a:rPr lang="ru-RU" sz="1600" dirty="0" smtClean="0"/>
              <a:t>,</a:t>
            </a:r>
          </a:p>
          <a:p>
            <a:pPr marL="514350" indent="-514350">
              <a:buNone/>
              <a:defRPr/>
            </a:pPr>
            <a:r>
              <a:rPr lang="ru-RU" sz="1600" dirty="0" smtClean="0"/>
              <a:t>       Все покрылось серебром.</a:t>
            </a:r>
          </a:p>
          <a:p>
            <a:pPr marL="514350" indent="-514350">
              <a:buNone/>
              <a:defRPr/>
            </a:pPr>
            <a:r>
              <a:rPr lang="ru-RU" sz="2000" dirty="0" smtClean="0"/>
              <a:t>     </a:t>
            </a:r>
          </a:p>
          <a:p>
            <a:pPr marL="514350" indent="-514350">
              <a:buNone/>
              <a:defRPr/>
            </a:pPr>
            <a:endParaRPr lang="ru-RU" sz="2000" dirty="0"/>
          </a:p>
        </p:txBody>
      </p:sp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113" y="5345113"/>
            <a:ext cx="1512887" cy="1512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5" name="Picture 9" descr="8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4605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80920" cy="5976664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/>
              <a:t>Цель мероприятия: 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r>
              <a:rPr lang="ru-RU" sz="2800" dirty="0" smtClean="0"/>
              <a:t>Расширить знания детей о русских традициях, обычаях, праздниках.</a:t>
            </a:r>
          </a:p>
          <a:p>
            <a:pPr>
              <a:buNone/>
            </a:pPr>
            <a:r>
              <a:rPr lang="ru-RU" sz="2800" dirty="0" smtClean="0"/>
              <a:t>Формировать нравственные качества личности ребенка.</a:t>
            </a:r>
          </a:p>
          <a:p>
            <a:pPr>
              <a:buNone/>
            </a:pPr>
            <a:r>
              <a:rPr lang="ru-RU" sz="2800" dirty="0" smtClean="0"/>
              <a:t> </a:t>
            </a:r>
            <a:r>
              <a:rPr lang="ru-RU" sz="2800" b="1" i="1" dirty="0" smtClean="0"/>
              <a:t>Воспитательные задачи:</a:t>
            </a:r>
            <a:endParaRPr lang="ru-RU" sz="2800" dirty="0" smtClean="0"/>
          </a:p>
          <a:p>
            <a:pPr lvl="0"/>
            <a:r>
              <a:rPr lang="ru-RU" sz="2800" dirty="0" smtClean="0"/>
              <a:t>воспитание нравственности, патриотизма;</a:t>
            </a:r>
          </a:p>
          <a:p>
            <a:pPr lvl="0"/>
            <a:r>
              <a:rPr lang="ru-RU" sz="2800" dirty="0" smtClean="0"/>
              <a:t>формирование гуманистического отношения к окружающему миру;</a:t>
            </a:r>
          </a:p>
          <a:p>
            <a:pPr lvl="0"/>
            <a:r>
              <a:rPr lang="ru-RU" sz="2800" dirty="0" smtClean="0"/>
              <a:t>воспитание любви к отчему краю, к Родине;</a:t>
            </a:r>
          </a:p>
          <a:p>
            <a:pPr lvl="0"/>
            <a:r>
              <a:rPr lang="ru-RU" sz="2800" dirty="0" smtClean="0"/>
              <a:t>организация интересной, содержательной внеурочной деятельности.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Times New Roman" pitchFamily="16" charset="0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9"/>
            <a:ext cx="7540625" cy="623539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Список литературы.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6425" cy="5445224"/>
          </a:xfrm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1.  «Времена года.» Стихи, рассказы, сказки. М., 1980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2. «Народные пословицы и поговорки» Составил А.И Соболев. М., 1961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3. «Большая книга Рождества» Составлена </a:t>
            </a:r>
            <a:r>
              <a:rPr lang="ru-RU" sz="1400" dirty="0" err="1" smtClean="0"/>
              <a:t>Н.Будур</a:t>
            </a:r>
            <a:r>
              <a:rPr lang="ru-RU" sz="1400" dirty="0" smtClean="0"/>
              <a:t> и И.Панкеевым. М.,2000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4. «Твой гороскоп» Г.Сапгир, В.Нагаев. М., 1994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5. «Праздники в школе и дома» Сценарии, игры, викторины. М., 2000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1400" dirty="0" smtClean="0"/>
              <a:t>6. «150 идей как занять ребенка» М., 2000</a:t>
            </a:r>
          </a:p>
          <a:p>
            <a:pPr>
              <a:buNone/>
            </a:pPr>
            <a:r>
              <a:rPr lang="ru-RU" sz="1400" dirty="0" smtClean="0"/>
              <a:t>7. </a:t>
            </a:r>
            <a:r>
              <a:rPr lang="ru-RU" sz="1400" b="1" i="1" dirty="0" smtClean="0"/>
              <a:t>Учебно-методическое обеспечение</a:t>
            </a:r>
            <a:r>
              <a:rPr lang="ru-RU" sz="1400" dirty="0" smtClean="0"/>
              <a:t>  З.И. Романовская  Литературное чтение. Живое слово. 2 класс. Учебник для четырехлетней начальной школы. Часть первая.</a:t>
            </a:r>
          </a:p>
          <a:p>
            <a:pPr>
              <a:defRPr/>
            </a:pPr>
            <a:endParaRPr lang="ru-RU" sz="1200" u="sng" dirty="0" smtClean="0"/>
          </a:p>
          <a:p>
            <a:pPr>
              <a:defRPr/>
            </a:pPr>
            <a:endParaRPr lang="ru-RU" sz="1200" dirty="0" smtClean="0"/>
          </a:p>
          <a:p>
            <a:pPr>
              <a:buFont typeface="Times New Roman" pitchFamily="16" charset="0"/>
              <a:buNone/>
              <a:defRPr/>
            </a:pPr>
            <a:endParaRPr lang="ru-RU" sz="1800" dirty="0" smtClean="0"/>
          </a:p>
          <a:p>
            <a:pPr>
              <a:buFont typeface="Times New Roman" pitchFamily="16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6425" cy="922561"/>
          </a:xfrm>
        </p:spPr>
        <p:txBody>
          <a:bodyPr/>
          <a:lstStyle/>
          <a:p>
            <a:r>
              <a:rPr lang="ru-RU" dirty="0" smtClean="0"/>
              <a:t>Интернет ресурсы: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6425" cy="5574308"/>
          </a:xfrm>
        </p:spPr>
        <p:txBody>
          <a:bodyPr/>
          <a:lstStyle/>
          <a:p>
            <a:pPr>
              <a:defRPr/>
            </a:pPr>
            <a:r>
              <a:rPr lang="ru-RU" sz="1400" u="sng" dirty="0" smtClean="0">
                <a:hlinkClick r:id="rId2"/>
              </a:rPr>
              <a:t>http://forum.chanson.ru/index.php?showtopic=24752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3"/>
              </a:rPr>
              <a:t>http://mila-milai.promodj.ru/blog/700361.html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4"/>
              </a:rPr>
              <a:t>http://www.bukvitsa.com/20084/pictures/bgal_09_zhdanovich_zima.html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5"/>
              </a:rPr>
              <a:t>http://www.kasimov.biz/photo/view.php?n=629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6"/>
              </a:rPr>
              <a:t>http://fotos2012.ru/big1628_img32195.html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7"/>
              </a:rPr>
              <a:t>http://anime-hall.ru/forum/showthread.php?s=a27fdf5717b089640855dcf236875c9a&amp;t=63&amp;page=134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8"/>
              </a:rPr>
              <a:t>http://vyshivka-foto.ru/544029.jpg_img5250.html</a:t>
            </a:r>
            <a:endParaRPr lang="ru-RU" sz="1300" dirty="0" smtClean="0"/>
          </a:p>
          <a:p>
            <a:pPr>
              <a:defRPr/>
            </a:pPr>
            <a:r>
              <a:rPr lang="ru-RU" sz="1300" u="sng" dirty="0" smtClean="0">
                <a:hlinkClick r:id="rId9"/>
              </a:rPr>
              <a:t>http://stigmata.ru/photo_report/photo/odessa/snowman-wallpaper-free</a:t>
            </a:r>
            <a:endParaRPr lang="ru-RU" sz="1300" u="sng" dirty="0" smtClean="0"/>
          </a:p>
          <a:p>
            <a:r>
              <a:rPr lang="ru-RU" sz="1300" u="sng" dirty="0" smtClean="0">
                <a:hlinkClick r:id="rId10"/>
              </a:rPr>
              <a:t>http://vsyako-razno.ru/19065-oboi-dlya-rabochego-stola-novogodnie-2011-143-foto.html</a:t>
            </a:r>
            <a:r>
              <a:rPr lang="ru-RU" sz="1300" dirty="0" smtClean="0"/>
              <a:t>  </a:t>
            </a:r>
            <a:r>
              <a:rPr lang="ru-RU" sz="1300" u="sng" dirty="0" smtClean="0">
                <a:hlinkClick r:id="rId11"/>
              </a:rPr>
              <a:t>http://wap.mobilmusic.ru/fileanim.html?id=534036</a:t>
            </a:r>
            <a:r>
              <a:rPr lang="ru-RU" sz="1300" dirty="0" smtClean="0"/>
              <a:t>  </a:t>
            </a:r>
          </a:p>
          <a:p>
            <a:r>
              <a:rPr lang="ru-RU" sz="1300" u="sng" dirty="0" smtClean="0">
                <a:hlinkClick r:id="rId12"/>
              </a:rPr>
              <a:t>http://www.art-loris.com/view.php?image=124</a:t>
            </a:r>
            <a:r>
              <a:rPr lang="ru-RU" sz="1300" dirty="0" smtClean="0"/>
              <a:t> </a:t>
            </a:r>
            <a:r>
              <a:rPr lang="ru-RU" sz="1300" u="sng" dirty="0" smtClean="0">
                <a:hlinkClick r:id="rId13"/>
              </a:rPr>
              <a:t>http://wpapers.ru/wallpapers/animals/Birds/7171/1600-1200_%D0%A1%D0%BD%D0%B5%D0%B3%D0%B8%D1%80%D1%8C-%D0%BD%D0%B0-%D0%B2%D0%B5%D1%82%D0%BA%D0%B0%D1%85.html</a:t>
            </a:r>
            <a:r>
              <a:rPr lang="ru-RU" sz="1300" dirty="0" smtClean="0"/>
              <a:t> </a:t>
            </a:r>
          </a:p>
          <a:p>
            <a:r>
              <a:rPr lang="ru-RU" sz="1300" u="sng" dirty="0" smtClean="0">
                <a:hlinkClick r:id="rId14"/>
              </a:rPr>
              <a:t>http://www.jpeghost.ru/img.php?img=03_f5c&amp;gal=1269202261_7015_f45</a:t>
            </a:r>
            <a:r>
              <a:rPr lang="ru-RU" sz="1300" dirty="0" smtClean="0"/>
              <a:t> </a:t>
            </a:r>
          </a:p>
          <a:p>
            <a:r>
              <a:rPr lang="ru-RU" sz="1300" u="sng" dirty="0" smtClean="0">
                <a:hlinkClick r:id="rId15"/>
              </a:rPr>
              <a:t>http://pictures.ucoz.ru/photo/s_novym_godom/zajcy_zimnjaja_kartinka/9-0-463</a:t>
            </a:r>
            <a:r>
              <a:rPr lang="ru-RU" sz="1300" dirty="0" smtClean="0"/>
              <a:t> </a:t>
            </a:r>
          </a:p>
          <a:p>
            <a:r>
              <a:rPr lang="ru-RU" sz="1300" dirty="0" smtClean="0"/>
              <a:t>http://sinyaya-ptitsa.ru/skazki/lisichka-sestrichka-i-volk/  </a:t>
            </a:r>
          </a:p>
          <a:p>
            <a:r>
              <a:rPr lang="ru-RU" sz="1300" u="sng" dirty="0" smtClean="0">
                <a:hlinkClick r:id="rId16"/>
              </a:rPr>
              <a:t>http://lomteva.blogspot.com/p/blog-page.html</a:t>
            </a:r>
            <a:r>
              <a:rPr lang="ru-RU" sz="1300" dirty="0" smtClean="0"/>
              <a:t>  </a:t>
            </a:r>
          </a:p>
          <a:p>
            <a:r>
              <a:rPr lang="ru-RU" sz="1300" u="sng" dirty="0" smtClean="0">
                <a:hlinkClick r:id="rId17"/>
              </a:rPr>
              <a:t>http://multfilmtorrent.ucoz.ru/news/prodelki_lisa/2012-01-29-1084</a:t>
            </a:r>
            <a:r>
              <a:rPr lang="ru-RU" sz="1300" dirty="0" smtClean="0"/>
              <a:t> </a:t>
            </a:r>
          </a:p>
          <a:p>
            <a:r>
              <a:rPr lang="ru-RU" sz="1300" dirty="0" smtClean="0"/>
              <a:t>http://fotki.yandex.ru/users/swirelka/view/411051/  http://www.poppenhouse.ru/shop/jurnali_knigi_otkritki/otkrytki/otkrytka_zolotaja_rybka_kopija_25052010_113</a:t>
            </a:r>
            <a:endParaRPr lang="ru-RU" sz="1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Красавица – зима!</a:t>
            </a:r>
            <a:endParaRPr lang="ru-RU" dirty="0"/>
          </a:p>
        </p:txBody>
      </p:sp>
      <p:pic>
        <p:nvPicPr>
          <p:cNvPr id="4" name="Содержимое 3" descr="613c9258db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00199"/>
            <a:ext cx="8208911" cy="5171669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Сани – зимняя забава!</a:t>
            </a:r>
            <a:endParaRPr lang="ru-RU" dirty="0"/>
          </a:p>
        </p:txBody>
      </p:sp>
      <p:pic>
        <p:nvPicPr>
          <p:cNvPr id="4" name="Содержимое 3" descr="imgB.as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360707" cy="4770530"/>
          </a:xfrm>
        </p:spPr>
      </p:pic>
      <p:pic>
        <p:nvPicPr>
          <p:cNvPr id="5" name="Звук с компакт-диска 4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" time="476"/>
            </a:audioCd>
          </p:nvPr>
        </p:nvPicPr>
        <p:blipFill>
          <a:blip r:embed="rId3" cstate="print"/>
          <a:stretch>
            <a:fillRect/>
          </a:stretch>
        </p:blipFill>
        <p:spPr>
          <a:xfrm>
            <a:off x="7786710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Чародейкою зимою...</a:t>
            </a:r>
            <a:endParaRPr lang="ru-RU" dirty="0"/>
          </a:p>
        </p:txBody>
      </p:sp>
      <p:pic>
        <p:nvPicPr>
          <p:cNvPr id="7" name="Содержимое 5" descr="9203099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7506"/>
            <a:ext cx="7848872" cy="53372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4" descr="2316598232_108c09f6f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14750" y="428625"/>
            <a:ext cx="5214938" cy="55006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313"/>
            <a:ext cx="3008313" cy="5911850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Народная мудрость гласит: «Зима – владыка трех месяцев». Словно верные стражники стоят эти три брата на охране ее покоя.</a:t>
            </a:r>
          </a:p>
          <a:p>
            <a:pPr>
              <a:defRPr/>
            </a:pPr>
            <a:r>
              <a:rPr lang="ru-RU" sz="2800" dirty="0" smtClean="0"/>
              <a:t>А все ли мы знаем о зимних месяцах?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4" descr="reWalls.com-90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14688" y="1143000"/>
            <a:ext cx="5929312" cy="50720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008313" cy="4983163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 </a:t>
            </a:r>
            <a:r>
              <a:rPr lang="ru-RU" sz="2700" dirty="0" smtClean="0"/>
              <a:t>Дни его всех дней короче,</a:t>
            </a:r>
          </a:p>
          <a:p>
            <a:pPr>
              <a:defRPr/>
            </a:pPr>
            <a:r>
              <a:rPr lang="ru-RU" sz="2700" dirty="0" smtClean="0"/>
              <a:t> Всех ночей длиннее ночи.</a:t>
            </a:r>
          </a:p>
          <a:p>
            <a:pPr>
              <a:defRPr/>
            </a:pPr>
            <a:r>
              <a:rPr lang="ru-RU" sz="2700" dirty="0" smtClean="0"/>
              <a:t> На  поля и на луга</a:t>
            </a:r>
          </a:p>
          <a:p>
            <a:pPr>
              <a:defRPr/>
            </a:pPr>
            <a:r>
              <a:rPr lang="ru-RU" sz="2700" dirty="0" smtClean="0"/>
              <a:t> До весны легли  снега.   </a:t>
            </a:r>
          </a:p>
          <a:p>
            <a:pPr>
              <a:defRPr/>
            </a:pPr>
            <a:r>
              <a:rPr lang="ru-RU" sz="2700" dirty="0" smtClean="0"/>
              <a:t>Только месяц наш пройдет,</a:t>
            </a:r>
          </a:p>
          <a:p>
            <a:pPr>
              <a:defRPr/>
            </a:pPr>
            <a:r>
              <a:rPr lang="ru-RU" sz="2700" dirty="0" smtClean="0"/>
              <a:t>Мы встречаем новый год.                                 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Декабрь год  кончает ,</a:t>
            </a:r>
            <a:br>
              <a:rPr lang="ru-RU" dirty="0" smtClean="0"/>
            </a:br>
            <a:r>
              <a:rPr lang="ru-RU" dirty="0" smtClean="0"/>
              <a:t>зиму начинает.</a:t>
            </a:r>
            <a:endParaRPr lang="ru-RU" dirty="0"/>
          </a:p>
        </p:txBody>
      </p:sp>
      <p:pic>
        <p:nvPicPr>
          <p:cNvPr id="7171" name="Содержимое 5" descr="a1f930cff1b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647825"/>
            <a:ext cx="7500937" cy="49244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571500"/>
            <a:ext cx="3714750" cy="5554663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Щиплет уши, щиплет нос,</a:t>
            </a:r>
          </a:p>
          <a:p>
            <a:pPr>
              <a:defRPr/>
            </a:pPr>
            <a:r>
              <a:rPr lang="ru-RU" sz="2400" dirty="0" smtClean="0"/>
              <a:t>Лезет в валенки мороз.</a:t>
            </a:r>
          </a:p>
          <a:p>
            <a:pPr>
              <a:defRPr/>
            </a:pPr>
            <a:r>
              <a:rPr lang="ru-RU" sz="2400" dirty="0" smtClean="0"/>
              <a:t>Брызнешь воду- упадёт </a:t>
            </a:r>
          </a:p>
          <a:p>
            <a:pPr>
              <a:defRPr/>
            </a:pPr>
            <a:r>
              <a:rPr lang="ru-RU" sz="2400" dirty="0" smtClean="0"/>
              <a:t>Не вода уже, а лёд.</a:t>
            </a:r>
          </a:p>
          <a:p>
            <a:pPr>
              <a:defRPr/>
            </a:pPr>
            <a:r>
              <a:rPr lang="ru-RU" sz="2400" dirty="0" smtClean="0"/>
              <a:t>Даже птице не </a:t>
            </a:r>
            <a:r>
              <a:rPr lang="ru-RU" sz="2400" dirty="0" err="1" smtClean="0"/>
              <a:t>летится</a:t>
            </a:r>
            <a:r>
              <a:rPr lang="ru-RU" sz="2400" dirty="0" smtClean="0"/>
              <a:t> ,</a:t>
            </a:r>
          </a:p>
          <a:p>
            <a:pPr>
              <a:defRPr/>
            </a:pPr>
            <a:r>
              <a:rPr lang="ru-RU" sz="2400" dirty="0" smtClean="0"/>
              <a:t>От мороза стынет птица</a:t>
            </a:r>
          </a:p>
          <a:p>
            <a:pPr>
              <a:defRPr/>
            </a:pPr>
            <a:r>
              <a:rPr lang="ru-RU" sz="2400" dirty="0" smtClean="0"/>
              <a:t>Повернуло солнце к лету.</a:t>
            </a:r>
          </a:p>
          <a:p>
            <a:pPr>
              <a:defRPr/>
            </a:pPr>
            <a:r>
              <a:rPr lang="ru-RU" sz="2400" dirty="0" smtClean="0"/>
              <a:t>Что за месяц это?    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" name="Содержимое 5" descr="23037-800x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764704"/>
            <a:ext cx="4546848" cy="435180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1111</TotalTime>
  <Words>637</Words>
  <Application>Microsoft Office PowerPoint</Application>
  <PresentationFormat>Экран (4:3)</PresentationFormat>
  <Paragraphs>134</Paragraphs>
  <Slides>21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Arial Unicode MS</vt:lpstr>
      <vt:lpstr>Times New Roman</vt:lpstr>
      <vt:lpstr>Оформление по умолчанию</vt:lpstr>
      <vt:lpstr>МОУ МОШ № 1 г. Фрязино Московской области Здравствуй, гостья ЗИМА!</vt:lpstr>
      <vt:lpstr>Презентация PowerPoint</vt:lpstr>
      <vt:lpstr>Красавица – зима!</vt:lpstr>
      <vt:lpstr>Сани – зимняя забава!</vt:lpstr>
      <vt:lpstr>Чародейкою зимою...</vt:lpstr>
      <vt:lpstr>Презентация PowerPoint</vt:lpstr>
      <vt:lpstr>Презентация PowerPoint</vt:lpstr>
      <vt:lpstr>Декабрь год  кончает , зиму начинает.</vt:lpstr>
      <vt:lpstr>Презентация PowerPoint</vt:lpstr>
      <vt:lpstr>Январь – году начало,  зиме середина.</vt:lpstr>
      <vt:lpstr>Презентация PowerPoint</vt:lpstr>
      <vt:lpstr>Вьюги да метели  под февраль полетели. </vt:lpstr>
      <vt:lpstr>Кроссворд «Зима пришла!»</vt:lpstr>
      <vt:lpstr>Белая береза.</vt:lpstr>
      <vt:lpstr>Как по лесенке, по елке огоньки взбегают ввысь.</vt:lpstr>
      <vt:lpstr>Как-то сделали меня в зимний день мальчишки.</vt:lpstr>
      <vt:lpstr>Зима белая была!</vt:lpstr>
      <vt:lpstr>Презентация PowerPoint</vt:lpstr>
      <vt:lpstr>Викторина</vt:lpstr>
      <vt:lpstr>Список литературы.</vt:lpstr>
      <vt:lpstr>Интернет ресурсы: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Зимушка-зима</dc:title>
  <dc:creator>User</dc:creator>
  <cp:lastModifiedBy>school</cp:lastModifiedBy>
  <cp:revision>104</cp:revision>
  <cp:lastPrinted>1601-01-01T00:00:00Z</cp:lastPrinted>
  <dcterms:created xsi:type="dcterms:W3CDTF">2012-01-12T17:50:22Z</dcterms:created>
  <dcterms:modified xsi:type="dcterms:W3CDTF">2022-10-23T06:30:43Z</dcterms:modified>
</cp:coreProperties>
</file>