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3" r:id="rId8"/>
    <p:sldId id="262" r:id="rId9"/>
    <p:sldId id="264" r:id="rId10"/>
    <p:sldId id="277" r:id="rId11"/>
    <p:sldId id="278" r:id="rId12"/>
    <p:sldId id="265" r:id="rId13"/>
    <p:sldId id="266" r:id="rId14"/>
    <p:sldId id="267" r:id="rId15"/>
    <p:sldId id="268" r:id="rId16"/>
    <p:sldId id="269" r:id="rId17"/>
    <p:sldId id="270" r:id="rId18"/>
    <p:sldId id="273" r:id="rId19"/>
    <p:sldId id="27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9" d="100"/>
          <a:sy n="69" d="100"/>
        </p:scale>
        <p:origin x="-1194"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Дата 14"/>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02.05.2020</a:t>
            </a:fld>
            <a:endParaRPr lang="ru-RU" dirty="0"/>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02.05.2020</a:t>
            </a:fld>
            <a:endParaRPr lang="ru-RU" dirty="0"/>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02.05.2020</a:t>
            </a:fld>
            <a:endParaRPr lang="ru-RU" dirty="0"/>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02.05.2020</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000496" y="3929066"/>
            <a:ext cx="4762504" cy="2357454"/>
          </a:xfrm>
        </p:spPr>
        <p:txBody>
          <a:bodyPr/>
          <a:lstStyle/>
          <a:p>
            <a:endParaRPr lang="ru-RU" sz="2000" dirty="0" smtClean="0">
              <a:solidFill>
                <a:schemeClr val="bg1">
                  <a:lumMod val="95000"/>
                  <a:lumOff val="5000"/>
                </a:schemeClr>
              </a:solidFill>
            </a:endParaRPr>
          </a:p>
          <a:p>
            <a:r>
              <a:rPr lang="ru-RU" sz="2400" dirty="0" smtClean="0">
                <a:solidFill>
                  <a:srgbClr val="002060"/>
                </a:solidFill>
              </a:rPr>
              <a:t>Автор проекта: воспитатель 1 кв. категории</a:t>
            </a:r>
          </a:p>
          <a:p>
            <a:r>
              <a:rPr lang="ru-RU" sz="2400" dirty="0" smtClean="0">
                <a:solidFill>
                  <a:srgbClr val="002060"/>
                </a:solidFill>
              </a:rPr>
              <a:t>Болмосова Наталия Васильевна</a:t>
            </a:r>
            <a:r>
              <a:rPr lang="ru-RU" sz="2000" dirty="0" smtClean="0">
                <a:solidFill>
                  <a:srgbClr val="002060"/>
                </a:solidFill>
              </a:rPr>
              <a:t>                                                    </a:t>
            </a:r>
            <a:endParaRPr lang="ru-RU" dirty="0">
              <a:solidFill>
                <a:srgbClr val="002060"/>
              </a:solidFill>
            </a:endParaRPr>
          </a:p>
        </p:txBody>
      </p:sp>
      <p:sp>
        <p:nvSpPr>
          <p:cNvPr id="2" name="Заголовок 1"/>
          <p:cNvSpPr>
            <a:spLocks noGrp="1"/>
          </p:cNvSpPr>
          <p:nvPr>
            <p:ph type="ctrTitle"/>
          </p:nvPr>
        </p:nvSpPr>
        <p:spPr>
          <a:xfrm>
            <a:off x="457200" y="500042"/>
            <a:ext cx="8305800" cy="3214710"/>
          </a:xfrm>
        </p:spPr>
        <p:txBody>
          <a:bodyPr/>
          <a:lstStyle/>
          <a:p>
            <a:r>
              <a:rPr lang="ru-RU" sz="3600" b="1" dirty="0" smtClean="0">
                <a:solidFill>
                  <a:srgbClr val="FFFF00"/>
                </a:solidFill>
              </a:rPr>
              <a:t>Тема проекта</a:t>
            </a:r>
            <a:r>
              <a:rPr lang="ru-RU" sz="3600" dirty="0" smtClean="0">
                <a:solidFill>
                  <a:srgbClr val="FFFF00"/>
                </a:solidFill>
              </a:rPr>
              <a:t/>
            </a:r>
            <a:br>
              <a:rPr lang="ru-RU" sz="3600" dirty="0" smtClean="0">
                <a:solidFill>
                  <a:srgbClr val="FFFF00"/>
                </a:solidFill>
              </a:rPr>
            </a:br>
            <a:r>
              <a:rPr lang="ru-RU" sz="3600" b="1" dirty="0" smtClean="0">
                <a:solidFill>
                  <a:srgbClr val="FFFF00"/>
                </a:solidFill>
              </a:rPr>
              <a:t>«</a:t>
            </a:r>
            <a:r>
              <a:rPr lang="ru-RU" sz="4000" b="1" dirty="0" smtClean="0">
                <a:solidFill>
                  <a:srgbClr val="FFFF00"/>
                </a:solidFill>
              </a:rPr>
              <a:t>Сенсорные эталоны – основа формирования инженерного мышления дошкольников</a:t>
            </a:r>
            <a:r>
              <a:rPr lang="ru-RU" sz="3600" b="1" dirty="0" smtClean="0">
                <a:solidFill>
                  <a:srgbClr val="FFFF00"/>
                </a:solidFill>
              </a:rPr>
              <a:t>»</a:t>
            </a:r>
            <a:endParaRPr lang="ru-RU" sz="3600" dirty="0">
              <a:solidFill>
                <a:srgbClr val="FFFF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524000"/>
          <a:ext cx="8229600" cy="4267200"/>
        </p:xfrm>
        <a:graphic>
          <a:graphicData uri="http://schemas.openxmlformats.org/drawingml/2006/table">
            <a:tbl>
              <a:tblPr firstRow="1" bandRow="1">
                <a:tableStyleId>{00A15C55-8517-42AA-B614-E9B94910E393}</a:tableStyleId>
              </a:tblPr>
              <a:tblGrid>
                <a:gridCol w="4114800"/>
                <a:gridCol w="4114800"/>
              </a:tblGrid>
              <a:tr h="370840">
                <a:tc>
                  <a:txBody>
                    <a:bodyPr/>
                    <a:lstStyle/>
                    <a:p>
                      <a:pPr algn="ctr"/>
                      <a:r>
                        <a:rPr kumimoji="0" lang="ru-RU" sz="2800" b="1" kern="1200" dirty="0" smtClean="0">
                          <a:solidFill>
                            <a:schemeClr val="bg1"/>
                          </a:solidFill>
                          <a:latin typeface="Times New Roman" pitchFamily="18" charset="0"/>
                          <a:ea typeface="+mn-ea"/>
                          <a:cs typeface="Times New Roman" pitchFamily="18" charset="0"/>
                        </a:rPr>
                        <a:t>Риски </a:t>
                      </a:r>
                      <a:endParaRPr lang="ru-RU" sz="2800" dirty="0">
                        <a:solidFill>
                          <a:schemeClr val="bg1"/>
                        </a:solidFill>
                        <a:latin typeface="Times New Roman" pitchFamily="18" charset="0"/>
                        <a:cs typeface="Times New Roman" pitchFamily="18" charset="0"/>
                      </a:endParaRPr>
                    </a:p>
                  </a:txBody>
                  <a:tcPr/>
                </a:tc>
                <a:tc>
                  <a:txBody>
                    <a:bodyPr/>
                    <a:lstStyle/>
                    <a:p>
                      <a:pPr algn="ctr"/>
                      <a:r>
                        <a:rPr kumimoji="0" lang="ru-RU" sz="2400" b="1" kern="1200" dirty="0" smtClean="0">
                          <a:solidFill>
                            <a:schemeClr val="bg1"/>
                          </a:solidFill>
                          <a:latin typeface="Times New Roman" pitchFamily="18" charset="0"/>
                          <a:ea typeface="+mn-ea"/>
                          <a:cs typeface="Times New Roman" pitchFamily="18" charset="0"/>
                        </a:rPr>
                        <a:t>Пути преодоления</a:t>
                      </a:r>
                      <a:endParaRPr lang="ru-RU" sz="2400" dirty="0">
                        <a:solidFill>
                          <a:schemeClr val="bg1"/>
                        </a:solidFill>
                        <a:latin typeface="Times New Roman" pitchFamily="18" charset="0"/>
                        <a:cs typeface="Times New Roman" pitchFamily="18" charset="0"/>
                      </a:endParaRPr>
                    </a:p>
                  </a:txBody>
                  <a:tcPr/>
                </a:tc>
              </a:tr>
              <a:tr h="370840">
                <a:tc>
                  <a:txBody>
                    <a:bodyPr/>
                    <a:lstStyle/>
                    <a:p>
                      <a:r>
                        <a:rPr kumimoji="0" lang="ru-RU" sz="2400" kern="1200" dirty="0" smtClean="0">
                          <a:solidFill>
                            <a:schemeClr val="dk1"/>
                          </a:solidFill>
                          <a:latin typeface="Times New Roman" pitchFamily="18" charset="0"/>
                          <a:ea typeface="+mn-ea"/>
                          <a:cs typeface="Times New Roman" pitchFamily="18" charset="0"/>
                        </a:rPr>
                        <a:t>1. Отсутствие достаточного финансирования.</a:t>
                      </a:r>
                    </a:p>
                    <a:p>
                      <a:r>
                        <a:rPr kumimoji="0" lang="ru-RU" sz="2400" kern="1200" dirty="0" smtClean="0">
                          <a:solidFill>
                            <a:schemeClr val="dk1"/>
                          </a:solidFill>
                          <a:latin typeface="Times New Roman" pitchFamily="18" charset="0"/>
                          <a:ea typeface="+mn-ea"/>
                          <a:cs typeface="Times New Roman" pitchFamily="18" charset="0"/>
                        </a:rPr>
                        <a:t>2. Отсутствие мотивации участников проекта из-за отсутствия материальной поддержки.</a:t>
                      </a:r>
                    </a:p>
                    <a:p>
                      <a:r>
                        <a:rPr kumimoji="0" lang="ru-RU" sz="2400" kern="1200" dirty="0" smtClean="0">
                          <a:solidFill>
                            <a:schemeClr val="dk1"/>
                          </a:solidFill>
                          <a:latin typeface="Times New Roman" pitchFamily="18" charset="0"/>
                          <a:ea typeface="+mn-ea"/>
                          <a:cs typeface="Times New Roman" pitchFamily="18" charset="0"/>
                        </a:rPr>
                        <a:t>3. Недостаточность учебно-методических пособий. </a:t>
                      </a:r>
                    </a:p>
                    <a:p>
                      <a:endParaRPr lang="ru-RU" dirty="0"/>
                    </a:p>
                  </a:txBody>
                  <a:tcPr/>
                </a:tc>
                <a:tc>
                  <a:txBody>
                    <a:bodyPr/>
                    <a:lstStyle/>
                    <a:p>
                      <a:r>
                        <a:rPr kumimoji="0" lang="ru-RU" sz="2400" kern="1200" dirty="0" smtClean="0">
                          <a:solidFill>
                            <a:schemeClr val="dk1"/>
                          </a:solidFill>
                          <a:latin typeface="Times New Roman" pitchFamily="18" charset="0"/>
                          <a:ea typeface="+mn-ea"/>
                          <a:cs typeface="Times New Roman" pitchFamily="18" charset="0"/>
                        </a:rPr>
                        <a:t>1. Привлечение внебюджетных средств. </a:t>
                      </a:r>
                    </a:p>
                    <a:p>
                      <a:r>
                        <a:rPr kumimoji="0" lang="ru-RU" sz="2400" kern="1200" dirty="0" smtClean="0">
                          <a:solidFill>
                            <a:schemeClr val="dk1"/>
                          </a:solidFill>
                          <a:latin typeface="Times New Roman" pitchFamily="18" charset="0"/>
                          <a:ea typeface="+mn-ea"/>
                          <a:cs typeface="Times New Roman" pitchFamily="18" charset="0"/>
                        </a:rPr>
                        <a:t>2.Привлечение средств из стимулирующего фонда.</a:t>
                      </a:r>
                    </a:p>
                    <a:p>
                      <a:r>
                        <a:rPr kumimoji="0" lang="ru-RU" sz="2400" kern="1200" dirty="0" smtClean="0">
                          <a:solidFill>
                            <a:schemeClr val="dk1"/>
                          </a:solidFill>
                          <a:latin typeface="Times New Roman" pitchFamily="18" charset="0"/>
                          <a:ea typeface="+mn-ea"/>
                          <a:cs typeface="Times New Roman" pitchFamily="18" charset="0"/>
                        </a:rPr>
                        <a:t> </a:t>
                      </a:r>
                    </a:p>
                    <a:p>
                      <a:endParaRPr kumimoji="0" lang="ru-RU" sz="2400" kern="1200" dirty="0" smtClean="0">
                        <a:solidFill>
                          <a:schemeClr val="dk1"/>
                        </a:solidFill>
                        <a:latin typeface="Times New Roman" pitchFamily="18" charset="0"/>
                        <a:ea typeface="+mn-ea"/>
                        <a:cs typeface="Times New Roman" pitchFamily="18" charset="0"/>
                      </a:endParaRPr>
                    </a:p>
                    <a:p>
                      <a:r>
                        <a:rPr kumimoji="0" lang="ru-RU" sz="2400" kern="1200" dirty="0" smtClean="0">
                          <a:solidFill>
                            <a:schemeClr val="dk1"/>
                          </a:solidFill>
                          <a:latin typeface="Times New Roman" pitchFamily="18" charset="0"/>
                          <a:ea typeface="+mn-ea"/>
                          <a:cs typeface="Times New Roman" pitchFamily="18" charset="0"/>
                        </a:rPr>
                        <a:t>3. Использование современных электронных носителей информации, использование Интернета </a:t>
                      </a:r>
                      <a:endParaRPr lang="ru-RU" sz="2400" dirty="0">
                        <a:latin typeface="Times New Roman" pitchFamily="18" charset="0"/>
                        <a:cs typeface="Times New Roman" pitchFamily="18" charset="0"/>
                      </a:endParaRPr>
                    </a:p>
                  </a:txBody>
                  <a:tcPr/>
                </a:tc>
              </a:tr>
            </a:tbl>
          </a:graphicData>
        </a:graphic>
      </p:graphicFrame>
      <p:sp>
        <p:nvSpPr>
          <p:cNvPr id="3" name="Заголовок 2"/>
          <p:cNvSpPr>
            <a:spLocks noGrp="1"/>
          </p:cNvSpPr>
          <p:nvPr>
            <p:ph type="title"/>
          </p:nvPr>
        </p:nvSpPr>
        <p:spPr>
          <a:xfrm>
            <a:off x="457200" y="357166"/>
            <a:ext cx="8229600" cy="1000132"/>
          </a:xfrm>
        </p:spPr>
        <p:txBody>
          <a:bodyPr>
            <a:normAutofit/>
          </a:bodyPr>
          <a:lstStyle/>
          <a:p>
            <a:pPr algn="ctr"/>
            <a:r>
              <a:rPr lang="ru-RU" sz="3600" dirty="0" smtClean="0">
                <a:solidFill>
                  <a:srgbClr val="C00000"/>
                </a:solidFill>
              </a:rPr>
              <a:t>Риски и пути их преодоления</a:t>
            </a:r>
            <a:endParaRPr lang="ru-RU" sz="3600" dirty="0">
              <a:solidFill>
                <a:srgbClr val="C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357298"/>
            <a:ext cx="8229600" cy="5167330"/>
          </a:xfrm>
        </p:spPr>
        <p:txBody>
          <a:bodyPr/>
          <a:lstStyle/>
          <a:p>
            <a:pPr>
              <a:buNone/>
            </a:pPr>
            <a:r>
              <a:rPr lang="ru-RU" dirty="0" smtClean="0"/>
              <a:t>   </a:t>
            </a:r>
            <a:r>
              <a:rPr lang="ru-RU" sz="2800" dirty="0" smtClean="0">
                <a:solidFill>
                  <a:srgbClr val="002060"/>
                </a:solidFill>
                <a:latin typeface="Times New Roman" pitchFamily="18" charset="0"/>
                <a:cs typeface="Times New Roman" pitchFamily="18" charset="0"/>
              </a:rPr>
              <a:t>Работа </a:t>
            </a:r>
            <a:r>
              <a:rPr lang="ru-RU" sz="2800" dirty="0" smtClean="0">
                <a:solidFill>
                  <a:srgbClr val="002060"/>
                </a:solidFill>
                <a:latin typeface="Times New Roman" pitchFamily="18" charset="0"/>
                <a:cs typeface="Times New Roman" pitchFamily="18" charset="0"/>
              </a:rPr>
              <a:t>по проекту будет продолжена и расширена:</a:t>
            </a:r>
          </a:p>
          <a:p>
            <a:pPr>
              <a:buNone/>
            </a:pPr>
            <a:r>
              <a:rPr lang="ru-RU" sz="2800" dirty="0" smtClean="0">
                <a:solidFill>
                  <a:srgbClr val="002060"/>
                </a:solidFill>
                <a:latin typeface="Times New Roman" pitchFamily="18" charset="0"/>
                <a:cs typeface="Times New Roman" pitchFamily="18" charset="0"/>
              </a:rPr>
              <a:t>  1.Продолжать </a:t>
            </a:r>
            <a:r>
              <a:rPr lang="ru-RU" sz="2800" dirty="0" smtClean="0">
                <a:solidFill>
                  <a:srgbClr val="002060"/>
                </a:solidFill>
                <a:latin typeface="Times New Roman" pitchFamily="18" charset="0"/>
                <a:cs typeface="Times New Roman" pitchFamily="18" charset="0"/>
              </a:rPr>
              <a:t>усовершенствовать наши начинания.</a:t>
            </a:r>
          </a:p>
          <a:p>
            <a:pPr>
              <a:buNone/>
            </a:pPr>
            <a:r>
              <a:rPr lang="ru-RU" sz="2800" dirty="0" smtClean="0">
                <a:solidFill>
                  <a:srgbClr val="002060"/>
                </a:solidFill>
                <a:latin typeface="Times New Roman" pitchFamily="18" charset="0"/>
                <a:cs typeface="Times New Roman" pitchFamily="18" charset="0"/>
              </a:rPr>
              <a:t>   2.Разработать </a:t>
            </a:r>
            <a:r>
              <a:rPr lang="ru-RU" sz="2800" dirty="0" smtClean="0">
                <a:solidFill>
                  <a:srgbClr val="002060"/>
                </a:solidFill>
                <a:latin typeface="Times New Roman" pitchFamily="18" charset="0"/>
                <a:cs typeface="Times New Roman" pitchFamily="18" charset="0"/>
              </a:rPr>
              <a:t>еще несколько дидактических пособий  на использование нестандартного оборудования для развития мелкой моторики пальцев рук.</a:t>
            </a:r>
          </a:p>
          <a:p>
            <a:pPr>
              <a:buNone/>
            </a:pPr>
            <a:r>
              <a:rPr lang="ru-RU" sz="2800" dirty="0" smtClean="0">
                <a:solidFill>
                  <a:srgbClr val="002060"/>
                </a:solidFill>
                <a:latin typeface="Times New Roman" pitchFamily="18" charset="0"/>
                <a:cs typeface="Times New Roman" pitchFamily="18" charset="0"/>
              </a:rPr>
              <a:t>   3.Разработать </a:t>
            </a:r>
            <a:r>
              <a:rPr lang="ru-RU" sz="2800" dirty="0" smtClean="0">
                <a:solidFill>
                  <a:srgbClr val="002060"/>
                </a:solidFill>
                <a:latin typeface="Times New Roman" pitchFamily="18" charset="0"/>
                <a:cs typeface="Times New Roman" pitchFamily="18" charset="0"/>
              </a:rPr>
              <a:t>перспективный план на следующий год  с   усложнениями.</a:t>
            </a:r>
          </a:p>
          <a:p>
            <a:pPr>
              <a:buNone/>
            </a:pPr>
            <a:r>
              <a:rPr lang="ru-RU" sz="2800" dirty="0" smtClean="0">
                <a:solidFill>
                  <a:srgbClr val="002060"/>
                </a:solidFill>
                <a:latin typeface="Times New Roman" pitchFamily="18" charset="0"/>
                <a:cs typeface="Times New Roman" pitchFamily="18" charset="0"/>
              </a:rPr>
              <a:t>   4.Продолжать </a:t>
            </a:r>
            <a:r>
              <a:rPr lang="ru-RU" sz="2800" dirty="0" smtClean="0">
                <a:solidFill>
                  <a:srgbClr val="002060"/>
                </a:solidFill>
                <a:latin typeface="Times New Roman" pitchFamily="18" charset="0"/>
                <a:cs typeface="Times New Roman" pitchFamily="18" charset="0"/>
              </a:rPr>
              <a:t>сотрудничать с родителями.</a:t>
            </a:r>
          </a:p>
          <a:p>
            <a:endParaRPr lang="ru-RU" dirty="0"/>
          </a:p>
        </p:txBody>
      </p:sp>
      <p:sp>
        <p:nvSpPr>
          <p:cNvPr id="3" name="Заголовок 2"/>
          <p:cNvSpPr>
            <a:spLocks noGrp="1"/>
          </p:cNvSpPr>
          <p:nvPr>
            <p:ph type="title"/>
          </p:nvPr>
        </p:nvSpPr>
        <p:spPr>
          <a:xfrm>
            <a:off x="457200" y="0"/>
            <a:ext cx="8229600" cy="1643050"/>
          </a:xfrm>
        </p:spPr>
        <p:txBody>
          <a:bodyPr>
            <a:normAutofit fontScale="90000"/>
          </a:bodyPr>
          <a:lstStyle/>
          <a:p>
            <a:pPr algn="ctr"/>
            <a:r>
              <a:rPr lang="ru-RU" b="1" dirty="0" smtClean="0">
                <a:solidFill>
                  <a:srgbClr val="FFFF00"/>
                </a:solidFill>
                <a:latin typeface="Times New Roman" pitchFamily="18" charset="0"/>
                <a:cs typeface="Times New Roman" pitchFamily="18" charset="0"/>
              </a:rPr>
              <a:t/>
            </a:r>
            <a:br>
              <a:rPr lang="ru-RU" b="1" dirty="0" smtClean="0">
                <a:solidFill>
                  <a:srgbClr val="FFFF00"/>
                </a:solidFill>
                <a:latin typeface="Times New Roman" pitchFamily="18" charset="0"/>
                <a:cs typeface="Times New Roman" pitchFamily="18" charset="0"/>
              </a:rPr>
            </a:br>
            <a:r>
              <a:rPr lang="ru-RU" b="1" dirty="0" smtClean="0">
                <a:solidFill>
                  <a:srgbClr val="FFFF00"/>
                </a:solidFill>
                <a:latin typeface="Times New Roman" pitchFamily="18" charset="0"/>
                <a:cs typeface="Times New Roman" pitchFamily="18" charset="0"/>
              </a:rPr>
              <a:t/>
            </a:r>
            <a:br>
              <a:rPr lang="ru-RU" b="1" dirty="0" smtClean="0">
                <a:solidFill>
                  <a:srgbClr val="FFFF00"/>
                </a:solidFill>
                <a:latin typeface="Times New Roman" pitchFamily="18" charset="0"/>
                <a:cs typeface="Times New Roman" pitchFamily="18" charset="0"/>
              </a:rPr>
            </a:br>
            <a:r>
              <a:rPr lang="ru-RU" b="1" dirty="0" smtClean="0">
                <a:solidFill>
                  <a:srgbClr val="FFFF00"/>
                </a:solidFill>
                <a:latin typeface="Times New Roman" pitchFamily="18" charset="0"/>
                <a:cs typeface="Times New Roman" pitchFamily="18" charset="0"/>
              </a:rPr>
              <a:t/>
            </a:r>
            <a:br>
              <a:rPr lang="ru-RU" b="1" dirty="0" smtClean="0">
                <a:solidFill>
                  <a:srgbClr val="FFFF00"/>
                </a:solidFill>
                <a:latin typeface="Times New Roman" pitchFamily="18" charset="0"/>
                <a:cs typeface="Times New Roman" pitchFamily="18" charset="0"/>
              </a:rPr>
            </a:br>
            <a:r>
              <a:rPr lang="ru-RU" b="1" dirty="0" smtClean="0">
                <a:solidFill>
                  <a:srgbClr val="FFFF00"/>
                </a:solidFill>
                <a:latin typeface="Times New Roman" pitchFamily="18" charset="0"/>
                <a:cs typeface="Times New Roman" pitchFamily="18" charset="0"/>
              </a:rPr>
              <a:t>Дальнейшее </a:t>
            </a:r>
            <a:r>
              <a:rPr lang="ru-RU" b="1" dirty="0" smtClean="0">
                <a:solidFill>
                  <a:srgbClr val="FFFF00"/>
                </a:solidFill>
                <a:latin typeface="Times New Roman" pitchFamily="18" charset="0"/>
                <a:cs typeface="Times New Roman" pitchFamily="18" charset="0"/>
              </a:rPr>
              <a:t>развитие проекта</a:t>
            </a: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857232"/>
            <a:ext cx="8229600" cy="2000264"/>
          </a:xfrm>
        </p:spPr>
        <p:txBody>
          <a:bodyPr>
            <a:normAutofit/>
          </a:bodyPr>
          <a:lstStyle/>
          <a:p>
            <a:pPr>
              <a:buNone/>
            </a:pPr>
            <a:r>
              <a:rPr lang="ru-RU" sz="2400" dirty="0" smtClean="0">
                <a:solidFill>
                  <a:srgbClr val="002060"/>
                </a:solidFill>
                <a:latin typeface="Times New Roman" pitchFamily="18" charset="0"/>
                <a:cs typeface="Times New Roman" pitchFamily="18" charset="0"/>
              </a:rPr>
              <a:t>«Конструктор» - этот материал способствует интенсивному развитию движений пальцев рук. Во время игры ребенок постоянно манипулирует деталями, проявляет сообразительность, наблюдательность, терпение и настойчивость. </a:t>
            </a:r>
            <a:endParaRPr lang="ru-RU" sz="2400" b="1" dirty="0">
              <a:solidFill>
                <a:srgbClr val="002060"/>
              </a:solidFill>
              <a:latin typeface="Times New Roman" pitchFamily="18" charset="0"/>
              <a:cs typeface="Times New Roman" pitchFamily="18" charset="0"/>
            </a:endParaRPr>
          </a:p>
        </p:txBody>
      </p:sp>
      <p:sp>
        <p:nvSpPr>
          <p:cNvPr id="3" name="Заголовок 2"/>
          <p:cNvSpPr>
            <a:spLocks noGrp="1"/>
          </p:cNvSpPr>
          <p:nvPr>
            <p:ph type="title"/>
          </p:nvPr>
        </p:nvSpPr>
        <p:spPr>
          <a:xfrm>
            <a:off x="457200" y="214290"/>
            <a:ext cx="8229600" cy="1000132"/>
          </a:xfrm>
        </p:spPr>
        <p:txBody>
          <a:bodyPr>
            <a:noAutofit/>
          </a:bodyPr>
          <a:lstStyle/>
          <a:p>
            <a:pPr algn="ctr"/>
            <a:r>
              <a:rPr lang="ru-RU" sz="2800" b="1" dirty="0" smtClean="0">
                <a:solidFill>
                  <a:schemeClr val="bg1"/>
                </a:solidFill>
              </a:rPr>
              <a:t/>
            </a:r>
            <a:br>
              <a:rPr lang="ru-RU" sz="2800" b="1" dirty="0" smtClean="0">
                <a:solidFill>
                  <a:schemeClr val="bg1"/>
                </a:solidFill>
              </a:rPr>
            </a:br>
            <a:r>
              <a:rPr lang="ru-RU" sz="2800" b="1" dirty="0" smtClean="0">
                <a:solidFill>
                  <a:schemeClr val="bg1"/>
                </a:solidFill>
              </a:rPr>
              <a:t/>
            </a:r>
            <a:br>
              <a:rPr lang="ru-RU" sz="2800" b="1" dirty="0" smtClean="0">
                <a:solidFill>
                  <a:schemeClr val="bg1"/>
                </a:solidFill>
              </a:rPr>
            </a:br>
            <a:r>
              <a:rPr lang="ru-RU" sz="2800" b="1" dirty="0" smtClean="0">
                <a:solidFill>
                  <a:schemeClr val="bg1"/>
                </a:solidFill>
              </a:rPr>
              <a:t/>
            </a:r>
            <a:br>
              <a:rPr lang="ru-RU" sz="2800" b="1" dirty="0" smtClean="0">
                <a:solidFill>
                  <a:schemeClr val="bg1"/>
                </a:solidFill>
              </a:rPr>
            </a:br>
            <a:r>
              <a:rPr lang="ru-RU" sz="2800" b="1" dirty="0" smtClean="0">
                <a:solidFill>
                  <a:schemeClr val="bg1"/>
                </a:solidFill>
              </a:rPr>
              <a:t/>
            </a:r>
            <a:br>
              <a:rPr lang="ru-RU" sz="2800" b="1" dirty="0" smtClean="0">
                <a:solidFill>
                  <a:schemeClr val="bg1"/>
                </a:solidFill>
              </a:rPr>
            </a:br>
            <a:r>
              <a:rPr lang="ru-RU" sz="2800" b="1" dirty="0" smtClean="0">
                <a:solidFill>
                  <a:srgbClr val="FFFF00"/>
                </a:solidFill>
              </a:rPr>
              <a:t>Конструирование</a:t>
            </a:r>
            <a:r>
              <a:rPr lang="ru-RU" sz="2800" b="1" dirty="0" smtClean="0">
                <a:solidFill>
                  <a:schemeClr val="bg1"/>
                </a:solidFill>
              </a:rPr>
              <a:t/>
            </a:r>
            <a:br>
              <a:rPr lang="ru-RU" sz="2800" b="1" dirty="0" smtClean="0">
                <a:solidFill>
                  <a:schemeClr val="bg1"/>
                </a:solidFill>
              </a:rPr>
            </a:br>
            <a:endParaRPr lang="ru-RU" sz="2800" dirty="0">
              <a:solidFill>
                <a:srgbClr val="7030A0"/>
              </a:solidFill>
              <a:latin typeface="Times New Roman" pitchFamily="18" charset="0"/>
              <a:cs typeface="Times New Roman" pitchFamily="18" charset="0"/>
            </a:endParaRPr>
          </a:p>
        </p:txBody>
      </p:sp>
      <p:pic>
        <p:nvPicPr>
          <p:cNvPr id="8" name="Рисунок 7" descr="C:\Users\Пользователь\Desktop\рабочая\дети 19 -20\IMG_20200113_095829.jpg"/>
          <p:cNvPicPr/>
          <p:nvPr/>
        </p:nvPicPr>
        <p:blipFill>
          <a:blip r:embed="rId2" cstate="print"/>
          <a:srcRect/>
          <a:stretch>
            <a:fillRect/>
          </a:stretch>
        </p:blipFill>
        <p:spPr bwMode="auto">
          <a:xfrm>
            <a:off x="357158" y="3000372"/>
            <a:ext cx="3929090" cy="3214710"/>
          </a:xfrm>
          <a:prstGeom prst="rect">
            <a:avLst/>
          </a:prstGeom>
          <a:noFill/>
          <a:ln w="9525">
            <a:noFill/>
            <a:miter lim="800000"/>
            <a:headEnd/>
            <a:tailEnd/>
          </a:ln>
        </p:spPr>
      </p:pic>
      <p:pic>
        <p:nvPicPr>
          <p:cNvPr id="9" name="Рисунок 8" descr="C:\Users\Пользователь\Desktop\рабочая\дети 19 -20\IMG_20190911_102241.jpg"/>
          <p:cNvPicPr/>
          <p:nvPr/>
        </p:nvPicPr>
        <p:blipFill>
          <a:blip r:embed="rId3" cstate="print"/>
          <a:srcRect/>
          <a:stretch>
            <a:fillRect/>
          </a:stretch>
        </p:blipFill>
        <p:spPr bwMode="auto">
          <a:xfrm>
            <a:off x="4429124" y="2500306"/>
            <a:ext cx="4214842" cy="285752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57166"/>
            <a:ext cx="8229600" cy="857256"/>
          </a:xfrm>
        </p:spPr>
        <p:txBody>
          <a:bodyPr>
            <a:normAutofit fontScale="90000"/>
          </a:bodyPr>
          <a:lstStyle/>
          <a:p>
            <a:pPr algn="ctr"/>
            <a:r>
              <a:rPr lang="ru-RU" sz="3600" b="1" dirty="0" smtClean="0">
                <a:solidFill>
                  <a:srgbClr val="FFFF00"/>
                </a:solidFill>
                <a:latin typeface="Times New Roman" pitchFamily="18" charset="0"/>
                <a:cs typeface="Times New Roman" pitchFamily="18" charset="0"/>
              </a:rPr>
              <a:t>Цветные прищепки</a:t>
            </a:r>
            <a:r>
              <a:rPr lang="ru-RU" sz="3200" dirty="0" smtClean="0"/>
              <a:t/>
            </a:r>
            <a:br>
              <a:rPr lang="ru-RU" sz="3200" dirty="0" smtClean="0"/>
            </a:br>
            <a:endParaRPr lang="ru-RU" sz="3200" dirty="0">
              <a:solidFill>
                <a:schemeClr val="bg1"/>
              </a:solidFill>
              <a:latin typeface="Times New Roman" pitchFamily="18" charset="0"/>
              <a:cs typeface="Times New Roman" pitchFamily="18" charset="0"/>
            </a:endParaRPr>
          </a:p>
        </p:txBody>
      </p:sp>
      <p:sp>
        <p:nvSpPr>
          <p:cNvPr id="5" name="Содержимое 4"/>
          <p:cNvSpPr>
            <a:spLocks noGrp="1"/>
          </p:cNvSpPr>
          <p:nvPr>
            <p:ph idx="1"/>
          </p:nvPr>
        </p:nvSpPr>
        <p:spPr>
          <a:xfrm>
            <a:off x="457200" y="928670"/>
            <a:ext cx="8229600" cy="1285884"/>
          </a:xfrm>
        </p:spPr>
        <p:txBody>
          <a:bodyPr>
            <a:normAutofit fontScale="92500"/>
          </a:bodyPr>
          <a:lstStyle/>
          <a:p>
            <a:pPr>
              <a:buNone/>
            </a:pPr>
            <a:r>
              <a:rPr lang="ru-RU" i="1" dirty="0" smtClean="0">
                <a:solidFill>
                  <a:schemeClr val="bg1"/>
                </a:solidFill>
                <a:latin typeface="Times New Roman" pitchFamily="18" charset="0"/>
                <a:cs typeface="Times New Roman" pitchFamily="18" charset="0"/>
              </a:rPr>
              <a:t>Игры с прищепками</a:t>
            </a:r>
            <a:r>
              <a:rPr lang="ru-RU" dirty="0" smtClean="0">
                <a:solidFill>
                  <a:schemeClr val="bg1"/>
                </a:solidFill>
                <a:latin typeface="Times New Roman" pitchFamily="18" charset="0"/>
                <a:cs typeface="Times New Roman" pitchFamily="18" charset="0"/>
              </a:rPr>
              <a:t> - развивают мелкую моторику, пространственное воображение, способствуют развитию интеллекта и мышления, а также становлению речи</a:t>
            </a:r>
            <a:endParaRPr lang="ru-RU" dirty="0">
              <a:solidFill>
                <a:schemeClr val="bg1"/>
              </a:solidFill>
              <a:latin typeface="Times New Roman" pitchFamily="18" charset="0"/>
              <a:cs typeface="Times New Roman" pitchFamily="18" charset="0"/>
            </a:endParaRPr>
          </a:p>
        </p:txBody>
      </p:sp>
      <p:pic>
        <p:nvPicPr>
          <p:cNvPr id="6" name="Рисунок 5" descr="C:\Users\Пользователь\Desktop\рабочая\дети 19 -20\IMG_20190913_093209.jpg"/>
          <p:cNvPicPr/>
          <p:nvPr/>
        </p:nvPicPr>
        <p:blipFill>
          <a:blip r:embed="rId2" cstate="print"/>
          <a:srcRect/>
          <a:stretch>
            <a:fillRect/>
          </a:stretch>
        </p:blipFill>
        <p:spPr bwMode="auto">
          <a:xfrm>
            <a:off x="428596" y="2214554"/>
            <a:ext cx="4071966" cy="2786082"/>
          </a:xfrm>
          <a:prstGeom prst="rect">
            <a:avLst/>
          </a:prstGeom>
          <a:noFill/>
          <a:ln w="9525">
            <a:noFill/>
            <a:miter lim="800000"/>
            <a:headEnd/>
            <a:tailEnd/>
          </a:ln>
        </p:spPr>
      </p:pic>
      <p:pic>
        <p:nvPicPr>
          <p:cNvPr id="7" name="Рисунок 6" descr="C:\Users\Пользователь\Desktop\рабочая\дети 19 -20\IMG_20190913_093229.jpg"/>
          <p:cNvPicPr/>
          <p:nvPr/>
        </p:nvPicPr>
        <p:blipFill>
          <a:blip r:embed="rId3" cstate="print"/>
          <a:srcRect/>
          <a:stretch>
            <a:fillRect/>
          </a:stretch>
        </p:blipFill>
        <p:spPr bwMode="auto">
          <a:xfrm>
            <a:off x="4572000" y="3000372"/>
            <a:ext cx="4143404" cy="281495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062022"/>
          </a:xfrm>
        </p:spPr>
        <p:txBody>
          <a:bodyPr>
            <a:normAutofit fontScale="90000"/>
          </a:bodyPr>
          <a:lstStyle/>
          <a:p>
            <a:pPr algn="ctr"/>
            <a:r>
              <a:rPr lang="ru-RU" sz="3600" b="1" dirty="0" smtClean="0">
                <a:solidFill>
                  <a:srgbClr val="FFFF00"/>
                </a:solidFill>
                <a:latin typeface="Times New Roman" pitchFamily="18" charset="0"/>
                <a:cs typeface="Times New Roman" pitchFamily="18" charset="0"/>
              </a:rPr>
              <a:t/>
            </a:r>
            <a:br>
              <a:rPr lang="ru-RU" sz="3600" b="1" dirty="0" smtClean="0">
                <a:solidFill>
                  <a:srgbClr val="FFFF00"/>
                </a:solidFill>
                <a:latin typeface="Times New Roman" pitchFamily="18" charset="0"/>
                <a:cs typeface="Times New Roman" pitchFamily="18" charset="0"/>
              </a:rPr>
            </a:br>
            <a:r>
              <a:rPr lang="ru-RU" sz="3600" b="1" dirty="0" smtClean="0">
                <a:solidFill>
                  <a:srgbClr val="FFFF00"/>
                </a:solidFill>
                <a:latin typeface="Times New Roman" pitchFamily="18" charset="0"/>
                <a:cs typeface="Times New Roman" pitchFamily="18" charset="0"/>
              </a:rPr>
              <a:t/>
            </a:r>
            <a:br>
              <a:rPr lang="ru-RU" sz="3600" b="1" dirty="0" smtClean="0">
                <a:solidFill>
                  <a:srgbClr val="FFFF00"/>
                </a:solidFill>
                <a:latin typeface="Times New Roman" pitchFamily="18" charset="0"/>
                <a:cs typeface="Times New Roman" pitchFamily="18" charset="0"/>
              </a:rPr>
            </a:br>
            <a:r>
              <a:rPr lang="ru-RU" sz="3600" b="1" dirty="0" smtClean="0">
                <a:solidFill>
                  <a:srgbClr val="FFFF00"/>
                </a:solidFill>
                <a:latin typeface="Times New Roman" pitchFamily="18" charset="0"/>
                <a:cs typeface="Times New Roman" pitchFamily="18" charset="0"/>
              </a:rPr>
              <a:t>Счетные </a:t>
            </a:r>
            <a:r>
              <a:rPr lang="ru-RU" sz="3600" b="1" dirty="0" smtClean="0">
                <a:solidFill>
                  <a:srgbClr val="FFFF00"/>
                </a:solidFill>
                <a:latin typeface="Times New Roman" pitchFamily="18" charset="0"/>
                <a:cs typeface="Times New Roman" pitchFamily="18" charset="0"/>
              </a:rPr>
              <a:t>палочки</a:t>
            </a:r>
            <a:r>
              <a:rPr lang="ru-RU" sz="3600" dirty="0" smtClean="0"/>
              <a:t/>
            </a:r>
            <a:br>
              <a:rPr lang="ru-RU" sz="3600" dirty="0" smtClean="0"/>
            </a:br>
            <a:endParaRPr lang="ru-RU" sz="3600" dirty="0">
              <a:solidFill>
                <a:schemeClr val="bg1"/>
              </a:solidFill>
              <a:latin typeface="Times New Roman" pitchFamily="18" charset="0"/>
              <a:cs typeface="Times New Roman" pitchFamily="18" charset="0"/>
            </a:endParaRPr>
          </a:p>
        </p:txBody>
      </p:sp>
      <p:sp>
        <p:nvSpPr>
          <p:cNvPr id="8" name="Содержимое 7"/>
          <p:cNvSpPr>
            <a:spLocks noGrp="1"/>
          </p:cNvSpPr>
          <p:nvPr>
            <p:ph idx="1"/>
          </p:nvPr>
        </p:nvSpPr>
        <p:spPr>
          <a:xfrm>
            <a:off x="457200" y="3000372"/>
            <a:ext cx="8229600" cy="571504"/>
          </a:xfrm>
        </p:spPr>
        <p:txBody>
          <a:bodyPr/>
          <a:lstStyle/>
          <a:p>
            <a:endParaRPr lang="ru-RU" dirty="0"/>
          </a:p>
        </p:txBody>
      </p:sp>
      <p:pic>
        <p:nvPicPr>
          <p:cNvPr id="9" name="Рисунок 8" descr="C:\Users\Пользователь\Desktop\рабочая\дети 19 -20\IMG_20200128_094320.jpg"/>
          <p:cNvPicPr/>
          <p:nvPr/>
        </p:nvPicPr>
        <p:blipFill>
          <a:blip r:embed="rId2" cstate="print"/>
          <a:srcRect/>
          <a:stretch>
            <a:fillRect/>
          </a:stretch>
        </p:blipFill>
        <p:spPr bwMode="auto">
          <a:xfrm>
            <a:off x="285720" y="714356"/>
            <a:ext cx="4286280" cy="2928958"/>
          </a:xfrm>
          <a:prstGeom prst="rect">
            <a:avLst/>
          </a:prstGeom>
          <a:noFill/>
          <a:ln w="9525">
            <a:noFill/>
            <a:miter lim="800000"/>
            <a:headEnd/>
            <a:tailEnd/>
          </a:ln>
        </p:spPr>
      </p:pic>
      <p:pic>
        <p:nvPicPr>
          <p:cNvPr id="10" name="Рисунок 9" descr="C:\Users\Пользователь\Desktop\рабочая\дети 19 -20\IMG_20200128_094401.jpg"/>
          <p:cNvPicPr/>
          <p:nvPr/>
        </p:nvPicPr>
        <p:blipFill>
          <a:blip r:embed="rId3" cstate="print"/>
          <a:srcRect/>
          <a:stretch>
            <a:fillRect/>
          </a:stretch>
        </p:blipFill>
        <p:spPr bwMode="auto">
          <a:xfrm>
            <a:off x="4572000" y="714356"/>
            <a:ext cx="4000528" cy="2928958"/>
          </a:xfrm>
          <a:prstGeom prst="rect">
            <a:avLst/>
          </a:prstGeom>
          <a:noFill/>
          <a:ln w="9525">
            <a:noFill/>
            <a:miter lim="800000"/>
            <a:headEnd/>
            <a:tailEnd/>
          </a:ln>
        </p:spPr>
      </p:pic>
      <p:pic>
        <p:nvPicPr>
          <p:cNvPr id="11" name="Рисунок 10" descr="C:\Users\Пользователь\Desktop\рабочая\дети 19 -20\IMG-20200225-WA0010.jpeg"/>
          <p:cNvPicPr/>
          <p:nvPr/>
        </p:nvPicPr>
        <p:blipFill>
          <a:blip r:embed="rId4" cstate="print"/>
          <a:srcRect/>
          <a:stretch>
            <a:fillRect/>
          </a:stretch>
        </p:blipFill>
        <p:spPr bwMode="auto">
          <a:xfrm>
            <a:off x="2214546" y="3643314"/>
            <a:ext cx="4714908" cy="3000396"/>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847708"/>
          </a:xfrm>
        </p:spPr>
        <p:txBody>
          <a:bodyPr>
            <a:noAutofit/>
          </a:bodyPr>
          <a:lstStyle/>
          <a:p>
            <a:pPr algn="ctr"/>
            <a:r>
              <a:rPr lang="ru-RU" sz="2800" b="1" dirty="0" smtClean="0">
                <a:solidFill>
                  <a:srgbClr val="FFFF00"/>
                </a:solidFill>
                <a:latin typeface="Times New Roman" pitchFamily="18" charset="0"/>
                <a:cs typeface="Times New Roman" pitchFamily="18" charset="0"/>
              </a:rPr>
              <a:t>Мы играем с крупой.</a:t>
            </a:r>
            <a:r>
              <a:rPr lang="ru-RU" sz="2400" dirty="0" smtClean="0"/>
              <a:t/>
            </a:r>
            <a:br>
              <a:rPr lang="ru-RU" sz="2400" dirty="0" smtClean="0"/>
            </a:br>
            <a:endParaRPr lang="ru-RU" sz="2400" b="1" dirty="0">
              <a:solidFill>
                <a:schemeClr val="bg1"/>
              </a:solidFill>
            </a:endParaRPr>
          </a:p>
        </p:txBody>
      </p:sp>
      <p:sp>
        <p:nvSpPr>
          <p:cNvPr id="8" name="Содержимое 7"/>
          <p:cNvSpPr>
            <a:spLocks noGrp="1"/>
          </p:cNvSpPr>
          <p:nvPr>
            <p:ph idx="1"/>
          </p:nvPr>
        </p:nvSpPr>
        <p:spPr>
          <a:xfrm>
            <a:off x="428596" y="714356"/>
            <a:ext cx="8229600" cy="2428892"/>
          </a:xfrm>
        </p:spPr>
        <p:txBody>
          <a:bodyPr>
            <a:normAutofit fontScale="92500" lnSpcReduction="20000"/>
          </a:bodyPr>
          <a:lstStyle/>
          <a:p>
            <a:pPr>
              <a:buNone/>
            </a:pPr>
            <a:r>
              <a:rPr lang="ru-RU" dirty="0" smtClean="0">
                <a:solidFill>
                  <a:srgbClr val="002060"/>
                </a:solidFill>
              </a:rPr>
              <a:t>   Игры </a:t>
            </a:r>
            <a:r>
              <a:rPr lang="ru-RU" dirty="0" smtClean="0">
                <a:solidFill>
                  <a:srgbClr val="002060"/>
                </a:solidFill>
              </a:rPr>
              <a:t>с крупой стимулируют развитие чувственного восприятия, пальчики становятся более гибкими, восприимчивыми к мелким деталям. </a:t>
            </a:r>
            <a:endParaRPr lang="ru-RU" dirty="0" smtClean="0">
              <a:solidFill>
                <a:srgbClr val="002060"/>
              </a:solidFill>
            </a:endParaRPr>
          </a:p>
          <a:p>
            <a:pPr>
              <a:buNone/>
            </a:pPr>
            <a:r>
              <a:rPr lang="ru-RU" dirty="0" smtClean="0">
                <a:solidFill>
                  <a:srgbClr val="002060"/>
                </a:solidFill>
              </a:rPr>
              <a:t>      Занятия </a:t>
            </a:r>
            <a:r>
              <a:rPr lang="ru-RU" dirty="0" smtClean="0">
                <a:solidFill>
                  <a:srgbClr val="002060"/>
                </a:solidFill>
              </a:rPr>
              <a:t>с различными видами круп развивают осязание детей, стимулируют процесс их речевого и умственного развития, развивают слуховое восприятие.</a:t>
            </a:r>
            <a:endParaRPr lang="ru-RU" dirty="0">
              <a:solidFill>
                <a:srgbClr val="002060"/>
              </a:solidFill>
            </a:endParaRPr>
          </a:p>
        </p:txBody>
      </p:sp>
      <p:pic>
        <p:nvPicPr>
          <p:cNvPr id="9" name="Рисунок 8" descr="C:\Users\Пользователь\Desktop\рабочая\дети 19 -20\IMG_20191106_091344.jpg"/>
          <p:cNvPicPr/>
          <p:nvPr/>
        </p:nvPicPr>
        <p:blipFill>
          <a:blip r:embed="rId2" cstate="print"/>
          <a:srcRect/>
          <a:stretch>
            <a:fillRect/>
          </a:stretch>
        </p:blipFill>
        <p:spPr bwMode="auto">
          <a:xfrm>
            <a:off x="357158" y="2928934"/>
            <a:ext cx="4143404" cy="3214710"/>
          </a:xfrm>
          <a:prstGeom prst="rect">
            <a:avLst/>
          </a:prstGeom>
          <a:noFill/>
          <a:ln w="9525">
            <a:noFill/>
            <a:miter lim="800000"/>
            <a:headEnd/>
            <a:tailEnd/>
          </a:ln>
        </p:spPr>
      </p:pic>
      <p:pic>
        <p:nvPicPr>
          <p:cNvPr id="11" name="Рисунок 10" descr="C:\Users\Пользователь\Desktop\рабочая\дети 19 -20\IMG_20200127_100150.jpg"/>
          <p:cNvPicPr/>
          <p:nvPr/>
        </p:nvPicPr>
        <p:blipFill>
          <a:blip r:embed="rId3" cstate="print"/>
          <a:srcRect/>
          <a:stretch>
            <a:fillRect/>
          </a:stretch>
        </p:blipFill>
        <p:spPr bwMode="auto">
          <a:xfrm>
            <a:off x="4643438" y="2928934"/>
            <a:ext cx="4143404" cy="32289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0"/>
            <a:ext cx="8229600" cy="1643050"/>
          </a:xfrm>
        </p:spPr>
        <p:txBody>
          <a:bodyPr>
            <a:normAutofit fontScale="90000"/>
          </a:bodyPr>
          <a:lstStyle/>
          <a:p>
            <a:pPr algn="ctr"/>
            <a:r>
              <a:rPr lang="ru-RU" sz="2800" b="1" dirty="0" smtClean="0"/>
              <a:t/>
            </a:r>
            <a:br>
              <a:rPr lang="ru-RU" sz="2800" b="1" dirty="0" smtClean="0"/>
            </a:br>
            <a:r>
              <a:rPr lang="ru-RU" sz="2800" b="1" dirty="0" smtClean="0"/>
              <a:t/>
            </a:r>
            <a:br>
              <a:rPr lang="ru-RU" sz="2800" b="1" dirty="0" smtClean="0"/>
            </a:br>
            <a:r>
              <a:rPr lang="ru-RU" sz="2800" b="1" dirty="0" smtClean="0"/>
              <a:t/>
            </a:r>
            <a:br>
              <a:rPr lang="ru-RU" sz="2800" b="1" dirty="0" smtClean="0"/>
            </a:br>
            <a:r>
              <a:rPr lang="ru-RU" sz="2800" b="1" dirty="0" smtClean="0"/>
              <a:t/>
            </a:r>
            <a:br>
              <a:rPr lang="ru-RU" sz="2800" b="1" dirty="0" smtClean="0"/>
            </a:br>
            <a:r>
              <a:rPr lang="ru-RU" sz="2800" b="1" dirty="0" smtClean="0"/>
              <a:t/>
            </a:r>
            <a:br>
              <a:rPr lang="ru-RU" sz="2800" b="1" dirty="0" smtClean="0"/>
            </a:br>
            <a:r>
              <a:rPr lang="ru-RU" sz="3600" b="1" dirty="0" smtClean="0">
                <a:solidFill>
                  <a:srgbClr val="FFFF00"/>
                </a:solidFill>
                <a:latin typeface="Times New Roman" pitchFamily="18" charset="0"/>
                <a:cs typeface="Times New Roman" pitchFamily="18" charset="0"/>
              </a:rPr>
              <a:t>Объёмные </a:t>
            </a:r>
            <a:r>
              <a:rPr lang="ru-RU" sz="3600" b="1" dirty="0" smtClean="0">
                <a:solidFill>
                  <a:srgbClr val="FFFF00"/>
                </a:solidFill>
                <a:latin typeface="Times New Roman" pitchFamily="18" charset="0"/>
                <a:cs typeface="Times New Roman" pitchFamily="18" charset="0"/>
              </a:rPr>
              <a:t>предметы</a:t>
            </a:r>
            <a:r>
              <a:rPr lang="ru-RU" sz="2800" dirty="0" smtClean="0"/>
              <a:t/>
            </a:r>
            <a:br>
              <a:rPr lang="ru-RU" sz="2800" dirty="0" smtClean="0"/>
            </a:br>
            <a:r>
              <a:rPr lang="ru-RU" sz="2800" dirty="0" smtClean="0"/>
              <a:t/>
            </a:r>
            <a:br>
              <a:rPr lang="ru-RU" sz="2800" dirty="0" smtClean="0"/>
            </a:br>
            <a:endParaRPr lang="ru-RU" sz="2800" dirty="0">
              <a:latin typeface="Times New Roman" pitchFamily="18" charset="0"/>
              <a:cs typeface="Times New Roman" pitchFamily="18" charset="0"/>
            </a:endParaRPr>
          </a:p>
        </p:txBody>
      </p:sp>
      <p:sp>
        <p:nvSpPr>
          <p:cNvPr id="8" name="Содержимое 7"/>
          <p:cNvSpPr>
            <a:spLocks noGrp="1"/>
          </p:cNvSpPr>
          <p:nvPr>
            <p:ph idx="1"/>
          </p:nvPr>
        </p:nvSpPr>
        <p:spPr>
          <a:xfrm>
            <a:off x="457200" y="785794"/>
            <a:ext cx="8229600" cy="1571636"/>
          </a:xfrm>
        </p:spPr>
        <p:txBody>
          <a:bodyPr>
            <a:normAutofit/>
          </a:bodyPr>
          <a:lstStyle/>
          <a:p>
            <a:pPr>
              <a:buNone/>
            </a:pPr>
            <a:r>
              <a:rPr lang="ru-RU" sz="2400" i="1" dirty="0" smtClean="0">
                <a:latin typeface="Times New Roman" pitchFamily="18" charset="0"/>
                <a:cs typeface="Times New Roman" pitchFamily="18" charset="0"/>
              </a:rPr>
              <a:t>   </a:t>
            </a:r>
            <a:r>
              <a:rPr lang="ru-RU" sz="2400" b="1" i="1" dirty="0" smtClean="0">
                <a:solidFill>
                  <a:schemeClr val="bg1"/>
                </a:solidFill>
                <a:latin typeface="Times New Roman" pitchFamily="18" charset="0"/>
                <a:cs typeface="Times New Roman" pitchFamily="18" charset="0"/>
              </a:rPr>
              <a:t>Игры </a:t>
            </a:r>
            <a:r>
              <a:rPr lang="ru-RU" sz="2400" b="1" i="1" dirty="0" smtClean="0">
                <a:solidFill>
                  <a:schemeClr val="bg1"/>
                </a:solidFill>
                <a:latin typeface="Times New Roman" pitchFamily="18" charset="0"/>
                <a:cs typeface="Times New Roman" pitchFamily="18" charset="0"/>
              </a:rPr>
              <a:t>по сенсорному развитию с объёмными предметами  разной </a:t>
            </a:r>
            <a:r>
              <a:rPr lang="ru-RU" sz="2400" b="1" i="1" dirty="0" smtClean="0">
                <a:solidFill>
                  <a:schemeClr val="bg1"/>
                </a:solidFill>
                <a:latin typeface="Times New Roman" pitchFamily="18" charset="0"/>
                <a:cs typeface="Times New Roman" pitchFamily="18" charset="0"/>
              </a:rPr>
              <a:t>формы, цвета</a:t>
            </a:r>
            <a:r>
              <a:rPr lang="ru-RU" sz="2400" b="1" i="1" dirty="0" smtClean="0">
                <a:solidFill>
                  <a:schemeClr val="bg1"/>
                </a:solidFill>
                <a:latin typeface="Times New Roman" pitchFamily="18" charset="0"/>
                <a:cs typeface="Times New Roman" pitchFamily="18" charset="0"/>
              </a:rPr>
              <a:t>, величины:</a:t>
            </a:r>
            <a:r>
              <a:rPr lang="ru-RU" sz="2400" b="1"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«Разноцветные змейки», «Сделаем куклам украшения» - помогут скоординировать движения обеих рук.</a:t>
            </a:r>
            <a:endParaRPr lang="ru-RU" sz="2400" dirty="0">
              <a:solidFill>
                <a:schemeClr val="bg1"/>
              </a:solidFill>
              <a:latin typeface="Times New Roman" pitchFamily="18" charset="0"/>
              <a:cs typeface="Times New Roman" pitchFamily="18" charset="0"/>
            </a:endParaRPr>
          </a:p>
        </p:txBody>
      </p:sp>
      <p:pic>
        <p:nvPicPr>
          <p:cNvPr id="9" name="Рисунок 8" descr="C:\Users\Пользователь\Desktop\рабочая\дети 19 -20\IMG_20191105_093841.jpg"/>
          <p:cNvPicPr/>
          <p:nvPr/>
        </p:nvPicPr>
        <p:blipFill>
          <a:blip r:embed="rId2" cstate="print"/>
          <a:srcRect/>
          <a:stretch>
            <a:fillRect/>
          </a:stretch>
        </p:blipFill>
        <p:spPr bwMode="auto">
          <a:xfrm>
            <a:off x="428596" y="2357430"/>
            <a:ext cx="3838575" cy="2895600"/>
          </a:xfrm>
          <a:prstGeom prst="rect">
            <a:avLst/>
          </a:prstGeom>
          <a:noFill/>
          <a:ln w="9525">
            <a:noFill/>
            <a:miter lim="800000"/>
            <a:headEnd/>
            <a:tailEnd/>
          </a:ln>
        </p:spPr>
      </p:pic>
      <p:pic>
        <p:nvPicPr>
          <p:cNvPr id="10" name="Рисунок 9" descr="C:\Users\Пользователь\Desktop\рабочая\дети 19 -20\IMG_20191105_093816.jpg"/>
          <p:cNvPicPr/>
          <p:nvPr/>
        </p:nvPicPr>
        <p:blipFill>
          <a:blip r:embed="rId3" cstate="print"/>
          <a:srcRect/>
          <a:stretch>
            <a:fillRect/>
          </a:stretch>
        </p:blipFill>
        <p:spPr bwMode="auto">
          <a:xfrm>
            <a:off x="4500562" y="2928934"/>
            <a:ext cx="4286254" cy="3486156"/>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633526"/>
          </a:xfrm>
        </p:spPr>
        <p:txBody>
          <a:bodyPr>
            <a:normAutofit/>
          </a:bodyPr>
          <a:lstStyle/>
          <a:p>
            <a:pPr algn="ctr"/>
            <a:r>
              <a:rPr lang="ru-RU" sz="3200" b="1" dirty="0" smtClean="0">
                <a:solidFill>
                  <a:srgbClr val="FFFF00"/>
                </a:solidFill>
                <a:latin typeface="Times New Roman" pitchFamily="18" charset="0"/>
                <a:cs typeface="Times New Roman" pitchFamily="18" charset="0"/>
              </a:rPr>
              <a:t>Дидактическое  пособие </a:t>
            </a:r>
            <a:r>
              <a:rPr lang="ru-RU" sz="3200" b="1" dirty="0" smtClean="0">
                <a:solidFill>
                  <a:srgbClr val="FFFF00"/>
                </a:solidFill>
                <a:latin typeface="Times New Roman" pitchFamily="18" charset="0"/>
                <a:cs typeface="Times New Roman" pitchFamily="18" charset="0"/>
              </a:rPr>
              <a:t/>
            </a:r>
            <a:br>
              <a:rPr lang="ru-RU" sz="3200" b="1" dirty="0" smtClean="0">
                <a:solidFill>
                  <a:srgbClr val="FFFF00"/>
                </a:solidFill>
                <a:latin typeface="Times New Roman" pitchFamily="18" charset="0"/>
                <a:cs typeface="Times New Roman" pitchFamily="18" charset="0"/>
              </a:rPr>
            </a:br>
            <a:r>
              <a:rPr lang="ru-RU" sz="3200" b="1" dirty="0" smtClean="0">
                <a:solidFill>
                  <a:srgbClr val="FFFF00"/>
                </a:solidFill>
                <a:latin typeface="Times New Roman" pitchFamily="18" charset="0"/>
                <a:cs typeface="Times New Roman" pitchFamily="18" charset="0"/>
              </a:rPr>
              <a:t> </a:t>
            </a:r>
            <a:r>
              <a:rPr lang="ru-RU" sz="3200" b="1" dirty="0" smtClean="0">
                <a:solidFill>
                  <a:srgbClr val="FFFF00"/>
                </a:solidFill>
                <a:latin typeface="Times New Roman" pitchFamily="18" charset="0"/>
                <a:cs typeface="Times New Roman" pitchFamily="18" charset="0"/>
              </a:rPr>
              <a:t>«Сенсорная решётка с лентами».</a:t>
            </a:r>
            <a:r>
              <a:rPr lang="ru-RU" sz="3600" dirty="0" smtClean="0"/>
              <a:t/>
            </a:r>
            <a:br>
              <a:rPr lang="ru-RU" sz="3600" dirty="0" smtClean="0"/>
            </a:br>
            <a:endParaRPr lang="ru-RU" sz="3600" b="1" dirty="0">
              <a:solidFill>
                <a:schemeClr val="bg1"/>
              </a:solidFill>
              <a:latin typeface="Times New Roman" pitchFamily="18" charset="0"/>
              <a:cs typeface="Times New Roman" pitchFamily="18" charset="0"/>
            </a:endParaRPr>
          </a:p>
        </p:txBody>
      </p:sp>
      <p:sp>
        <p:nvSpPr>
          <p:cNvPr id="7" name="Содержимое 6"/>
          <p:cNvSpPr>
            <a:spLocks noGrp="1"/>
          </p:cNvSpPr>
          <p:nvPr>
            <p:ph idx="1"/>
          </p:nvPr>
        </p:nvSpPr>
        <p:spPr>
          <a:xfrm>
            <a:off x="457200" y="1142984"/>
            <a:ext cx="8229600" cy="2000264"/>
          </a:xfrm>
        </p:spPr>
        <p:txBody>
          <a:bodyPr>
            <a:normAutofit fontScale="85000" lnSpcReduction="20000"/>
          </a:bodyPr>
          <a:lstStyle/>
          <a:p>
            <a:pPr>
              <a:buNone/>
            </a:pPr>
            <a:r>
              <a:rPr lang="ru-RU" dirty="0" smtClean="0"/>
              <a:t>    </a:t>
            </a:r>
            <a:r>
              <a:rPr lang="ru-RU" b="1" u="sng" dirty="0" smtClean="0">
                <a:solidFill>
                  <a:schemeClr val="bg1"/>
                </a:solidFill>
                <a:latin typeface="Times New Roman" pitchFamily="18" charset="0"/>
                <a:cs typeface="Times New Roman" pitchFamily="18" charset="0"/>
              </a:rPr>
              <a:t>Задачи</a:t>
            </a:r>
            <a:r>
              <a:rPr lang="ru-RU" b="1" u="sng" dirty="0" smtClean="0">
                <a:solidFill>
                  <a:schemeClr val="bg1"/>
                </a:solidFill>
                <a:latin typeface="Times New Roman" pitchFamily="18" charset="0"/>
                <a:cs typeface="Times New Roman" pitchFamily="18" charset="0"/>
              </a:rPr>
              <a:t>: </a:t>
            </a:r>
            <a:r>
              <a:rPr lang="ru-RU" dirty="0" smtClean="0">
                <a:solidFill>
                  <a:schemeClr val="bg1"/>
                </a:solidFill>
                <a:latin typeface="Times New Roman" pitchFamily="18" charset="0"/>
                <a:cs typeface="Times New Roman" pitchFamily="18" charset="0"/>
              </a:rPr>
              <a:t>Формирование умений воспринимать предметы и их свойства, узнавать и  различать; уточнять названия предметов и их характерные свойства (форма, величина, цвет); ориентироваться не только по внешнему виду, но и по словесному описанию; обобщать, группировать по общему свойству.  Развитие логического мышления, памяти, воображения, внимания; мелкой моторики  руки.</a:t>
            </a:r>
            <a:endParaRPr lang="ru-RU" dirty="0">
              <a:solidFill>
                <a:schemeClr val="bg1"/>
              </a:solidFill>
              <a:latin typeface="Times New Roman" pitchFamily="18" charset="0"/>
              <a:cs typeface="Times New Roman" pitchFamily="18" charset="0"/>
            </a:endParaRPr>
          </a:p>
        </p:txBody>
      </p:sp>
      <p:pic>
        <p:nvPicPr>
          <p:cNvPr id="8" name="Рисунок 7" descr="C:\Users\Пользователь\Desktop\рабочая\дети 19 -20\IMG_20200219_092427.jpg"/>
          <p:cNvPicPr/>
          <p:nvPr/>
        </p:nvPicPr>
        <p:blipFill>
          <a:blip r:embed="rId2" cstate="print"/>
          <a:srcRect/>
          <a:stretch>
            <a:fillRect/>
          </a:stretch>
        </p:blipFill>
        <p:spPr bwMode="auto">
          <a:xfrm>
            <a:off x="500034" y="3143248"/>
            <a:ext cx="3643338" cy="3214710"/>
          </a:xfrm>
          <a:prstGeom prst="rect">
            <a:avLst/>
          </a:prstGeom>
          <a:noFill/>
          <a:ln w="9525">
            <a:noFill/>
            <a:miter lim="800000"/>
            <a:headEnd/>
            <a:tailEnd/>
          </a:ln>
        </p:spPr>
      </p:pic>
      <p:pic>
        <p:nvPicPr>
          <p:cNvPr id="9" name="Рисунок 8" descr="C:\Users\Пользователь\Desktop\рабочая\дети 19 -20\IMG-20200225-WA0018.jpeg"/>
          <p:cNvPicPr/>
          <p:nvPr/>
        </p:nvPicPr>
        <p:blipFill>
          <a:blip r:embed="rId3" cstate="print"/>
          <a:srcRect/>
          <a:stretch>
            <a:fillRect/>
          </a:stretch>
        </p:blipFill>
        <p:spPr bwMode="auto">
          <a:xfrm>
            <a:off x="4357686" y="3214686"/>
            <a:ext cx="4143404" cy="321471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704964"/>
          </a:xfrm>
        </p:spPr>
        <p:txBody>
          <a:bodyPr>
            <a:normAutofit fontScale="90000"/>
          </a:bodyPr>
          <a:lstStyle/>
          <a:p>
            <a:pPr algn="ctr"/>
            <a:r>
              <a:rPr lang="ru-RU" sz="3600" b="1" dirty="0" smtClean="0">
                <a:solidFill>
                  <a:srgbClr val="FFFF00"/>
                </a:solidFill>
                <a:latin typeface="Times New Roman" pitchFamily="18" charset="0"/>
                <a:cs typeface="Times New Roman" pitchFamily="18" charset="0"/>
              </a:rPr>
              <a:t>Разноцветные кирпичики. </a:t>
            </a:r>
            <a:r>
              <a:rPr lang="ru-RU" sz="3600" dirty="0" smtClean="0">
                <a:solidFill>
                  <a:srgbClr val="FFFF00"/>
                </a:solidFill>
                <a:latin typeface="Times New Roman" pitchFamily="18" charset="0"/>
                <a:cs typeface="Times New Roman" pitchFamily="18" charset="0"/>
              </a:rPr>
              <a:t/>
            </a:r>
            <a:br>
              <a:rPr lang="ru-RU" sz="3600" dirty="0" smtClean="0">
                <a:solidFill>
                  <a:srgbClr val="FFFF00"/>
                </a:solidFill>
                <a:latin typeface="Times New Roman" pitchFamily="18" charset="0"/>
                <a:cs typeface="Times New Roman" pitchFamily="18" charset="0"/>
              </a:rPr>
            </a:br>
            <a:r>
              <a:rPr lang="ru-RU" sz="3600" b="1" dirty="0" smtClean="0">
                <a:solidFill>
                  <a:srgbClr val="FFFF00"/>
                </a:solidFill>
                <a:latin typeface="Times New Roman" pitchFamily="18" charset="0"/>
                <a:cs typeface="Times New Roman" pitchFamily="18" charset="0"/>
              </a:rPr>
              <a:t>Игры с губками для мытья посуды</a:t>
            </a:r>
            <a:r>
              <a:rPr lang="ru-RU" dirty="0" smtClean="0"/>
              <a:t/>
            </a:r>
            <a:br>
              <a:rPr lang="ru-RU" dirty="0" smtClean="0"/>
            </a:br>
            <a:endParaRPr lang="ru-RU" dirty="0">
              <a:solidFill>
                <a:schemeClr val="bg1"/>
              </a:solidFill>
            </a:endParaRPr>
          </a:p>
        </p:txBody>
      </p:sp>
      <p:sp>
        <p:nvSpPr>
          <p:cNvPr id="7" name="Содержимое 6"/>
          <p:cNvSpPr>
            <a:spLocks noGrp="1"/>
          </p:cNvSpPr>
          <p:nvPr>
            <p:ph idx="1"/>
          </p:nvPr>
        </p:nvSpPr>
        <p:spPr>
          <a:xfrm>
            <a:off x="457200" y="1285860"/>
            <a:ext cx="8229600" cy="1143008"/>
          </a:xfrm>
        </p:spPr>
        <p:txBody>
          <a:bodyPr/>
          <a:lstStyle/>
          <a:p>
            <a:pPr>
              <a:buNone/>
            </a:pPr>
            <a:r>
              <a:rPr lang="ru-RU" dirty="0" smtClean="0">
                <a:latin typeface="Times New Roman" pitchFamily="18" charset="0"/>
                <a:cs typeface="Times New Roman" pitchFamily="18" charset="0"/>
              </a:rPr>
              <a:t>   </a:t>
            </a:r>
            <a:r>
              <a:rPr lang="ru-RU" dirty="0" smtClean="0">
                <a:solidFill>
                  <a:schemeClr val="bg1"/>
                </a:solidFill>
                <a:latin typeface="Times New Roman" pitchFamily="18" charset="0"/>
                <a:cs typeface="Times New Roman" pitchFamily="18" charset="0"/>
              </a:rPr>
              <a:t>Губки </a:t>
            </a:r>
            <a:r>
              <a:rPr lang="ru-RU" dirty="0" smtClean="0">
                <a:solidFill>
                  <a:schemeClr val="bg1"/>
                </a:solidFill>
                <a:latin typeface="Times New Roman" pitchFamily="18" charset="0"/>
                <a:cs typeface="Times New Roman" pitchFamily="18" charset="0"/>
              </a:rPr>
              <a:t>для мытья посуды - отличное развивающее пособие и с ними очень полезно  поиграть!</a:t>
            </a:r>
            <a:endParaRPr lang="ru-RU" dirty="0">
              <a:solidFill>
                <a:schemeClr val="bg1"/>
              </a:solidFill>
              <a:latin typeface="Times New Roman" pitchFamily="18" charset="0"/>
              <a:cs typeface="Times New Roman" pitchFamily="18" charset="0"/>
            </a:endParaRPr>
          </a:p>
        </p:txBody>
      </p:sp>
      <p:pic>
        <p:nvPicPr>
          <p:cNvPr id="8" name="Рисунок 7" descr="C:\Users\Пользователь\Desktop\рабочая\дети 19 -20\IMG-20200114-WA0014.jpg"/>
          <p:cNvPicPr/>
          <p:nvPr/>
        </p:nvPicPr>
        <p:blipFill>
          <a:blip r:embed="rId2"/>
          <a:srcRect/>
          <a:stretch>
            <a:fillRect/>
          </a:stretch>
        </p:blipFill>
        <p:spPr bwMode="auto">
          <a:xfrm>
            <a:off x="142844" y="2071678"/>
            <a:ext cx="2933700" cy="3324225"/>
          </a:xfrm>
          <a:prstGeom prst="rect">
            <a:avLst/>
          </a:prstGeom>
          <a:noFill/>
          <a:ln w="9525">
            <a:noFill/>
            <a:miter lim="800000"/>
            <a:headEnd/>
            <a:tailEnd/>
          </a:ln>
        </p:spPr>
      </p:pic>
      <p:pic>
        <p:nvPicPr>
          <p:cNvPr id="9" name="Рисунок 8" descr="C:\Users\Пользователь\Desktop\рабочая\дети 19 -20\IMG-20200114-WA0016.jpg"/>
          <p:cNvPicPr/>
          <p:nvPr/>
        </p:nvPicPr>
        <p:blipFill>
          <a:blip r:embed="rId3"/>
          <a:srcRect/>
          <a:stretch>
            <a:fillRect/>
          </a:stretch>
        </p:blipFill>
        <p:spPr bwMode="auto">
          <a:xfrm>
            <a:off x="3000364" y="2643182"/>
            <a:ext cx="2827715" cy="3324225"/>
          </a:xfrm>
          <a:prstGeom prst="rect">
            <a:avLst/>
          </a:prstGeom>
          <a:noFill/>
          <a:ln w="9525">
            <a:noFill/>
            <a:miter lim="800000"/>
            <a:headEnd/>
            <a:tailEnd/>
          </a:ln>
        </p:spPr>
      </p:pic>
      <p:pic>
        <p:nvPicPr>
          <p:cNvPr id="10" name="Рисунок 9" descr="C:\Users\Пользователь\Desktop\рабочая\дети 19 -20\IMG-20200114-WA0015.jpg"/>
          <p:cNvPicPr/>
          <p:nvPr/>
        </p:nvPicPr>
        <p:blipFill>
          <a:blip r:embed="rId4"/>
          <a:srcRect/>
          <a:stretch>
            <a:fillRect/>
          </a:stretch>
        </p:blipFill>
        <p:spPr bwMode="auto">
          <a:xfrm>
            <a:off x="5857884" y="3429000"/>
            <a:ext cx="3000396" cy="320992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928802"/>
            <a:ext cx="8229600" cy="1928826"/>
          </a:xfrm>
        </p:spPr>
        <p:txBody>
          <a:bodyPr>
            <a:normAutofit/>
          </a:bodyPr>
          <a:lstStyle/>
          <a:p>
            <a:pPr algn="ctr"/>
            <a:r>
              <a:rPr lang="ru-RU" sz="6000" b="1" dirty="0" smtClean="0">
                <a:solidFill>
                  <a:srgbClr val="002060"/>
                </a:solidFill>
                <a:latin typeface="Times New Roman" pitchFamily="18" charset="0"/>
                <a:cs typeface="Times New Roman" pitchFamily="18" charset="0"/>
              </a:rPr>
              <a:t>СПАСИБО ЗА ВНИМАНИЕ!!!</a:t>
            </a:r>
            <a:endParaRPr lang="ru-RU" sz="60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214974"/>
          </a:xfrm>
        </p:spPr>
        <p:txBody>
          <a:bodyPr>
            <a:normAutofit fontScale="92500" lnSpcReduction="20000"/>
          </a:bodyPr>
          <a:lstStyle/>
          <a:p>
            <a:pPr>
              <a:buNone/>
            </a:pPr>
            <a:r>
              <a:rPr lang="ru-RU" b="1" dirty="0" smtClean="0">
                <a:solidFill>
                  <a:srgbClr val="FFFF00"/>
                </a:solidFill>
                <a:latin typeface="Times New Roman" pitchFamily="18" charset="0"/>
                <a:cs typeface="Times New Roman" pitchFamily="18" charset="0"/>
              </a:rPr>
              <a:t>    Аннотация проекта</a:t>
            </a:r>
          </a:p>
          <a:p>
            <a:pPr>
              <a:buNone/>
            </a:pPr>
            <a:r>
              <a:rPr lang="ru-RU" dirty="0" smtClean="0">
                <a:solidFill>
                  <a:schemeClr val="bg1"/>
                </a:solidFill>
                <a:latin typeface="Times New Roman" pitchFamily="18" charset="0"/>
                <a:cs typeface="Times New Roman" pitchFamily="18" charset="0"/>
              </a:rPr>
              <a:t>        Проект «Сенсорные эталоны – основа формирования инженерного мышления дошкольников» направлен на формирование у дошкольников познавательного интереса через освоение сенсорных эталонов, совершенствование у детей сенсорных процессов (ощущений, восприятий, представлений) для формирования инженерного мышления. </a:t>
            </a:r>
          </a:p>
          <a:p>
            <a:pPr>
              <a:buNone/>
            </a:pPr>
            <a:r>
              <a:rPr lang="ru-RU" dirty="0" smtClean="0">
                <a:solidFill>
                  <a:schemeClr val="bg1"/>
                </a:solidFill>
                <a:latin typeface="Times New Roman" pitchFamily="18" charset="0"/>
                <a:cs typeface="Times New Roman" pitchFamily="18" charset="0"/>
              </a:rPr>
              <a:t>         В основу данного проекта положены следующие идеи:</a:t>
            </a:r>
          </a:p>
          <a:p>
            <a:pPr>
              <a:buNone/>
            </a:pPr>
            <a:r>
              <a:rPr lang="ru-RU" dirty="0" smtClean="0">
                <a:solidFill>
                  <a:schemeClr val="bg1"/>
                </a:solidFill>
                <a:latin typeface="Times New Roman" pitchFamily="18" charset="0"/>
                <a:cs typeface="Times New Roman" pitchFamily="18" charset="0"/>
              </a:rPr>
              <a:t>     1.Развитие инженерного мышления у младших дошкольников через сенсорное развитие и познавательно – творческую  деятельность.</a:t>
            </a:r>
          </a:p>
          <a:p>
            <a:pPr>
              <a:buNone/>
            </a:pPr>
            <a:r>
              <a:rPr lang="ru-RU" dirty="0" smtClean="0">
                <a:solidFill>
                  <a:schemeClr val="bg1"/>
                </a:solidFill>
                <a:latin typeface="Times New Roman" pitchFamily="18" charset="0"/>
                <a:cs typeface="Times New Roman" pitchFamily="18" charset="0"/>
              </a:rPr>
              <a:t>    2.Чувствительный опыт детей является первой ступенью в сенсорном воспитание  и служит основой познания мира.  3.Общепринятые образцы каждого вида свойств и отношений предметов являются сенсорными эталонами.</a:t>
            </a:r>
          </a:p>
          <a:p>
            <a:endParaRPr lang="ru-RU" dirty="0">
              <a:solidFill>
                <a:schemeClr val="bg1"/>
              </a:solidFill>
              <a:latin typeface="Times New Roman" pitchFamily="18" charset="0"/>
              <a:cs typeface="Times New Roman" pitchFamily="18" charset="0"/>
            </a:endParaRPr>
          </a:p>
        </p:txBody>
      </p:sp>
      <p:sp>
        <p:nvSpPr>
          <p:cNvPr id="3" name="Заголовок 2"/>
          <p:cNvSpPr>
            <a:spLocks noGrp="1"/>
          </p:cNvSpPr>
          <p:nvPr>
            <p:ph type="title"/>
          </p:nvPr>
        </p:nvSpPr>
        <p:spPr>
          <a:xfrm>
            <a:off x="457200" y="214290"/>
            <a:ext cx="8229600" cy="1000132"/>
          </a:xfrm>
        </p:spPr>
        <p:txBody>
          <a:bodyPr>
            <a:noAutofit/>
          </a:bodyPr>
          <a:lstStyle/>
          <a:p>
            <a:pPr algn="r"/>
            <a:r>
              <a:rPr lang="ru-RU" sz="2400" dirty="0" smtClean="0">
                <a:solidFill>
                  <a:srgbClr val="002060"/>
                </a:solidFill>
              </a:rPr>
              <a:t/>
            </a:r>
            <a:br>
              <a:rPr lang="ru-RU" sz="2400" dirty="0" smtClean="0">
                <a:solidFill>
                  <a:srgbClr val="002060"/>
                </a:solidFill>
              </a:rPr>
            </a:br>
            <a:r>
              <a:rPr lang="ru-RU" sz="2400" dirty="0" smtClean="0">
                <a:solidFill>
                  <a:srgbClr val="002060"/>
                </a:solidFill>
              </a:rPr>
              <a:t/>
            </a:r>
            <a:br>
              <a:rPr lang="ru-RU" sz="2400" dirty="0" smtClean="0">
                <a:solidFill>
                  <a:srgbClr val="002060"/>
                </a:solidFill>
              </a:rPr>
            </a:br>
            <a:r>
              <a:rPr lang="ru-RU" sz="2400" dirty="0" smtClean="0">
                <a:solidFill>
                  <a:srgbClr val="002060"/>
                </a:solidFill>
              </a:rPr>
              <a:t/>
            </a:r>
            <a:br>
              <a:rPr lang="ru-RU" sz="2400" dirty="0" smtClean="0">
                <a:solidFill>
                  <a:srgbClr val="002060"/>
                </a:solidFill>
              </a:rPr>
            </a:br>
            <a:r>
              <a:rPr lang="ru-RU" sz="2400" dirty="0" smtClean="0">
                <a:solidFill>
                  <a:srgbClr val="002060"/>
                </a:solidFill>
              </a:rPr>
              <a:t>«Ум ребенка находится на кончиках  его пальцев»</a:t>
            </a:r>
            <a:br>
              <a:rPr lang="ru-RU" sz="2400" dirty="0" smtClean="0">
                <a:solidFill>
                  <a:srgbClr val="002060"/>
                </a:solidFill>
              </a:rPr>
            </a:br>
            <a:r>
              <a:rPr lang="ru-RU" sz="2400" b="1" dirty="0" smtClean="0">
                <a:solidFill>
                  <a:srgbClr val="002060"/>
                </a:solidFill>
              </a:rPr>
              <a:t>В.А. Сухомлинский</a:t>
            </a:r>
            <a:endParaRPr lang="ru-RU" sz="2400"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28670"/>
            <a:ext cx="8229600" cy="5572164"/>
          </a:xfrm>
        </p:spPr>
        <p:txBody>
          <a:bodyPr>
            <a:normAutofit fontScale="85000" lnSpcReduction="20000"/>
          </a:bodyPr>
          <a:lstStyle/>
          <a:p>
            <a:pPr>
              <a:buNone/>
            </a:pPr>
            <a:r>
              <a:rPr lang="ru-RU" dirty="0" smtClean="0">
                <a:latin typeface="Times New Roman" pitchFamily="18" charset="0"/>
                <a:cs typeface="Times New Roman" pitchFamily="18" charset="0"/>
              </a:rPr>
              <a:t>       </a:t>
            </a:r>
            <a:r>
              <a:rPr lang="ru-RU" sz="3000" dirty="0" smtClean="0">
                <a:solidFill>
                  <a:srgbClr val="002060"/>
                </a:solidFill>
                <a:latin typeface="Times New Roman" pitchFamily="18" charset="0"/>
                <a:cs typeface="Times New Roman" pitchFamily="18" charset="0"/>
              </a:rPr>
              <a:t>Сенсорное воспитание служит основой познания мира, первой ступенью которого является чувственный опыт. Успешность умственного, физического, эстетического воспитания зависит от уровня сенсорного развития детей, т. е. от того, насколько совершенно ребенок слышит, видит, осязает окружающее. Большое значение в сенсорном воспитании имеет формирование у детей представлений о сенсорных эталонах. </a:t>
            </a:r>
          </a:p>
          <a:p>
            <a:pPr>
              <a:buNone/>
            </a:pPr>
            <a:r>
              <a:rPr lang="ru-RU" sz="3000" dirty="0" smtClean="0">
                <a:solidFill>
                  <a:srgbClr val="002060"/>
                </a:solidFill>
                <a:latin typeface="Times New Roman" pitchFamily="18" charset="0"/>
                <a:cs typeface="Times New Roman" pitchFamily="18" charset="0"/>
              </a:rPr>
              <a:t>        Недостаточный уровень сенсорного развития у воспитанников и </a:t>
            </a:r>
            <a:r>
              <a:rPr lang="ru-RU" sz="3000" b="1" dirty="0" smtClean="0">
                <a:solidFill>
                  <a:srgbClr val="C00000"/>
                </a:solidFill>
                <a:latin typeface="Times New Roman" pitchFamily="18" charset="0"/>
                <a:cs typeface="Times New Roman" pitchFamily="18" charset="0"/>
              </a:rPr>
              <a:t>обозначил проблему,</a:t>
            </a:r>
            <a:r>
              <a:rPr lang="ru-RU" sz="3000" dirty="0" smtClean="0">
                <a:solidFill>
                  <a:srgbClr val="C00000"/>
                </a:solidFill>
                <a:latin typeface="Times New Roman" pitchFamily="18" charset="0"/>
                <a:cs typeface="Times New Roman" pitchFamily="18" charset="0"/>
              </a:rPr>
              <a:t> </a:t>
            </a:r>
            <a:r>
              <a:rPr lang="ru-RU" sz="3000" dirty="0" smtClean="0">
                <a:solidFill>
                  <a:srgbClr val="002060"/>
                </a:solidFill>
                <a:latin typeface="Times New Roman" pitchFamily="18" charset="0"/>
                <a:cs typeface="Times New Roman" pitchFamily="18" charset="0"/>
              </a:rPr>
              <a:t>состоящую в поиске и определении путей, формирования предпосылок инженерного мышления детей дошкольного возраста, через реализацию проекта.</a:t>
            </a:r>
          </a:p>
          <a:p>
            <a:pPr>
              <a:buNone/>
            </a:pPr>
            <a:r>
              <a:rPr lang="ru-RU" sz="3000" dirty="0" smtClean="0">
                <a:solidFill>
                  <a:srgbClr val="002060"/>
                </a:solidFill>
                <a:latin typeface="Times New Roman" pitchFamily="18" charset="0"/>
                <a:cs typeface="Times New Roman" pitchFamily="18" charset="0"/>
              </a:rPr>
              <a:t>  </a:t>
            </a:r>
            <a:endParaRPr lang="ru-RU" sz="3000" dirty="0">
              <a:solidFill>
                <a:srgbClr val="002060"/>
              </a:solidFill>
              <a:latin typeface="Times New Roman" pitchFamily="18" charset="0"/>
              <a:cs typeface="Times New Roman" pitchFamily="18" charset="0"/>
            </a:endParaRPr>
          </a:p>
        </p:txBody>
      </p:sp>
      <p:sp>
        <p:nvSpPr>
          <p:cNvPr id="3" name="Заголовок 2"/>
          <p:cNvSpPr>
            <a:spLocks noGrp="1"/>
          </p:cNvSpPr>
          <p:nvPr>
            <p:ph type="title"/>
          </p:nvPr>
        </p:nvSpPr>
        <p:spPr>
          <a:xfrm>
            <a:off x="500034" y="285728"/>
            <a:ext cx="8229600" cy="857256"/>
          </a:xfrm>
        </p:spPr>
        <p:txBody>
          <a:bodyPr>
            <a:normAutofit fontScale="90000"/>
          </a:bodyPr>
          <a:lstStyle/>
          <a:p>
            <a:pPr algn="ctr"/>
            <a:r>
              <a:rPr lang="ru-RU" sz="4000" dirty="0" smtClean="0">
                <a:solidFill>
                  <a:srgbClr val="FFFF00"/>
                </a:solidFill>
              </a:rPr>
              <a:t>Постановка проблемы</a:t>
            </a:r>
            <a:r>
              <a:rPr lang="ru-RU" sz="1600" dirty="0" smtClean="0"/>
              <a:t/>
            </a:r>
            <a:br>
              <a:rPr lang="ru-RU" sz="1600" dirty="0" smtClean="0"/>
            </a:br>
            <a:endParaRPr lang="ru-RU"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1071546"/>
            <a:ext cx="8229600" cy="5357850"/>
          </a:xfrm>
        </p:spPr>
        <p:txBody>
          <a:bodyPr>
            <a:noAutofit/>
          </a:bodyPr>
          <a:lstStyle/>
          <a:p>
            <a:pPr>
              <a:buNone/>
            </a:pPr>
            <a:r>
              <a:rPr lang="ru-RU" sz="2400" dirty="0" smtClean="0">
                <a:solidFill>
                  <a:srgbClr val="002060"/>
                </a:solidFill>
                <a:latin typeface="Times New Roman" pitchFamily="18" charset="0"/>
                <a:cs typeface="Times New Roman" pitchFamily="18" charset="0"/>
              </a:rPr>
              <a:t>           </a:t>
            </a:r>
            <a:r>
              <a:rPr lang="ru-RU" sz="2400" u="sng" dirty="0" smtClean="0">
                <a:solidFill>
                  <a:srgbClr val="C00000"/>
                </a:solidFill>
                <a:latin typeface="Times New Roman" pitchFamily="18" charset="0"/>
                <a:cs typeface="Times New Roman" pitchFamily="18" charset="0"/>
              </a:rPr>
              <a:t>Цель: </a:t>
            </a:r>
            <a:r>
              <a:rPr lang="ru-RU" sz="2400" dirty="0" smtClean="0">
                <a:solidFill>
                  <a:srgbClr val="002060"/>
                </a:solidFill>
                <a:latin typeface="Times New Roman" pitchFamily="18" charset="0"/>
                <a:cs typeface="Times New Roman" pitchFamily="18" charset="0"/>
              </a:rPr>
              <a:t>Развитие и укрепление мелкой моторики рук у детей раннего возраста в играх, упражнениях и разных видах деятельности посредством использования доступного материала. </a:t>
            </a:r>
          </a:p>
          <a:p>
            <a:pPr>
              <a:buNone/>
            </a:pPr>
            <a:r>
              <a:rPr lang="ru-RU" sz="2400" dirty="0" smtClean="0">
                <a:solidFill>
                  <a:srgbClr val="002060"/>
                </a:solidFill>
                <a:latin typeface="Times New Roman" pitchFamily="18" charset="0"/>
                <a:cs typeface="Times New Roman" pitchFamily="18" charset="0"/>
              </a:rPr>
              <a:t>          </a:t>
            </a:r>
            <a:r>
              <a:rPr lang="ru-RU" sz="2400" u="sng" dirty="0" smtClean="0">
                <a:solidFill>
                  <a:srgbClr val="C00000"/>
                </a:solidFill>
                <a:latin typeface="Times New Roman" pitchFamily="18" charset="0"/>
                <a:cs typeface="Times New Roman" pitchFamily="18" charset="0"/>
              </a:rPr>
              <a:t>Стратегическая  цель: </a:t>
            </a:r>
            <a:r>
              <a:rPr lang="ru-RU" sz="2400" dirty="0" smtClean="0">
                <a:solidFill>
                  <a:srgbClr val="002060"/>
                </a:solidFill>
                <a:latin typeface="Times New Roman" pitchFamily="18" charset="0"/>
                <a:cs typeface="Times New Roman" pitchFamily="18" charset="0"/>
              </a:rPr>
              <a:t>создание благоприятных условий для развития мышления  у ребёнка раннего возраста.</a:t>
            </a:r>
          </a:p>
          <a:p>
            <a:pPr>
              <a:buNone/>
            </a:pPr>
            <a:r>
              <a:rPr lang="ru-RU" sz="2400" dirty="0" smtClean="0">
                <a:solidFill>
                  <a:srgbClr val="002060"/>
                </a:solidFill>
                <a:latin typeface="Times New Roman" pitchFamily="18" charset="0"/>
                <a:cs typeface="Times New Roman" pitchFamily="18" charset="0"/>
              </a:rPr>
              <a:t>           </a:t>
            </a:r>
            <a:r>
              <a:rPr lang="ru-RU" sz="2400" u="sng" dirty="0" smtClean="0">
                <a:solidFill>
                  <a:srgbClr val="C00000"/>
                </a:solidFill>
                <a:latin typeface="Times New Roman" pitchFamily="18" charset="0"/>
                <a:cs typeface="Times New Roman" pitchFamily="18" charset="0"/>
              </a:rPr>
              <a:t>Тактические  цели:</a:t>
            </a:r>
          </a:p>
          <a:p>
            <a:pPr>
              <a:buNone/>
            </a:pPr>
            <a:r>
              <a:rPr lang="ru-RU" sz="2400" dirty="0" smtClean="0">
                <a:solidFill>
                  <a:srgbClr val="002060"/>
                </a:solidFill>
                <a:latin typeface="Times New Roman" pitchFamily="18" charset="0"/>
                <a:cs typeface="Times New Roman" pitchFamily="18" charset="0"/>
              </a:rPr>
              <a:t>      1. Создать  условия для формирования  предпосылок  инженерного мышления.</a:t>
            </a:r>
          </a:p>
          <a:p>
            <a:pPr>
              <a:buNone/>
            </a:pPr>
            <a:r>
              <a:rPr lang="ru-RU" sz="2400" dirty="0" smtClean="0">
                <a:solidFill>
                  <a:srgbClr val="002060"/>
                </a:solidFill>
                <a:latin typeface="Times New Roman" pitchFamily="18" charset="0"/>
                <a:cs typeface="Times New Roman" pitchFamily="18" charset="0"/>
              </a:rPr>
              <a:t>     2. Сформировать  представления детей о сенсорных эталонах.</a:t>
            </a:r>
          </a:p>
          <a:p>
            <a:pPr>
              <a:buNone/>
            </a:pPr>
            <a:r>
              <a:rPr lang="ru-RU" sz="2400" dirty="0" smtClean="0">
                <a:solidFill>
                  <a:srgbClr val="002060"/>
                </a:solidFill>
                <a:latin typeface="Times New Roman" pitchFamily="18" charset="0"/>
                <a:cs typeface="Times New Roman" pitchFamily="18" charset="0"/>
              </a:rPr>
              <a:t>     3. Организовать и  совершенствовать предметно – развивающую среду группы.</a:t>
            </a:r>
          </a:p>
          <a:p>
            <a:pPr>
              <a:buNone/>
            </a:pPr>
            <a:endParaRPr lang="ru-RU" sz="2400" dirty="0">
              <a:solidFill>
                <a:schemeClr val="bg1"/>
              </a:solidFill>
              <a:latin typeface="Times New Roman" pitchFamily="18" charset="0"/>
              <a:cs typeface="Times New Roman" pitchFamily="18" charset="0"/>
            </a:endParaRPr>
          </a:p>
        </p:txBody>
      </p:sp>
      <p:sp>
        <p:nvSpPr>
          <p:cNvPr id="3" name="Заголовок 2"/>
          <p:cNvSpPr>
            <a:spLocks noGrp="1"/>
          </p:cNvSpPr>
          <p:nvPr>
            <p:ph type="title"/>
          </p:nvPr>
        </p:nvSpPr>
        <p:spPr>
          <a:xfrm>
            <a:off x="457200" y="285728"/>
            <a:ext cx="8229600" cy="571504"/>
          </a:xfrm>
        </p:spPr>
        <p:txBody>
          <a:bodyPr>
            <a:normAutofit/>
          </a:bodyPr>
          <a:lstStyle/>
          <a:p>
            <a:pPr algn="ctr"/>
            <a:r>
              <a:rPr lang="ru-RU" sz="2800" b="1" dirty="0" smtClean="0"/>
              <a:t> </a:t>
            </a:r>
            <a:r>
              <a:rPr lang="ru-RU" sz="2800" b="1" dirty="0" smtClean="0">
                <a:solidFill>
                  <a:srgbClr val="FFFF00"/>
                </a:solidFill>
              </a:rPr>
              <a:t>Целевое назначение проекта</a:t>
            </a:r>
            <a:endParaRPr lang="ru-RU" sz="2800" dirty="0">
              <a:solidFill>
                <a:srgbClr val="FFFF00"/>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71546"/>
            <a:ext cx="8229600" cy="5572164"/>
          </a:xfrm>
        </p:spPr>
        <p:txBody>
          <a:bodyPr>
            <a:normAutofit fontScale="77500" lnSpcReduction="20000"/>
          </a:bodyPr>
          <a:lstStyle/>
          <a:p>
            <a:pPr lvl="0">
              <a:buNone/>
            </a:pPr>
            <a:r>
              <a:rPr lang="ru-RU" sz="3200" dirty="0" smtClean="0">
                <a:latin typeface="Times New Roman" pitchFamily="18" charset="0"/>
                <a:cs typeface="Times New Roman" pitchFamily="18" charset="0"/>
              </a:rPr>
              <a:t>      </a:t>
            </a:r>
            <a:r>
              <a:rPr lang="ru-RU" sz="3200" dirty="0" smtClean="0">
                <a:solidFill>
                  <a:schemeClr val="bg1"/>
                </a:solidFill>
                <a:latin typeface="Times New Roman" pitchFamily="18" charset="0"/>
                <a:cs typeface="Times New Roman" pitchFamily="18" charset="0"/>
              </a:rPr>
              <a:t>Совершенствовать мелкую моторику рук, развивая психические процессы: внимание, логическое мышление, зрительное и слуховое восприятие, память, речь детей через использование разнообразных форм, методов и приемов обеспечение психологического благополучия и здоровья детей.</a:t>
            </a:r>
          </a:p>
          <a:p>
            <a:pPr lvl="0">
              <a:buNone/>
            </a:pPr>
            <a:r>
              <a:rPr lang="ru-RU" sz="3200" dirty="0" smtClean="0">
                <a:solidFill>
                  <a:schemeClr val="bg1"/>
                </a:solidFill>
                <a:latin typeface="Times New Roman" pitchFamily="18" charset="0"/>
                <a:cs typeface="Times New Roman" pitchFamily="18" charset="0"/>
              </a:rPr>
              <a:t>      Формировать элементарные представления у детей о правилах безопасного поведения во время игры с дидактическим материалом. </a:t>
            </a:r>
          </a:p>
          <a:p>
            <a:pPr lvl="0">
              <a:buNone/>
            </a:pPr>
            <a:r>
              <a:rPr lang="ru-RU" sz="3200" dirty="0" smtClean="0">
                <a:solidFill>
                  <a:schemeClr val="bg1"/>
                </a:solidFill>
                <a:latin typeface="Times New Roman" pitchFamily="18" charset="0"/>
                <a:cs typeface="Times New Roman" pitchFamily="18" charset="0"/>
              </a:rPr>
              <a:t>       Развивать познавательные способности, творческое воображение, мышление, коммуникативные навыки. </a:t>
            </a:r>
          </a:p>
          <a:p>
            <a:pPr lvl="0">
              <a:buNone/>
            </a:pPr>
            <a:r>
              <a:rPr lang="ru-RU" sz="3200" dirty="0" smtClean="0">
                <a:solidFill>
                  <a:schemeClr val="bg1"/>
                </a:solidFill>
                <a:latin typeface="Times New Roman" pitchFamily="18" charset="0"/>
                <a:cs typeface="Times New Roman" pitchFamily="18" charset="0"/>
              </a:rPr>
              <a:t>       Способствовать сотрудничеству с родителями: повышать уровень педагогической компетентности родителей по формированию представлений о моторной деятельности детей, изготовление пособий.</a:t>
            </a:r>
          </a:p>
          <a:p>
            <a:pPr>
              <a:buNone/>
            </a:pPr>
            <a:endParaRPr lang="ru-RU" sz="2900" dirty="0">
              <a:solidFill>
                <a:srgbClr val="002060"/>
              </a:solidFill>
            </a:endParaRPr>
          </a:p>
        </p:txBody>
      </p:sp>
      <p:sp>
        <p:nvSpPr>
          <p:cNvPr id="3" name="Заголовок 2"/>
          <p:cNvSpPr>
            <a:spLocks noGrp="1"/>
          </p:cNvSpPr>
          <p:nvPr>
            <p:ph type="title"/>
          </p:nvPr>
        </p:nvSpPr>
        <p:spPr>
          <a:xfrm>
            <a:off x="457200" y="357166"/>
            <a:ext cx="8229600" cy="642942"/>
          </a:xfrm>
        </p:spPr>
        <p:txBody>
          <a:bodyPr>
            <a:normAutofit/>
          </a:bodyPr>
          <a:lstStyle/>
          <a:p>
            <a:pPr algn="ctr"/>
            <a:r>
              <a:rPr lang="ru-RU" sz="3600" b="1" dirty="0" smtClean="0">
                <a:solidFill>
                  <a:srgbClr val="FFFF00"/>
                </a:solidFill>
                <a:latin typeface="Times New Roman" pitchFamily="18" charset="0"/>
                <a:cs typeface="Times New Roman" pitchFamily="18" charset="0"/>
              </a:rPr>
              <a:t>Задачи проекта:</a:t>
            </a:r>
            <a:r>
              <a:rPr lang="ru-RU" sz="2800" dirty="0" smtClean="0">
                <a:solidFill>
                  <a:srgbClr val="FFFF00"/>
                </a:solidFill>
                <a:latin typeface="Times New Roman" pitchFamily="18" charset="0"/>
                <a:cs typeface="Times New Roman" pitchFamily="18" charset="0"/>
              </a:rPr>
              <a:t> </a:t>
            </a:r>
            <a:endParaRPr lang="ru-RU" sz="2800" dirty="0">
              <a:solidFill>
                <a:srgbClr val="FFFF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928802"/>
            <a:ext cx="8229600" cy="3786214"/>
          </a:xfrm>
        </p:spPr>
        <p:txBody>
          <a:bodyPr/>
          <a:lstStyle/>
          <a:p>
            <a:pPr>
              <a:buNone/>
            </a:pPr>
            <a:r>
              <a:rPr lang="ru-RU" b="1" i="1" dirty="0" smtClean="0">
                <a:solidFill>
                  <a:schemeClr val="bg1"/>
                </a:solidFill>
              </a:rPr>
              <a:t>-  Принципы доступности и индивидуальности.</a:t>
            </a:r>
          </a:p>
          <a:p>
            <a:pPr lvl="0">
              <a:buNone/>
            </a:pPr>
            <a:r>
              <a:rPr lang="ru-RU" b="1" i="1" dirty="0" smtClean="0">
                <a:solidFill>
                  <a:schemeClr val="bg1"/>
                </a:solidFill>
              </a:rPr>
              <a:t>-  Принципы последовательности и систематичности.</a:t>
            </a:r>
          </a:p>
          <a:p>
            <a:pPr>
              <a:buNone/>
            </a:pPr>
            <a:r>
              <a:rPr lang="ru-RU" b="1" i="1" dirty="0" smtClean="0">
                <a:solidFill>
                  <a:schemeClr val="bg1"/>
                </a:solidFill>
              </a:rPr>
              <a:t>-  Принцип связи с жизненным опытом.</a:t>
            </a:r>
            <a:endParaRPr lang="ru-RU" dirty="0" smtClean="0">
              <a:solidFill>
                <a:schemeClr val="bg1"/>
              </a:solidFill>
            </a:endParaRPr>
          </a:p>
          <a:p>
            <a:pPr>
              <a:buNone/>
            </a:pPr>
            <a:r>
              <a:rPr lang="ru-RU" b="1" i="1" dirty="0" smtClean="0">
                <a:solidFill>
                  <a:schemeClr val="bg1"/>
                </a:solidFill>
              </a:rPr>
              <a:t>-  Принцип наглядности.</a:t>
            </a:r>
            <a:endParaRPr lang="ru-RU" dirty="0" smtClean="0">
              <a:solidFill>
                <a:schemeClr val="bg1"/>
              </a:solidFill>
            </a:endParaRPr>
          </a:p>
          <a:p>
            <a:pPr lvl="0"/>
            <a:endParaRPr lang="ru-RU" dirty="0" smtClean="0"/>
          </a:p>
          <a:p>
            <a:endParaRPr lang="ru-RU" dirty="0"/>
          </a:p>
        </p:txBody>
      </p:sp>
      <p:sp>
        <p:nvSpPr>
          <p:cNvPr id="3" name="Заголовок 2"/>
          <p:cNvSpPr>
            <a:spLocks noGrp="1"/>
          </p:cNvSpPr>
          <p:nvPr>
            <p:ph type="title"/>
          </p:nvPr>
        </p:nvSpPr>
        <p:spPr>
          <a:xfrm>
            <a:off x="457200" y="285728"/>
            <a:ext cx="8229600" cy="1214446"/>
          </a:xfrm>
        </p:spPr>
        <p:txBody>
          <a:bodyPr>
            <a:normAutofit/>
          </a:bodyPr>
          <a:lstStyle/>
          <a:p>
            <a:pPr algn="ctr"/>
            <a:r>
              <a:rPr lang="ru-RU" sz="3200" b="1" dirty="0" smtClean="0">
                <a:solidFill>
                  <a:srgbClr val="FFFF00"/>
                </a:solidFill>
              </a:rPr>
              <a:t>Основные принципы работы</a:t>
            </a:r>
            <a:endParaRPr lang="ru-RU" sz="3200" dirty="0">
              <a:solidFill>
                <a:srgbClr val="FFFF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4881578"/>
          </a:xfrm>
        </p:spPr>
        <p:txBody>
          <a:bodyPr/>
          <a:lstStyle/>
          <a:p>
            <a:pPr>
              <a:buNone/>
            </a:pPr>
            <a:r>
              <a:rPr lang="ru-RU" sz="2800" dirty="0" smtClean="0">
                <a:solidFill>
                  <a:schemeClr val="bg1"/>
                </a:solidFill>
              </a:rPr>
              <a:t>     </a:t>
            </a:r>
            <a:r>
              <a:rPr lang="ru-RU" sz="2800" dirty="0" smtClean="0">
                <a:solidFill>
                  <a:srgbClr val="002060"/>
                </a:solidFill>
              </a:rPr>
              <a:t>Педагогические технологии, используемые в образовательной деятельности – игровые, здоровьесберегающие, развивающего обучения, проектной деятельности и исследовательской деятельности, информационно – коммуникационные, личностно – </a:t>
            </a:r>
            <a:r>
              <a:rPr lang="ru-RU" sz="2800" dirty="0" smtClean="0">
                <a:solidFill>
                  <a:srgbClr val="002060"/>
                </a:solidFill>
              </a:rPr>
              <a:t>ориентированные  и </a:t>
            </a:r>
            <a:r>
              <a:rPr lang="ru-RU" sz="2800" dirty="0" smtClean="0">
                <a:solidFill>
                  <a:srgbClr val="002060"/>
                </a:solidFill>
              </a:rPr>
              <a:t>предметно – развивающей среды.</a:t>
            </a:r>
          </a:p>
          <a:p>
            <a:pPr>
              <a:buNone/>
            </a:pPr>
            <a:r>
              <a:rPr lang="ru-RU" sz="2800" dirty="0" smtClean="0"/>
              <a:t> </a:t>
            </a:r>
            <a:endParaRPr lang="ru-RU" sz="2800" dirty="0"/>
          </a:p>
        </p:txBody>
      </p:sp>
      <p:sp>
        <p:nvSpPr>
          <p:cNvPr id="3" name="Заголовок 2"/>
          <p:cNvSpPr>
            <a:spLocks noGrp="1"/>
          </p:cNvSpPr>
          <p:nvPr>
            <p:ph type="title"/>
          </p:nvPr>
        </p:nvSpPr>
        <p:spPr>
          <a:xfrm>
            <a:off x="457200" y="357166"/>
            <a:ext cx="8229600" cy="857256"/>
          </a:xfrm>
        </p:spPr>
        <p:txBody>
          <a:bodyPr>
            <a:normAutofit/>
          </a:bodyPr>
          <a:lstStyle/>
          <a:p>
            <a:pPr algn="ctr"/>
            <a:r>
              <a:rPr lang="ru-RU" sz="3200" b="1" dirty="0" smtClean="0">
                <a:solidFill>
                  <a:srgbClr val="FFFF00"/>
                </a:solidFill>
              </a:rPr>
              <a:t>Педагогические технологии</a:t>
            </a:r>
            <a:endParaRPr lang="ru-RU" sz="3200" dirty="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857232"/>
            <a:ext cx="8229600" cy="5572164"/>
          </a:xfrm>
        </p:spPr>
        <p:txBody>
          <a:bodyPr>
            <a:noAutofit/>
          </a:bodyPr>
          <a:lstStyle/>
          <a:p>
            <a:pPr lvl="0">
              <a:buNone/>
            </a:pPr>
            <a:r>
              <a:rPr lang="ru-RU" sz="1800" dirty="0" smtClean="0">
                <a:solidFill>
                  <a:srgbClr val="002060"/>
                </a:solidFill>
                <a:latin typeface="Times New Roman" pitchFamily="18" charset="0"/>
                <a:cs typeface="Times New Roman" pitchFamily="18" charset="0"/>
              </a:rPr>
              <a:t>        Повысить </a:t>
            </a:r>
            <a:r>
              <a:rPr lang="ru-RU" sz="1800" dirty="0" smtClean="0">
                <a:solidFill>
                  <a:srgbClr val="002060"/>
                </a:solidFill>
                <a:latin typeface="Times New Roman" pitchFamily="18" charset="0"/>
                <a:cs typeface="Times New Roman" pitchFamily="18" charset="0"/>
              </a:rPr>
              <a:t>уровень сенсорного развития, познавательной и речевой активности детей дошкольного возраста;</a:t>
            </a:r>
          </a:p>
          <a:p>
            <a:pPr lvl="0">
              <a:buNone/>
            </a:pPr>
            <a:r>
              <a:rPr lang="ru-RU" sz="1800" dirty="0" smtClean="0">
                <a:solidFill>
                  <a:srgbClr val="002060"/>
                </a:solidFill>
                <a:latin typeface="Times New Roman" pitchFamily="18" charset="0"/>
                <a:cs typeface="Times New Roman" pitchFamily="18" charset="0"/>
              </a:rPr>
              <a:t>        Повысить </a:t>
            </a:r>
            <a:r>
              <a:rPr lang="ru-RU" sz="1800" dirty="0" smtClean="0">
                <a:solidFill>
                  <a:srgbClr val="002060"/>
                </a:solidFill>
                <a:latin typeface="Times New Roman" pitchFamily="18" charset="0"/>
                <a:cs typeface="Times New Roman" pitchFamily="18" charset="0"/>
              </a:rPr>
              <a:t>уровень профессиональной подготовленности педагогов в вопросах сенсорного развития детей младшего возраста.</a:t>
            </a:r>
          </a:p>
          <a:p>
            <a:pPr lvl="0">
              <a:buNone/>
            </a:pPr>
            <a:r>
              <a:rPr lang="ru-RU" sz="1800" dirty="0" smtClean="0">
                <a:solidFill>
                  <a:srgbClr val="002060"/>
                </a:solidFill>
                <a:latin typeface="Times New Roman" pitchFamily="18" charset="0"/>
                <a:cs typeface="Times New Roman" pitchFamily="18" charset="0"/>
              </a:rPr>
              <a:t>        Повысить  </a:t>
            </a:r>
            <a:r>
              <a:rPr lang="ru-RU" sz="1800" dirty="0" smtClean="0">
                <a:solidFill>
                  <a:srgbClr val="002060"/>
                </a:solidFill>
                <a:latin typeface="Times New Roman" pitchFamily="18" charset="0"/>
                <a:cs typeface="Times New Roman" pitchFamily="18" charset="0"/>
              </a:rPr>
              <a:t>уровень педагогической компетентности родителей.</a:t>
            </a:r>
          </a:p>
          <a:p>
            <a:pPr>
              <a:buNone/>
            </a:pPr>
            <a:r>
              <a:rPr lang="ru-RU" sz="1800" dirty="0" smtClean="0">
                <a:solidFill>
                  <a:srgbClr val="002060"/>
                </a:solidFill>
                <a:latin typeface="Times New Roman" pitchFamily="18" charset="0"/>
                <a:cs typeface="Times New Roman" pitchFamily="18" charset="0"/>
              </a:rPr>
              <a:t>        Таким </a:t>
            </a:r>
            <a:r>
              <a:rPr lang="ru-RU" sz="1800" dirty="0" smtClean="0">
                <a:solidFill>
                  <a:srgbClr val="002060"/>
                </a:solidFill>
                <a:latin typeface="Times New Roman" pitchFamily="18" charset="0"/>
                <a:cs typeface="Times New Roman" pitchFamily="18" charset="0"/>
              </a:rPr>
              <a:t>образом, взаимодействия и связь всех участников проекта: педагогов, детей и родителей, объединенных одной проблемой, позволит добиться высоких результатов: развития у детей инженерного мышления.</a:t>
            </a:r>
          </a:p>
          <a:p>
            <a:pPr>
              <a:buNone/>
            </a:pPr>
            <a:r>
              <a:rPr lang="ru-RU" sz="1800" b="1" dirty="0" smtClean="0">
                <a:solidFill>
                  <a:srgbClr val="002060"/>
                </a:solidFill>
                <a:latin typeface="Times New Roman" pitchFamily="18" charset="0"/>
                <a:cs typeface="Times New Roman" pitchFamily="18" charset="0"/>
              </a:rPr>
              <a:t>     </a:t>
            </a:r>
            <a:r>
              <a:rPr lang="ru-RU" sz="1800" b="1" u="sng" dirty="0" smtClean="0">
                <a:solidFill>
                  <a:srgbClr val="002060"/>
                </a:solidFill>
                <a:latin typeface="Times New Roman" pitchFamily="18" charset="0"/>
                <a:cs typeface="Times New Roman" pitchFamily="18" charset="0"/>
              </a:rPr>
              <a:t> В </a:t>
            </a:r>
            <a:r>
              <a:rPr lang="ru-RU" sz="1800" b="1" u="sng" dirty="0" smtClean="0">
                <a:solidFill>
                  <a:srgbClr val="002060"/>
                </a:solidFill>
                <a:latin typeface="Times New Roman" pitchFamily="18" charset="0"/>
                <a:cs typeface="Times New Roman" pitchFamily="18" charset="0"/>
              </a:rPr>
              <a:t>рамках реализации проекта произойдет:</a:t>
            </a:r>
          </a:p>
          <a:p>
            <a:pPr>
              <a:buNone/>
            </a:pPr>
            <a:r>
              <a:rPr lang="ru-RU" sz="1800" dirty="0" smtClean="0">
                <a:solidFill>
                  <a:srgbClr val="002060"/>
                </a:solidFill>
                <a:latin typeface="Times New Roman" pitchFamily="18" charset="0"/>
                <a:cs typeface="Times New Roman" pitchFamily="18" charset="0"/>
              </a:rPr>
              <a:t>       1</a:t>
            </a:r>
            <a:r>
              <a:rPr lang="ru-RU" sz="1800" dirty="0" smtClean="0">
                <a:solidFill>
                  <a:srgbClr val="002060"/>
                </a:solidFill>
                <a:latin typeface="Times New Roman" pitchFamily="18" charset="0"/>
                <a:cs typeface="Times New Roman" pitchFamily="18" charset="0"/>
              </a:rPr>
              <a:t>) формирование умения управлять своими  действиями,  развития психических процессов: произвольного внимания, памяти, логического мышления, воображения, процесс речевого и умственного развития;</a:t>
            </a:r>
          </a:p>
          <a:p>
            <a:pPr>
              <a:buNone/>
            </a:pPr>
            <a:r>
              <a:rPr lang="ru-RU" sz="1800" dirty="0" smtClean="0">
                <a:solidFill>
                  <a:srgbClr val="002060"/>
                </a:solidFill>
                <a:latin typeface="Times New Roman" pitchFamily="18" charset="0"/>
                <a:cs typeface="Times New Roman" pitchFamily="18" charset="0"/>
              </a:rPr>
              <a:t>      2</a:t>
            </a:r>
            <a:r>
              <a:rPr lang="ru-RU" sz="1800" dirty="0" smtClean="0">
                <a:solidFill>
                  <a:srgbClr val="002060"/>
                </a:solidFill>
                <a:latin typeface="Times New Roman" pitchFamily="18" charset="0"/>
                <a:cs typeface="Times New Roman" pitchFamily="18" charset="0"/>
              </a:rPr>
              <a:t>) овладение приемами и приобретение опыта в обеспечение,  усвоение сенсорных эталонов;</a:t>
            </a:r>
          </a:p>
          <a:p>
            <a:pPr>
              <a:buNone/>
            </a:pPr>
            <a:r>
              <a:rPr lang="ru-RU" sz="1800" dirty="0" smtClean="0">
                <a:solidFill>
                  <a:srgbClr val="002060"/>
                </a:solidFill>
                <a:latin typeface="Times New Roman" pitchFamily="18" charset="0"/>
                <a:cs typeface="Times New Roman" pitchFamily="18" charset="0"/>
              </a:rPr>
              <a:t>      3</a:t>
            </a:r>
            <a:r>
              <a:rPr lang="ru-RU" sz="1800" dirty="0" smtClean="0">
                <a:solidFill>
                  <a:srgbClr val="002060"/>
                </a:solidFill>
                <a:latin typeface="Times New Roman" pitchFamily="18" charset="0"/>
                <a:cs typeface="Times New Roman" pitchFamily="18" charset="0"/>
              </a:rPr>
              <a:t>) формирование умения творчески подходить к решению задач по сенсорному развитию через инженерное мышление;</a:t>
            </a:r>
          </a:p>
          <a:p>
            <a:pPr>
              <a:buNone/>
            </a:pPr>
            <a:r>
              <a:rPr lang="ru-RU" sz="1800" dirty="0" smtClean="0">
                <a:solidFill>
                  <a:srgbClr val="002060"/>
                </a:solidFill>
                <a:latin typeface="Times New Roman" pitchFamily="18" charset="0"/>
                <a:cs typeface="Times New Roman" pitchFamily="18" charset="0"/>
              </a:rPr>
              <a:t>     4</a:t>
            </a:r>
            <a:r>
              <a:rPr lang="ru-RU" sz="1800" dirty="0" smtClean="0">
                <a:solidFill>
                  <a:srgbClr val="002060"/>
                </a:solidFill>
                <a:latin typeface="Times New Roman" pitchFamily="18" charset="0"/>
                <a:cs typeface="Times New Roman" pitchFamily="18" charset="0"/>
              </a:rPr>
              <a:t>) формирование умения довести решение задач до конечного результата;</a:t>
            </a:r>
          </a:p>
          <a:p>
            <a:pPr>
              <a:buNone/>
            </a:pPr>
            <a:r>
              <a:rPr lang="ru-RU" sz="1800" dirty="0" smtClean="0">
                <a:solidFill>
                  <a:srgbClr val="002060"/>
                </a:solidFill>
                <a:latin typeface="Times New Roman" pitchFamily="18" charset="0"/>
                <a:cs typeface="Times New Roman" pitchFamily="18" charset="0"/>
              </a:rPr>
              <a:t>     5</a:t>
            </a:r>
            <a:r>
              <a:rPr lang="ru-RU" sz="1800" dirty="0" smtClean="0">
                <a:solidFill>
                  <a:srgbClr val="002060"/>
                </a:solidFill>
                <a:latin typeface="Times New Roman" pitchFamily="18" charset="0"/>
                <a:cs typeface="Times New Roman" pitchFamily="18" charset="0"/>
              </a:rPr>
              <a:t>) формирование умения работать над проектом в команде, эффективно распределять обязанности.</a:t>
            </a:r>
          </a:p>
          <a:p>
            <a:pPr lvl="0">
              <a:buNone/>
            </a:pPr>
            <a:endParaRPr lang="ru-RU" sz="1800" dirty="0">
              <a:solidFill>
                <a:srgbClr val="002060"/>
              </a:solidFill>
              <a:latin typeface="Times New Roman" pitchFamily="18" charset="0"/>
              <a:cs typeface="Times New Roman" pitchFamily="18" charset="0"/>
            </a:endParaRPr>
          </a:p>
        </p:txBody>
      </p:sp>
      <p:sp>
        <p:nvSpPr>
          <p:cNvPr id="3" name="Заголовок 2"/>
          <p:cNvSpPr>
            <a:spLocks noGrp="1"/>
          </p:cNvSpPr>
          <p:nvPr>
            <p:ph type="title"/>
          </p:nvPr>
        </p:nvSpPr>
        <p:spPr>
          <a:xfrm>
            <a:off x="357158" y="214290"/>
            <a:ext cx="8229600" cy="928694"/>
          </a:xfrm>
        </p:spPr>
        <p:txBody>
          <a:bodyPr>
            <a:normAutofit fontScale="90000"/>
          </a:bodyPr>
          <a:lstStyle/>
          <a:p>
            <a:pPr algn="ct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t>
            </a:r>
            <a:r>
              <a:rPr lang="ru-RU" sz="2800" b="1" dirty="0" smtClean="0">
                <a:solidFill>
                  <a:srgbClr val="7030A0"/>
                </a:solidFill>
              </a:rPr>
              <a:t>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2800" b="1" dirty="0" smtClean="0">
                <a:solidFill>
                  <a:srgbClr val="7030A0"/>
                </a:solidFill>
              </a:rPr>
              <a:t/>
            </a:r>
            <a:br>
              <a:rPr lang="ru-RU" sz="2800" b="1" dirty="0" smtClean="0">
                <a:solidFill>
                  <a:srgbClr val="7030A0"/>
                </a:solidFill>
              </a:rPr>
            </a:br>
            <a:r>
              <a:rPr lang="ru-RU" sz="3100" b="1" dirty="0" smtClean="0">
                <a:solidFill>
                  <a:srgbClr val="FFFF00"/>
                </a:solidFill>
              </a:rPr>
              <a:t>Ожидаемые </a:t>
            </a:r>
            <a:r>
              <a:rPr lang="ru-RU" sz="3100" b="1" dirty="0" smtClean="0">
                <a:solidFill>
                  <a:srgbClr val="FFFF00"/>
                </a:solidFill>
              </a:rPr>
              <a:t>результаты и социальный эффект </a:t>
            </a:r>
            <a:r>
              <a:rPr lang="ru-RU" sz="2800" b="1" dirty="0" smtClean="0"/>
              <a:t/>
            </a:r>
            <a:br>
              <a:rPr lang="ru-RU" sz="2800" b="1" dirty="0" smtClean="0"/>
            </a:br>
            <a:endParaRPr lang="ru-RU" sz="2800" dirty="0">
              <a:solidFill>
                <a:srgbClr val="7030A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71472" y="1357298"/>
            <a:ext cx="8229600" cy="4881578"/>
          </a:xfrm>
        </p:spPr>
        <p:txBody>
          <a:bodyPr>
            <a:noAutofit/>
          </a:bodyPr>
          <a:lstStyle/>
          <a:p>
            <a:pPr>
              <a:buNone/>
            </a:pPr>
            <a:r>
              <a:rPr lang="ru-RU" sz="3200" dirty="0" smtClean="0">
                <a:solidFill>
                  <a:schemeClr val="bg1"/>
                </a:solidFill>
                <a:latin typeface="Times New Roman" pitchFamily="18" charset="0"/>
                <a:cs typeface="Times New Roman" pitchFamily="18" charset="0"/>
              </a:rPr>
              <a:t>1 этап Подготовительно-проектировочный</a:t>
            </a:r>
            <a:r>
              <a:rPr lang="ru-RU" sz="3200" i="1" dirty="0" smtClean="0">
                <a:solidFill>
                  <a:schemeClr val="bg1"/>
                </a:solidFill>
                <a:latin typeface="Times New Roman" pitchFamily="18" charset="0"/>
                <a:cs typeface="Times New Roman" pitchFamily="18" charset="0"/>
              </a:rPr>
              <a:t> (октябрь – </a:t>
            </a:r>
            <a:r>
              <a:rPr lang="ru-RU" sz="3200" i="1" dirty="0" smtClean="0">
                <a:solidFill>
                  <a:schemeClr val="bg1"/>
                </a:solidFill>
                <a:latin typeface="Times New Roman" pitchFamily="18" charset="0"/>
                <a:cs typeface="Times New Roman" pitchFamily="18" charset="0"/>
              </a:rPr>
              <a:t>2019г)</a:t>
            </a:r>
          </a:p>
          <a:p>
            <a:pPr>
              <a:buNone/>
            </a:pPr>
            <a:r>
              <a:rPr lang="ru-RU" sz="3200" dirty="0" smtClean="0">
                <a:solidFill>
                  <a:schemeClr val="bg1"/>
                </a:solidFill>
                <a:latin typeface="Times New Roman" pitchFamily="18" charset="0"/>
                <a:cs typeface="Times New Roman" pitchFamily="18" charset="0"/>
              </a:rPr>
              <a:t>2 этап - Практический  (</a:t>
            </a:r>
            <a:r>
              <a:rPr lang="ru-RU" sz="3200" i="1" dirty="0" smtClean="0">
                <a:solidFill>
                  <a:schemeClr val="bg1"/>
                </a:solidFill>
                <a:latin typeface="Times New Roman" pitchFamily="18" charset="0"/>
                <a:cs typeface="Times New Roman" pitchFamily="18" charset="0"/>
              </a:rPr>
              <a:t>ноябрь 2019 – февраль 2020г</a:t>
            </a:r>
            <a:r>
              <a:rPr lang="ru-RU" sz="3200" i="1" dirty="0" smtClean="0">
                <a:solidFill>
                  <a:schemeClr val="bg1"/>
                </a:solidFill>
                <a:latin typeface="Times New Roman" pitchFamily="18" charset="0"/>
                <a:cs typeface="Times New Roman" pitchFamily="18" charset="0"/>
              </a:rPr>
              <a:t>)</a:t>
            </a:r>
          </a:p>
          <a:p>
            <a:pPr>
              <a:buNone/>
            </a:pPr>
            <a:r>
              <a:rPr lang="ru-RU" sz="3200" dirty="0" smtClean="0">
                <a:solidFill>
                  <a:schemeClr val="bg1"/>
                </a:solidFill>
                <a:latin typeface="Times New Roman" pitchFamily="18" charset="0"/>
                <a:cs typeface="Times New Roman" pitchFamily="18" charset="0"/>
              </a:rPr>
              <a:t>3 этап - </a:t>
            </a:r>
            <a:r>
              <a:rPr lang="ru-RU" sz="3200" dirty="0" err="1" smtClean="0">
                <a:solidFill>
                  <a:schemeClr val="bg1"/>
                </a:solidFill>
                <a:latin typeface="Times New Roman" pitchFamily="18" charset="0"/>
                <a:cs typeface="Times New Roman" pitchFamily="18" charset="0"/>
              </a:rPr>
              <a:t>Обобщающе</a:t>
            </a:r>
            <a:r>
              <a:rPr lang="ru-RU" sz="3200" dirty="0" smtClean="0">
                <a:solidFill>
                  <a:schemeClr val="bg1"/>
                </a:solidFill>
                <a:latin typeface="Times New Roman" pitchFamily="18" charset="0"/>
                <a:cs typeface="Times New Roman" pitchFamily="18" charset="0"/>
              </a:rPr>
              <a:t> - результативный (</a:t>
            </a:r>
            <a:r>
              <a:rPr lang="ru-RU" sz="3200" i="1" dirty="0" smtClean="0">
                <a:solidFill>
                  <a:schemeClr val="bg1"/>
                </a:solidFill>
                <a:latin typeface="Times New Roman" pitchFamily="18" charset="0"/>
                <a:cs typeface="Times New Roman" pitchFamily="18" charset="0"/>
              </a:rPr>
              <a:t>март </a:t>
            </a:r>
            <a:r>
              <a:rPr lang="ru-RU" sz="3200" i="1" dirty="0" smtClean="0">
                <a:solidFill>
                  <a:schemeClr val="bg1"/>
                </a:solidFill>
                <a:latin typeface="Times New Roman" pitchFamily="18" charset="0"/>
                <a:cs typeface="Times New Roman" pitchFamily="18" charset="0"/>
              </a:rPr>
              <a:t>2</a:t>
            </a:r>
            <a:r>
              <a:rPr lang="ru-RU" sz="3200" i="1" dirty="0" smtClean="0">
                <a:solidFill>
                  <a:schemeClr val="bg1"/>
                </a:solidFill>
                <a:latin typeface="Times New Roman" pitchFamily="18" charset="0"/>
                <a:cs typeface="Times New Roman" pitchFamily="18" charset="0"/>
              </a:rPr>
              <a:t>020г.)</a:t>
            </a:r>
            <a:endParaRPr lang="ru-RU" sz="3200" i="1" dirty="0" smtClean="0">
              <a:solidFill>
                <a:schemeClr val="bg1"/>
              </a:solidFill>
              <a:latin typeface="Times New Roman" pitchFamily="18" charset="0"/>
              <a:cs typeface="Times New Roman" pitchFamily="18" charset="0"/>
            </a:endParaRPr>
          </a:p>
          <a:p>
            <a:pPr>
              <a:buNone/>
            </a:pPr>
            <a:r>
              <a:rPr lang="ru-RU" sz="3200" dirty="0" smtClean="0">
                <a:solidFill>
                  <a:schemeClr val="bg1"/>
                </a:solidFill>
                <a:latin typeface="Times New Roman" pitchFamily="18" charset="0"/>
                <a:cs typeface="Times New Roman" pitchFamily="18" charset="0"/>
              </a:rPr>
              <a:t>4 </a:t>
            </a:r>
            <a:r>
              <a:rPr lang="ru-RU" sz="3200" dirty="0" smtClean="0">
                <a:solidFill>
                  <a:schemeClr val="bg1"/>
                </a:solidFill>
                <a:latin typeface="Times New Roman" pitchFamily="18" charset="0"/>
                <a:cs typeface="Times New Roman" pitchFamily="18" charset="0"/>
              </a:rPr>
              <a:t>этап  </a:t>
            </a:r>
            <a:r>
              <a:rPr lang="ru-RU" sz="3200" dirty="0" smtClean="0">
                <a:solidFill>
                  <a:schemeClr val="bg1"/>
                </a:solidFill>
                <a:latin typeface="Times New Roman" pitchFamily="18" charset="0"/>
                <a:cs typeface="Times New Roman" pitchFamily="18" charset="0"/>
              </a:rPr>
              <a:t>- Презентация </a:t>
            </a:r>
            <a:r>
              <a:rPr lang="ru-RU" sz="3200" dirty="0" smtClean="0">
                <a:solidFill>
                  <a:schemeClr val="bg1"/>
                </a:solidFill>
                <a:latin typeface="Times New Roman" pitchFamily="18" charset="0"/>
                <a:cs typeface="Times New Roman" pitchFamily="18" charset="0"/>
              </a:rPr>
              <a:t>проекта (</a:t>
            </a:r>
            <a:r>
              <a:rPr lang="ru-RU" sz="3200" i="1" dirty="0" smtClean="0">
                <a:solidFill>
                  <a:schemeClr val="bg1"/>
                </a:solidFill>
                <a:latin typeface="Times New Roman" pitchFamily="18" charset="0"/>
                <a:cs typeface="Times New Roman" pitchFamily="18" charset="0"/>
              </a:rPr>
              <a:t>апрель 2020г</a:t>
            </a:r>
            <a:r>
              <a:rPr lang="ru-RU" sz="3200" i="1" dirty="0" smtClean="0">
                <a:solidFill>
                  <a:schemeClr val="bg1"/>
                </a:solidFill>
                <a:latin typeface="Times New Roman" pitchFamily="18" charset="0"/>
                <a:cs typeface="Times New Roman" pitchFamily="18" charset="0"/>
              </a:rPr>
              <a:t>)</a:t>
            </a:r>
            <a:endParaRPr lang="ru-RU" sz="3200" dirty="0">
              <a:solidFill>
                <a:schemeClr val="bg1"/>
              </a:solidFill>
              <a:latin typeface="Times New Roman" pitchFamily="18" charset="0"/>
              <a:cs typeface="Times New Roman" pitchFamily="18" charset="0"/>
            </a:endParaRPr>
          </a:p>
        </p:txBody>
      </p:sp>
      <p:sp>
        <p:nvSpPr>
          <p:cNvPr id="3" name="Заголовок 2"/>
          <p:cNvSpPr>
            <a:spLocks noGrp="1"/>
          </p:cNvSpPr>
          <p:nvPr>
            <p:ph type="title"/>
          </p:nvPr>
        </p:nvSpPr>
        <p:spPr>
          <a:xfrm>
            <a:off x="457200" y="285728"/>
            <a:ext cx="8229600" cy="1000132"/>
          </a:xfrm>
        </p:spPr>
        <p:txBody>
          <a:bodyPr>
            <a:normAutofit/>
          </a:bodyPr>
          <a:lstStyle/>
          <a:p>
            <a:pPr algn="ctr"/>
            <a:r>
              <a:rPr lang="ru-RU" sz="4000" b="1" dirty="0" smtClean="0">
                <a:solidFill>
                  <a:srgbClr val="FFFF00"/>
                </a:solidFill>
                <a:latin typeface="Times New Roman" pitchFamily="18" charset="0"/>
                <a:cs typeface="Times New Roman" pitchFamily="18" charset="0"/>
              </a:rPr>
              <a:t>Этапы реализации проекта</a:t>
            </a:r>
            <a:endParaRPr lang="ru-RU" sz="4000" b="1" dirty="0">
              <a:solidFill>
                <a:srgbClr val="FFFF00"/>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512</TotalTime>
  <Words>936</Words>
  <PresentationFormat>Экран (4:3)</PresentationFormat>
  <Paragraphs>82</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Бумажная</vt:lpstr>
      <vt:lpstr>Тема проекта «Сенсорные эталоны – основа формирования инженерного мышления дошкольников»</vt:lpstr>
      <vt:lpstr>   «Ум ребенка находится на кончиках  его пальцев» В.А. Сухомлинский</vt:lpstr>
      <vt:lpstr>Постановка проблемы </vt:lpstr>
      <vt:lpstr> Целевое назначение проекта</vt:lpstr>
      <vt:lpstr>Задачи проекта: </vt:lpstr>
      <vt:lpstr>Основные принципы работы</vt:lpstr>
      <vt:lpstr>Педагогические технологии</vt:lpstr>
      <vt:lpstr>                                                                                                                                            Ожидаемые результаты и социальный эффект  </vt:lpstr>
      <vt:lpstr>Этапы реализации проекта</vt:lpstr>
      <vt:lpstr>Риски и пути их преодоления</vt:lpstr>
      <vt:lpstr>   Дальнейшее развитие проекта </vt:lpstr>
      <vt:lpstr>    Конструирование </vt:lpstr>
      <vt:lpstr>Цветные прищепки </vt:lpstr>
      <vt:lpstr>  Счетные палочки </vt:lpstr>
      <vt:lpstr>Мы играем с крупой. </vt:lpstr>
      <vt:lpstr>     Объёмные предметы  </vt:lpstr>
      <vt:lpstr>Дидактическое  пособие   «Сенсорная решётка с лентами». </vt:lpstr>
      <vt:lpstr>Разноцветные кирпичики.  Игры с губками для мытья посуды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проекта «Формирование инженерного мышления дошкольников средствами поисково –познавательной деятельности»</dc:title>
  <dc:creator>Пользователь</dc:creator>
  <cp:lastModifiedBy>Пользователь</cp:lastModifiedBy>
  <cp:revision>56</cp:revision>
  <dcterms:created xsi:type="dcterms:W3CDTF">2019-04-02T03:08:43Z</dcterms:created>
  <dcterms:modified xsi:type="dcterms:W3CDTF">2020-05-02T10:34:00Z</dcterms:modified>
</cp:coreProperties>
</file>