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sldIdLst>
    <p:sldId id="256" r:id="rId2"/>
    <p:sldId id="297" r:id="rId3"/>
    <p:sldId id="261" r:id="rId4"/>
    <p:sldId id="262" r:id="rId5"/>
    <p:sldId id="263" r:id="rId6"/>
    <p:sldId id="283" r:id="rId7"/>
    <p:sldId id="306" r:id="rId8"/>
    <p:sldId id="293" r:id="rId9"/>
    <p:sldId id="257" r:id="rId10"/>
    <p:sldId id="260" r:id="rId11"/>
    <p:sldId id="269" r:id="rId12"/>
    <p:sldId id="270" r:id="rId13"/>
    <p:sldId id="271" r:id="rId14"/>
    <p:sldId id="272" r:id="rId15"/>
    <p:sldId id="273" r:id="rId16"/>
    <p:sldId id="299" r:id="rId17"/>
    <p:sldId id="295" r:id="rId18"/>
    <p:sldId id="296" r:id="rId19"/>
    <p:sldId id="287" r:id="rId20"/>
    <p:sldId id="288" r:id="rId21"/>
    <p:sldId id="289" r:id="rId22"/>
    <p:sldId id="290" r:id="rId23"/>
    <p:sldId id="291" r:id="rId24"/>
    <p:sldId id="292" r:id="rId25"/>
    <p:sldId id="275" r:id="rId26"/>
    <p:sldId id="276" r:id="rId27"/>
    <p:sldId id="277" r:id="rId28"/>
    <p:sldId id="278" r:id="rId29"/>
    <p:sldId id="303" r:id="rId30"/>
    <p:sldId id="279" r:id="rId31"/>
    <p:sldId id="280" r:id="rId32"/>
    <p:sldId id="281" r:id="rId33"/>
    <p:sldId id="285" r:id="rId34"/>
    <p:sldId id="286" r:id="rId35"/>
    <p:sldId id="284" r:id="rId36"/>
    <p:sldId id="294" r:id="rId3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48" autoAdjust="0"/>
    <p:restoredTop sz="84933" autoAdjust="0"/>
  </p:normalViewPr>
  <p:slideViewPr>
    <p:cSldViewPr>
      <p:cViewPr>
        <p:scale>
          <a:sx n="62" d="100"/>
          <a:sy n="62" d="100"/>
        </p:scale>
        <p:origin x="-1268" y="201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454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81A019-2B6A-4630-9855-EA5DB911ADDA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2F08E2-7E9D-4BBC-BE34-79279F5227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18717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2F08E2-7E9D-4BBC-BE34-79279F522783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2F08E2-7E9D-4BBC-BE34-79279F522783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2F08E2-7E9D-4BBC-BE34-79279F522783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2F08E2-7E9D-4BBC-BE34-79279F522783}" type="slidenum">
              <a:rPr lang="ru-RU" smtClean="0"/>
              <a:pPr/>
              <a:t>32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2F08E2-7E9D-4BBC-BE34-79279F522783}" type="slidenum">
              <a:rPr lang="ru-RU" smtClean="0"/>
              <a:pPr/>
              <a:t>36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FD72D-6A3E-4FCB-8C08-0D7E2D7910A8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2D506-ABBA-4DA4-AAF3-2B1BA7882C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FD72D-6A3E-4FCB-8C08-0D7E2D7910A8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2D506-ABBA-4DA4-AAF3-2B1BA7882C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FD72D-6A3E-4FCB-8C08-0D7E2D7910A8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2D506-ABBA-4DA4-AAF3-2B1BA7882C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FD72D-6A3E-4FCB-8C08-0D7E2D7910A8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2D506-ABBA-4DA4-AAF3-2B1BA7882C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FD72D-6A3E-4FCB-8C08-0D7E2D7910A8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2D506-ABBA-4DA4-AAF3-2B1BA7882C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FD72D-6A3E-4FCB-8C08-0D7E2D7910A8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2D506-ABBA-4DA4-AAF3-2B1BA7882C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FD72D-6A3E-4FCB-8C08-0D7E2D7910A8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2D506-ABBA-4DA4-AAF3-2B1BA7882C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FD72D-6A3E-4FCB-8C08-0D7E2D7910A8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2D506-ABBA-4DA4-AAF3-2B1BA7882C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FD72D-6A3E-4FCB-8C08-0D7E2D7910A8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2D506-ABBA-4DA4-AAF3-2B1BA7882C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FD72D-6A3E-4FCB-8C08-0D7E2D7910A8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2D506-ABBA-4DA4-AAF3-2B1BA7882C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FD72D-6A3E-4FCB-8C08-0D7E2D7910A8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2D506-ABBA-4DA4-AAF3-2B1BA7882C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9FD72D-6A3E-4FCB-8C08-0D7E2D7910A8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C2D506-ABBA-4DA4-AAF3-2B1BA7882C1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900igr.net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71546"/>
            <a:ext cx="7772400" cy="3357585"/>
          </a:xfrm>
        </p:spPr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«Роль </a:t>
            </a:r>
            <a:r>
              <a:rPr lang="ru-RU" dirty="0"/>
              <a:t>здорового питания в формировании здорового образа жизни </a:t>
            </a:r>
            <a:r>
              <a:rPr lang="ru-RU" dirty="0" smtClean="0"/>
              <a:t>дошкольников»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/>
              <a:t>ОО «Здоровье»</a:t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4500570"/>
            <a:ext cx="8215370" cy="1500198"/>
          </a:xfrm>
        </p:spPr>
        <p:txBody>
          <a:bodyPr>
            <a:normAutofit lnSpcReduction="10000"/>
          </a:bodyPr>
          <a:lstStyle/>
          <a:p>
            <a:r>
              <a:rPr lang="ru-RU" sz="3600" dirty="0" smtClean="0"/>
              <a:t> </a:t>
            </a:r>
          </a:p>
          <a:p>
            <a:r>
              <a:rPr lang="ru-RU" sz="2600" b="1" dirty="0" smtClean="0"/>
              <a:t>                                                                 Подготовила </a:t>
            </a:r>
          </a:p>
          <a:p>
            <a:r>
              <a:rPr lang="ru-RU" sz="2600" b="1" dirty="0" smtClean="0"/>
              <a:t>                                                   </a:t>
            </a:r>
            <a:r>
              <a:rPr lang="ru-RU" sz="2600" b="1" smtClean="0"/>
              <a:t>Воспитатель Маликова Е.А.</a:t>
            </a:r>
            <a:endParaRPr lang="ru-RU" sz="2600" b="1" dirty="0" smtClean="0"/>
          </a:p>
        </p:txBody>
      </p:sp>
      <p:pic>
        <p:nvPicPr>
          <p:cNvPr id="7170" name="Picture 2" descr="C:\Documents and Settings\ADMIN\Мои документы\Мои рисунки\iCA6T2WK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4286256"/>
            <a:ext cx="1857388" cy="1785950"/>
          </a:xfrm>
          <a:prstGeom prst="rect">
            <a:avLst/>
          </a:prstGeom>
          <a:noFill/>
        </p:spPr>
      </p:pic>
      <p:sp>
        <p:nvSpPr>
          <p:cNvPr id="5" name="Скругленный прямоугольник 4">
            <a:hlinkClick r:id="rId3" tooltip=" Каталог презентаций "/>
          </p:cNvPr>
          <p:cNvSpPr/>
          <p:nvPr/>
        </p:nvSpPr>
        <p:spPr>
          <a:xfrm>
            <a:off x="3898900" y="6477000"/>
            <a:ext cx="1346200" cy="355600"/>
          </a:xfrm>
          <a:prstGeom prst="roundRect">
            <a:avLst/>
          </a:prstGeom>
          <a:gradFill flip="none" rotWithShape="1">
            <a:gsLst>
              <a:gs pos="0">
                <a:srgbClr val="FFFFFF"/>
              </a:gs>
              <a:gs pos="100000">
                <a:srgbClr val="FFFFFF">
                  <a:shade val="88000"/>
                </a:srgbClr>
              </a:gs>
            </a:gsLst>
            <a:lin ang="5400000" scaled="1"/>
            <a:tileRect/>
          </a:gradFill>
          <a:ln w="12700">
            <a:solidFill>
              <a:srgbClr val="33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88900" tIns="25400" rIns="88900" bIns="50800" rtlCol="0" anchor="ctr" anchorCtr="1">
            <a:noAutofit/>
          </a:bodyPr>
          <a:lstStyle/>
          <a:p>
            <a:pPr algn="ctr"/>
            <a:r>
              <a:rPr lang="en-US" sz="2000" u="sng" smtClean="0">
                <a:solidFill>
                  <a:srgbClr val="3333CC"/>
                </a:solidFill>
                <a:latin typeface="Arial"/>
              </a:rPr>
              <a:t>pptcloud.ru</a:t>
            </a:r>
            <a:endParaRPr lang="ru-RU" sz="2000" u="sng">
              <a:solidFill>
                <a:srgbClr val="3333CC"/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71612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28596" y="285730"/>
          <a:ext cx="8215372" cy="57864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3843"/>
                <a:gridCol w="2053843"/>
                <a:gridCol w="2053843"/>
                <a:gridCol w="2053843"/>
              </a:tblGrid>
              <a:tr h="115729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 года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4-6 лет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 лет</a:t>
                      </a:r>
                      <a:endParaRPr lang="ru-RU" dirty="0"/>
                    </a:p>
                  </a:txBody>
                  <a:tcPr/>
                </a:tc>
              </a:tr>
              <a:tr h="1157295">
                <a:tc>
                  <a:txBody>
                    <a:bodyPr/>
                    <a:lstStyle/>
                    <a:p>
                      <a:pPr algn="ctr"/>
                      <a:endParaRPr lang="ru-RU" sz="2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Энергия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1540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1970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2350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57295">
                <a:tc>
                  <a:txBody>
                    <a:bodyPr/>
                    <a:lstStyle/>
                    <a:p>
                      <a:pPr algn="ctr"/>
                      <a:endParaRPr lang="ru-RU" sz="2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Белки, г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53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68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77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57295">
                <a:tc>
                  <a:txBody>
                    <a:bodyPr/>
                    <a:lstStyle/>
                    <a:p>
                      <a:pPr algn="ctr"/>
                      <a:endParaRPr lang="ru-RU" sz="2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Жиры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53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68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79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57295">
                <a:tc>
                  <a:txBody>
                    <a:bodyPr/>
                    <a:lstStyle/>
                    <a:p>
                      <a:pPr algn="ctr"/>
                      <a:endParaRPr lang="ru-RU" sz="2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Углеводы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212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272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335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Вещества необходимые растущему организму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92935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Белки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Источниками белка являются мясо, рыба, молоко и молочные продукты, яйца (животные белки), а также хлеб, крупы, бобовые и овощи (растительные белки). Недостаток в рационе ребенка белков не только замедляет нормальный рост и развитие, но снижает устойчивость к воздействию инфекций и других неблагоприятных внешних факторов. Поэтому белки должны постоянно включаться в рацион дошкольников и школьников.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Для того, чтобы белки хорошо усваивались и наиболее полно использовались клетками и тканями организма, необходимо не только достаточное количество белков, но и правильное соотношение их с количеством углеводов и жиров. Наиболее благоприятным сочетанием является 1 г белка на 1 г жира и 4 г углеводов.</a:t>
            </a:r>
          </a:p>
          <a:p>
            <a:pPr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Жиры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Источники жиров - это масло сливочное и растительное, сливки, молоко, молочные продукты (сметана, творог, сыр), а также мясо, рыба и др. Повышенное потребление продуктов с высоким содержанием жиров нежелательно.</a:t>
            </a: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5722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Углеводы</a:t>
            </a:r>
          </a:p>
          <a:p>
            <a:pPr>
              <a:buNone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Источники углеводов - это сахар, все сладкое, в том числе фрукты, кондитерские изделия, далее - овощи, хлеб, крупы, молочный сахар, содержащийся в молоке. Роль углеводов особенно важна из-за большой подвижности и физической активности детей. Большая работа мышц требует больших энергетических затрат, богатой углеводами пищи.</a:t>
            </a:r>
          </a:p>
          <a:p>
            <a:pPr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Минеральные соли и микроэлементы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Минеральные соли и микроэлементы являются строительным материалом для органов, тканей, клеток и их компонентов. Обеспечить их поступление в организм особенно важно в период активного роста и развития ребенка.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Минеральные соли играют важную роль в обмене воды в организме, регуляции активности многих ферментов. Минеральные вещества делят на две группы в зависимости от содержания в организме: макроэлементы или минеральные соли (натрий, калий, кальций, фосфор, магний, хлориды, сульфаты и др.) и микроэлементы (железо, медь, цинк, хром, марганец, йод, фтор, селен и др.). Содержание макроэлементов в организме может составлять до 1 кг. Микроэлементы не превышают десятков или сотен миллиграммов.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 fontScale="90000"/>
          </a:bodyPr>
          <a:lstStyle/>
          <a:p>
            <a:r>
              <a:rPr lang="ru-RU" sz="2200" b="1" i="1" dirty="0" smtClean="0"/>
              <a:t>Таблица среднесуточной нормы физиологической потребности организма в основных микро- и макроэлементах</a:t>
            </a:r>
            <a:r>
              <a:rPr lang="ru-RU" sz="3200" b="1" i="1" dirty="0" smtClean="0"/>
              <a:t/>
            </a:r>
            <a:br>
              <a:rPr lang="ru-RU" sz="3200" b="1" i="1" dirty="0" smtClean="0"/>
            </a:br>
            <a:endParaRPr lang="ru-RU" sz="32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857232"/>
          <a:ext cx="9144000" cy="61667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0"/>
                <a:gridCol w="2286000"/>
                <a:gridCol w="2286000"/>
                <a:gridCol w="2286000"/>
              </a:tblGrid>
              <a:tr h="84696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Название</a:t>
                      </a:r>
                      <a:endParaRPr lang="ru-RU" sz="2400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Функция</a:t>
                      </a:r>
                      <a:endParaRPr lang="ru-RU" sz="2400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Источник (продукты, содержащие элемент)</a:t>
                      </a:r>
                      <a:endParaRPr lang="ru-RU" sz="1600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Суточная норма для детей 3-7 лет</a:t>
                      </a:r>
                      <a:endParaRPr lang="ru-RU" sz="1600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8100" marR="38100" marT="38100" marB="38100" anchor="ctr"/>
                </a:tc>
              </a:tr>
              <a:tr h="206413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Кальций</a:t>
                      </a:r>
                      <a:endParaRPr lang="ru-RU" sz="24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Формирование костей и зубов, системы свертывания крови, процессы мышечного сокращения и нервного возбуждения. Нормальная работа сердца.</a:t>
                      </a:r>
                      <a:endParaRPr lang="ru-RU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Молоко, кефир, ряженка, йогурт, сыр, творог.</a:t>
                      </a:r>
                      <a:endParaRPr lang="ru-RU" sz="2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800-1100 мг</a:t>
                      </a:r>
                      <a:endParaRPr lang="ru-RU" sz="2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8100" marR="38100" marT="38100" marB="38100" anchor="ctr"/>
                </a:tc>
              </a:tr>
              <a:tr h="325565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Фосфор</a:t>
                      </a:r>
                      <a:endParaRPr lang="ru-RU" sz="24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Участвует в построении костной ткани, процессах хранения и передачи наследственной информации, превращения энергии пищевых веществ в энергию химических связей в организме. Поддерживает кислотно-основное равновесие в крови.</a:t>
                      </a:r>
                      <a:endParaRPr lang="ru-RU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Рыба, мясо, сыр, творог, крупы, зернобобовые.</a:t>
                      </a:r>
                      <a:endParaRPr lang="ru-RU" sz="2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800-1650 мг</a:t>
                      </a:r>
                      <a:endParaRPr lang="ru-RU" sz="2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8100" marR="38100" marT="38100" marB="3810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9970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0"/>
                <a:gridCol w="2286000"/>
                <a:gridCol w="2286000"/>
                <a:gridCol w="2286000"/>
              </a:tblGrid>
              <a:tr h="185737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bg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Магний</a:t>
                      </a:r>
                      <a:endParaRPr lang="ru-RU" sz="24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Синтез белка, нуклеиновых кислот, регуляция энергетического и углеводно-фосфорного обмена.</a:t>
                      </a:r>
                      <a:endParaRPr lang="ru-RU" sz="1400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Гречневая, овсяная крупа, пшено, зеленый горошек, морковь, свекла, салат, петрушка.</a:t>
                      </a:r>
                      <a:endParaRPr lang="ru-RU" sz="1400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bg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150-250 мг</a:t>
                      </a:r>
                      <a:endParaRPr lang="ru-RU" sz="2400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8100" marR="38100" marT="38100" marB="38100" anchor="ctr"/>
                </a:tc>
              </a:tr>
              <a:tr h="271462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Натрий и Калий</a:t>
                      </a:r>
                      <a:endParaRPr lang="ru-RU" sz="24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Создают условия для возникновения и проведения нервного импульса, мышечных сокращений и других физиологических процессов в клетке.</a:t>
                      </a: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Поваренная соль - натрий. Мясо, рыба, крупа, картофель, изюм, какао, шоколад - калий.</a:t>
                      </a: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Точно не установлена</a:t>
                      </a:r>
                      <a:endParaRPr lang="ru-RU" sz="2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8100" marR="38100" marT="38100" marB="38100" anchor="ctr"/>
                </a:tc>
              </a:tr>
              <a:tr h="228599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Железо</a:t>
                      </a:r>
                      <a:endParaRPr lang="ru-RU" sz="24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Составная часть гемоглобина, перенос кислорода кров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ью.</a:t>
                      </a: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Мясо, рыба, яйца, печень, почки, зернобобовые, пшено, гречка, толокно. Айва, инжир, кизил, персики, черника, шиповник, яблоки.</a:t>
                      </a: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10-12 мг</a:t>
                      </a:r>
                      <a:endParaRPr lang="ru-RU" sz="2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8100" marR="38100" marT="38100" marB="3810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7589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0"/>
                <a:gridCol w="2286000"/>
                <a:gridCol w="2286000"/>
                <a:gridCol w="2286000"/>
              </a:tblGrid>
              <a:tr h="148590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bg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Медь</a:t>
                      </a:r>
                      <a:endParaRPr lang="ru-RU" sz="2400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Необходима для нормального кроветворения и метаболизма белков соединительной ткани.</a:t>
                      </a:r>
                      <a:endParaRPr lang="ru-RU" sz="1400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Говяжья печень, морепродукты, бобовые, гречневая и овсяная крупа, макароны.</a:t>
                      </a:r>
                      <a:endParaRPr lang="ru-RU" sz="1400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bg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1 - 2 мг</a:t>
                      </a:r>
                      <a:endParaRPr lang="ru-RU" sz="2400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8100" marR="38100" marT="38100" marB="38100" anchor="ctr"/>
                </a:tc>
              </a:tr>
              <a:tr h="285750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Йод</a:t>
                      </a:r>
                      <a:endParaRPr lang="ru-RU" sz="24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Участвует в построении гормона щитовидной железы, обеспечивает физическое и психическое развитие, регулирует состояние центральной нервной системы, </a:t>
                      </a:r>
                      <a:r>
                        <a:rPr lang="ru-RU" sz="1400" dirty="0" err="1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сердечно-сосудистой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системы и печени.</a:t>
                      </a: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Морепродукты (морская рыба, морская капуста, морские водоросли), йодированная соль.</a:t>
                      </a: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0,06 - 0,10 мг</a:t>
                      </a:r>
                      <a:endParaRPr lang="ru-RU" sz="2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8100" marR="38100" marT="38100" marB="38100" anchor="ctr"/>
                </a:tc>
              </a:tr>
              <a:tr h="251460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Цинк</a:t>
                      </a:r>
                      <a:endParaRPr lang="ru-RU" sz="24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Необходим для нормального роста, развития и полового созревания. Поддержание нормального иммунитета, чувства вкуса и обоняния, заживление ран, усвоение витамина А.</a:t>
                      </a:r>
                      <a:endParaRPr lang="ru-RU" sz="14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Мясо, ряба, яйца, сыр, гречневая и овсяная крупа.</a:t>
                      </a: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5-10 мг</a:t>
                      </a:r>
                      <a:endParaRPr lang="ru-RU" sz="2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8100" marR="38100" marT="38100" marB="3810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591187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Нашему организму, для его полноценного функционирования, постоянно требуются различные макро- и микроэлементы. Многие из них, являются незаменимыми. Наш организм – это высоко технологичная «химическая» лаборатория. Многие компоненты, необходимые для нормальной работы всех органов, он может синтезировать сам.</a:t>
            </a:r>
          </a:p>
          <a:p>
            <a:pPr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Но есть такие микроэлементы, которые он сам синтезировать не может. К таким компонентам относятся, в частности, витамины. Витамины мы получаем, в основном, с пищей. Именно поэтому, здоровое питание должно включать в себя, в обязательном порядке, необходимое количество витаминов и минералов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6" name="Рисунок 5" descr="http://x-cool.taba.ru/id313375/file/5077/orig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6" y="3500438"/>
            <a:ext cx="4000496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www.nevarit.ru/dnevniki/kira/i/0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3500438"/>
            <a:ext cx="4143404" cy="3240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                                                                        Агния </a:t>
            </a:r>
            <a:r>
              <a:rPr lang="ru-RU" sz="2800" b="1" dirty="0" err="1" smtClean="0"/>
              <a:t>Барто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/>
              <a:t>ПЕТЯ УТОМЛЕН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0" y="1357313"/>
            <a:ext cx="4038600" cy="4500579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    Петя взял "Родную речь";</a:t>
            </a:r>
            <a:br>
              <a:rPr lang="ru-RU" sz="2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На диван решил прилечь.</a:t>
            </a:r>
            <a:br>
              <a:rPr lang="ru-RU" sz="2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- Дайте что-нибудь принять...</a:t>
            </a:r>
            <a:br>
              <a:rPr lang="ru-RU" sz="2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Витамины, что ли...</a:t>
            </a:r>
            <a:br>
              <a:rPr lang="ru-RU" sz="2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Слабость чувствовал опять</a:t>
            </a:r>
            <a:br>
              <a:rPr lang="ru-RU" sz="2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Я сегодня в школе.</a:t>
            </a:r>
            <a:br>
              <a:rPr lang="ru-RU" sz="2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Мать меняется в лице,</a:t>
            </a:r>
            <a:br>
              <a:rPr lang="ru-RU" sz="2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Витамины А, Б, Ц</a:t>
            </a:r>
            <a:br>
              <a:rPr lang="ru-RU" sz="2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Предлагает Пете.</a:t>
            </a:r>
            <a:br>
              <a:rPr lang="ru-RU" sz="2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(Витамины А, Б, Ц</a:t>
            </a:r>
            <a:br>
              <a:rPr lang="ru-RU" sz="2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Очень любят дети.)</a:t>
            </a:r>
            <a:br>
              <a:rPr lang="ru-RU" sz="2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900" dirty="0" smtClean="0">
                <a:latin typeface="Times New Roman" pitchFamily="18" charset="0"/>
                <a:cs typeface="Times New Roman" pitchFamily="18" charset="0"/>
              </a:rPr>
            </a:br>
            <a:endParaRPr lang="ru-RU" sz="2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4294967295"/>
          </p:nvPr>
        </p:nvSpPr>
        <p:spPr>
          <a:xfrm>
            <a:off x="5105400" y="1428750"/>
            <a:ext cx="4038600" cy="542925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Мать на Петеньку глядит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И, вздохнув украдкой,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Просит: пусть он не сидит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Долго над тетрадкой.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Что ж, пожалуй, ты права,-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Стонет хитрый малый. -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Отдохну часочка два...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Я такой усталый!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Сунул в шкаф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"Родную речь",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 гора свалилась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 плеч.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Витамины А, Б, Ц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Катает кошка на крыльце.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85794"/>
          </a:xfrm>
        </p:spPr>
        <p:txBody>
          <a:bodyPr>
            <a:noAutofit/>
          </a:bodyPr>
          <a:lstStyle/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Витамины</a:t>
            </a:r>
            <a:b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6000792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Для правильного роста и развития ребенку необходима пища, богатая </a:t>
            </a:r>
            <a:r>
              <a:rPr lang="ru-RU" sz="5100" b="1" dirty="0" smtClean="0">
                <a:latin typeface="Times New Roman" pitchFamily="18" charset="0"/>
                <a:cs typeface="Times New Roman" pitchFamily="18" charset="0"/>
              </a:rPr>
              <a:t>витаминами</a:t>
            </a: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. Витамины - это органические вещества с высокой биологической активностью Они не синтезируются организмом человека или синтезируются в недостаточном количестве, поэтому должны поступать в организм с пищей. Витамины относятся к незаменимым факторам питания. Содержание витаминов в продуктах гораздо ниже, чем белков, жиров и углеводов, потому постоянный контроль над достаточным содержанием каждого витамина в повседневном рационе ребенка необходим.</a:t>
            </a:r>
          </a:p>
          <a:p>
            <a:pPr>
              <a:buNone/>
            </a:pP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В отличие от белков, жиров и углеводов, витамины не могут служить строительным материалом для обновления и образования тканей и органов человеческого тела, не могут служить источником энергии. Но они являются эффективными природными регуляторами физиологических и биохимических процессов, обеспечивающих протекание большинства жизненно важных функций организма, работы его органов и систем.</a:t>
            </a:r>
          </a:p>
          <a:p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357166"/>
          </a:xfrm>
        </p:spPr>
        <p:txBody>
          <a:bodyPr>
            <a:normAutofit/>
          </a:bodyPr>
          <a:lstStyle/>
          <a:p>
            <a:endParaRPr lang="ru-RU" sz="1000" dirty="0"/>
          </a:p>
        </p:txBody>
      </p:sp>
      <p:pic>
        <p:nvPicPr>
          <p:cNvPr id="1026" name="Picture 2" descr="C:\Documents and Settings\ADMIN\Мои документы\Мои рисунки\витамины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0"/>
            <a:ext cx="8143932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Цель педсовета: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572164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Закрепить в сознании педагогов мысль о том, что здоровый образ жизни – это правильное питание;</a:t>
            </a:r>
          </a:p>
          <a:p>
            <a:pPr>
              <a:buNone/>
            </a:pPr>
            <a:r>
              <a:rPr lang="ru-RU" dirty="0" smtClean="0"/>
              <a:t>Расширить представления педагогов об особенностях  питания детей  дошкольного возраста;</a:t>
            </a:r>
          </a:p>
          <a:p>
            <a:pPr>
              <a:buNone/>
            </a:pPr>
            <a:r>
              <a:rPr lang="ru-RU" dirty="0" smtClean="0"/>
              <a:t>Убедить их в  необходимости вести работу с родителями по организации правильного питания детей; </a:t>
            </a:r>
          </a:p>
          <a:p>
            <a:pPr>
              <a:buNone/>
            </a:pPr>
            <a:r>
              <a:rPr lang="ru-RU" dirty="0" smtClean="0"/>
              <a:t>Способствовать расширению знаний  педагогов  о веществах необходимых растущему организму;</a:t>
            </a:r>
          </a:p>
          <a:p>
            <a:pPr>
              <a:buNone/>
            </a:pPr>
            <a:r>
              <a:rPr lang="ru-RU" dirty="0" smtClean="0"/>
              <a:t>Предложить  педагогам пример  проведения родительского собрания, по вопросу здорового питания дошкольников, с использованием приёма активизации родителей.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Documents and Settings\ADMIN\Мои документы\Мои рисунки\витамин А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14290"/>
            <a:ext cx="8286808" cy="63579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Documents and Settings\ADMIN\Мои документы\Мои рисунки\витамин в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14290"/>
            <a:ext cx="8572560" cy="64294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Documents and Settings\ADMIN\Мои документы\Мои рисунки\витамин с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85728"/>
            <a:ext cx="8572560" cy="63579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Documents and Settings\ADMIN\Мои документы\Мои рисунки\витамин д.bmp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1214422"/>
            <a:ext cx="7072362" cy="45720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Documents and Settings\ADMIN\Мои документы\Мои рисунки\витамин в1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2"/>
            <a:ext cx="5214941" cy="3794130"/>
          </a:xfrm>
          <a:prstGeom prst="rect">
            <a:avLst/>
          </a:prstGeom>
          <a:noFill/>
        </p:spPr>
      </p:pic>
      <p:pic>
        <p:nvPicPr>
          <p:cNvPr id="6147" name="Picture 3" descr="C:\Documents and Settings\ADMIN\Мои документы\Мои рисунки\витамин в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4" y="3571876"/>
            <a:ext cx="3810000" cy="304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142900"/>
            <a:ext cx="8229600" cy="1560538"/>
          </a:xfrm>
        </p:spPr>
        <p:txBody>
          <a:bodyPr>
            <a:noAutofit/>
          </a:bodyPr>
          <a:lstStyle/>
          <a:p>
            <a:r>
              <a:rPr lang="ru-RU" sz="2000" b="1" i="1" dirty="0" smtClean="0"/>
              <a:t>Таблица среднесуточной нормы физиологической потребности организма в основных витаминах </a:t>
            </a:r>
            <a:br>
              <a:rPr lang="ru-RU" sz="2000" b="1" i="1" dirty="0" smtClean="0"/>
            </a:br>
            <a:endParaRPr lang="ru-RU" sz="20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857232"/>
          <a:ext cx="9144000" cy="66566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0"/>
                <a:gridCol w="2286000"/>
                <a:gridCol w="2286000"/>
                <a:gridCol w="2286000"/>
              </a:tblGrid>
              <a:tr h="71438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Название</a:t>
                      </a:r>
                      <a:endParaRPr lang="ru-RU" sz="16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Функция</a:t>
                      </a:r>
                      <a:endParaRPr lang="ru-RU" sz="16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Продукты, содержащие витамин</a:t>
                      </a:r>
                      <a:endParaRPr lang="ru-RU" sz="16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Суточная норма для детей 3-7 лет</a:t>
                      </a:r>
                      <a:endParaRPr lang="ru-RU" sz="16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8037">
                <a:tc gridSpan="4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Витамины группы В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03040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В1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Необходим для нормального функционирования нервной системы, сердечной и скелетных мышц, органов желудочно-кишечного тракта. Участвует в углеводном обмене.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Хлеб из муки грубого помола, крупы, зернобобовые (горох, фасоль, соя), печень и другие субпродукты, дрожжи, мясо (свинина, телятина).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ru-RU" sz="1800" dirty="0" smtClean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0,8 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- 1,0 мг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116023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В2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Поддерживает нормальные свойства кожи, слизистых оболочек, нормальное зрение и кроветворение.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Молоко и молочные продукты (сыр, творог), яйца, мясо (говядина, телятина, птица, печень), крупы, хлеб.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ru-RU" sz="1800" dirty="0" smtClean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0,9 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- 1,2 мг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110377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В6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Поддерживает нормальные свойства кожи, работу нервной системы, кроветворение.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Пшеничная мука, пшено, печень, мясо, рыба, картофель, морковь, капуста.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ru-RU" sz="1800" dirty="0" smtClean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0,9 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- 1,3 мг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83573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В12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Поддерживает кроветворение и нормальную работу нервной системы.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Мясо, рыба, субпродукты, яичный желток, продукты моря, сыр.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ru-RU" sz="1800" dirty="0" smtClean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 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- 1,5 мкг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-32" y="-24"/>
          <a:ext cx="9144032" cy="69213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94525"/>
                <a:gridCol w="2544183"/>
                <a:gridCol w="2544183"/>
                <a:gridCol w="1661141"/>
              </a:tblGrid>
              <a:tr h="101372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РР (</a:t>
                      </a:r>
                      <a:r>
                        <a:rPr lang="ru-RU" sz="2000" dirty="0" err="1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ниацин</a:t>
                      </a:r>
                      <a:r>
                        <a:rPr lang="ru-RU" sz="200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)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Функционирование нервной, пищеварительной систем, поддержание нормальных свойств кожи.</a:t>
                      </a:r>
                      <a:endParaRPr lang="ru-RU" sz="11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Гречневая, рисовая крупа, мука грубого помола, бобовые, мясо, печень, почки, рыба, сушеные грибы.</a:t>
                      </a:r>
                      <a:endParaRPr lang="ru-RU" sz="11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10-13 мг</a:t>
                      </a:r>
                      <a:endParaRPr lang="ru-RU" sz="1800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109019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20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Фолиевая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кислота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Кроветворение, рост и развитие организма, синтез белка и нуклеиновых кислот, предотвращение ожирения печени.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Мука грубого помола, гречневая и овсяная крупа, пшено, фасоль, цветная капуста, зеленый лук, печень, творог, сыр.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ru-RU" sz="1800" dirty="0" smtClean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100-200 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мкг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117786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Регенерация и заживление тканей, поддержание устойчивости к инфекциям и действию ядов. Кроветворение, проницаемость кровеносных сосудов.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Плоды и овощи: шиповник, черная смородина, сладкий перец, укроп, петрушка, картофель, капуста, цветная капуста, рябина, яблоки, цитрусовые.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ru-RU" sz="1800" dirty="0" smtClean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45-60 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мг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130823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 (</a:t>
                      </a:r>
                      <a:r>
                        <a:rPr lang="ru-RU" sz="20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ретинол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, </a:t>
                      </a:r>
                      <a:r>
                        <a:rPr lang="ru-RU" sz="20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ретиналь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, </a:t>
                      </a:r>
                      <a:r>
                        <a:rPr lang="ru-RU" sz="20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ретиное-вая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кислота)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Необходим для нормального роста, развития клеток, тканей и органов, нормальной зрительной и половой функции, обеспечение нормальных свойств кожи.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Печень морских животных и рыб, печень, сливочное масло, сливки, сметана, сыр, творог, яйца, морковь, томаты, абрикосы, зеленый лук, салат, шпинат.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ru-RU" sz="1800" dirty="0" smtClean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450-500 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мкг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135194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D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Участвует в процессах обмена кальция и фосфора, ускоряет процесс всасывания кальция, увеличивает его концентрацию в крови, обеспечивает отложение в костях.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Сливочное масло, куриные яйца, печень, жир из печени рыб и морских животных.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ru-RU" sz="1800" dirty="0" smtClean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10-2,5 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мкг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91606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Е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Антиоксидант, поддерживает работу клеток и субклеточных структур.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Подсолнечное, кукурузное, соевое масло, крупы, яйца.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ru-RU" sz="1800" dirty="0" smtClean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5-10 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мг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060472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Рекомендации родителям по вопросу питания дошкольника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000108"/>
            <a:ext cx="9001156" cy="5857892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В пищу дошкольнику годятся далеко не все блюда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, которые едят не только его родители, но даже старшие братья и сестры. 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Меню маленького ребенка состоит из более легко усваиваемых продуктов, приготовленных с учетом нежной и пока незрелой пищеварительной системы. 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Также у маленьких детей </a:t>
            </a:r>
            <a:r>
              <a:rPr lang="ru-RU" sz="1800" u="sng" dirty="0" smtClean="0">
                <a:latin typeface="Times New Roman" pitchFamily="18" charset="0"/>
                <a:cs typeface="Times New Roman" pitchFamily="18" charset="0"/>
              </a:rPr>
              <a:t>другая потребность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в энергетической ценности пищи.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Для организации правильного питания дошкольников родителям следует руководствоваться следующими принципами: 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— адекватная энергетическая ценность,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— сбалансированность пищевых факторов,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— соблюдение режима питания. 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На столе должна быть разнообразная и вкусная пища, приготовленная с соблюдением </a:t>
            </a:r>
            <a:r>
              <a:rPr lang="ru-RU" sz="1800" u="sng" dirty="0" smtClean="0">
                <a:latin typeface="Times New Roman" pitchFamily="18" charset="0"/>
                <a:cs typeface="Times New Roman" pitchFamily="18" charset="0"/>
              </a:rPr>
              <a:t>санитарных норм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Рацион ребенка от трех до семи лет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обязательно содержит мясо, рыбу, молочные продукты, макароны, крупы, хлеб, а также овощи и фрукты. Не меньше трех четвертей рациона должна составлять теплая и горячая пища.</a:t>
            </a:r>
          </a:p>
          <a:p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715148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sz="2400" b="1" i="1" dirty="0" smtClean="0"/>
              <a:t>Рацион</a:t>
            </a:r>
          </a:p>
          <a:p>
            <a:pPr>
              <a:buNone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В соответствии с перечисленными принципами организации питания, рацион ребенка должен включать все основные группы продуктов.</a:t>
            </a:r>
          </a:p>
          <a:p>
            <a:pPr>
              <a:buNone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Из </a:t>
            </a:r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мяса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предпочтительнее использовать нежирную говядину или телятину, курицу или индейку. Менее полезны колбасы, сосиски и сардельки. Субпродукты служат источником белка, железа, ряда витаминов и могут использоваться в питании детей.</a:t>
            </a:r>
          </a:p>
          <a:p>
            <a:pPr>
              <a:buNone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Рекомендуемые сорта </a:t>
            </a:r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рыбы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: треска, минтай, хек, судак и другие нежирные сорта. Соленые рыбные деликатесы и консервы могут оказать раздражающее действие на слизистую желудка и кишечника, особенно в дошкольном возрасте. Их рекомендуется включать в рацион лишь изредка.</a:t>
            </a:r>
          </a:p>
          <a:p>
            <a:pPr>
              <a:buNone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Особое место в детском питании занимают </a:t>
            </a:r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молоко и молочные продукты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. Это не только источник легкоусвояемого кальция и витамина В2. Именно в молоке необходимые для развития и роста детского организма кальций и фосфор содержатся в идеальной пропорции 2:1, что позволяет этим элементам хорошо усваиваться.</a:t>
            </a:r>
          </a:p>
          <a:p>
            <a:pPr>
              <a:buNone/>
            </a:pPr>
            <a:endParaRPr lang="ru-RU" sz="19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Фрукты, овощи, плодоовощные соки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содержат углеводы (сахара), некоторые витамины, микроэлементы, а также такие полезные вещества как пектин, клетчатка, пищевые волокна и другие. Эти продукты улучшают работу органов пищеварения, предотвращают возникновение запоров.</a:t>
            </a:r>
          </a:p>
          <a:p>
            <a:pPr>
              <a:buNone/>
            </a:pPr>
            <a:endParaRPr lang="ru-RU" sz="19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Необходимы </a:t>
            </a:r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хлеб, макароны, крупы, растительные и животные жиры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, особенно гречневая и овсяная крупы. Растительное масло как приправа к салатам позволяет усваиваться многим полезным веществам, содержащимся в овощах.</a:t>
            </a:r>
          </a:p>
          <a:p>
            <a:pPr>
              <a:buNone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Однако правильного подбора продуктов недостаточно. Учитывая незрелость пищеварительных органов ребенка, продукты нуждаются в щадящей кулинарной обработке. Кроме того, необходимо стремиться к тому, чтобы готовое блюдо было красивым, вкусным и ароматным.</a:t>
            </a:r>
          </a:p>
          <a:p>
            <a:endParaRPr lang="ru-RU" sz="19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rmAutofit/>
          </a:bodyPr>
          <a:lstStyle/>
          <a:p>
            <a:r>
              <a:rPr lang="ru-RU" sz="2800" b="1" i="1" dirty="0" smtClean="0"/>
              <a:t>Не рекомендуется!</a:t>
            </a:r>
            <a:br>
              <a:rPr lang="ru-RU" sz="2800" b="1" i="1" dirty="0" smtClean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26893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Некоторые продукты крайне нежелательны в рационе дошкольника. Не рекомендуются: копченые колбасы, консервы, жирные сорта мяса, некоторые специи: перец, горчица и другие острые приправы.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Для улучшения вкусовых качеств лучше положить в пищу петрушку, укроп, сельдерей, зеленый или репчатый лук, чеснок. Они, кроме того, обладают и способностью сдерживать рост болезнетворных микробов. Вкус пищи можно значительно улучшить, если использовать некоторые кислые соки (лимонный, клюквенный), а также сухофрукты.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Documents and Settings\ADMIN\Мои документы\Мои рисунки\A08-31_6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72132" y="3714752"/>
            <a:ext cx="3304466" cy="29289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тему ЗОЖ (здоровый образ жизни) написано немало статей и трактатов. Каждый автор вносит свои коррективы и дает свои рекомендации. Однако главные постулаты ЗОЖ остаются неизменными вот уже много лет.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 descr="http://ekb.66.rospotrebnadzor.ru/UPLOAD/fck/image/zog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1857364"/>
            <a:ext cx="7143800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714356"/>
          </a:xfrm>
        </p:spPr>
        <p:txBody>
          <a:bodyPr>
            <a:normAutofit fontScale="90000"/>
          </a:bodyPr>
          <a:lstStyle/>
          <a:p>
            <a:pPr lvl="0"/>
            <a:r>
              <a:rPr lang="ru-RU" sz="2200" b="1" i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Организация питания</a:t>
            </a:r>
            <a:r>
              <a:rPr lang="ru-RU" sz="2400" b="1" i="1" dirty="0" smtClean="0">
                <a:solidFill>
                  <a:srgbClr val="4F81BD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2400" b="1" i="1" dirty="0" smtClean="0">
                <a:solidFill>
                  <a:srgbClr val="4F81BD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5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357158" y="0"/>
            <a:ext cx="8643966" cy="7022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-180918" tIns="12696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Важным условием является строгий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режим питания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который предусматривает не менее 4 приемов пищи. Причем 3 из них должны обязательно включать горячее блюдо. При этом на долю завтрака приходится приблизительно 25% суточной калорийности, на долю обеда 40%, полдника - 15%, ужина - 20%.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Чтобы обеспечить разнообразие блюд и правильное их чередование, меню желательно составлять сразу на несколько дней вперед, еще лучше - на целую неделю. Если молоко и молочные продукты должны входить в рацион питания ребенка ежедневно, то на завтрак, обед и ужин первые и вторые блюда желательно повторять не чаще, чем через 2-3 дня. Это также позволяет поддержать у дошкольника хороший аппетит. Следует избегать одностороннего питания - преимущественно мучного и молочного: у ребенка может возникнуть витаминная недостаточность даже в летне-осенний период.</a:t>
            </a:r>
            <a:r>
              <a:rPr lang="ru-RU" sz="1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Ориентировочно в сутки ребенок 4-6 лет должен получать следующие продукты: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молоко (с учетом идущего на приготовление блюд) и кисломолочные продукты - 600 мл,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творог - 50 г,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сметана - 10 г,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твердый сыр - 10 г,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масло сливочное - 20 - 30 г (в каши и на бутерброды),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обязательно растительное масло - 10 г (лучше в салаты, винегреты),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мясо - 120-140 г,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рыба - 80-100 г,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яйцо - 1/2-1 шт.,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сахар (с учетом кондитерских изделий) - 60-70 г,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пшеничный хлеб - 80-100 г,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ржаной хлеб - 40-60 г, крупы, макаронные изделия - 60 г,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картофель - 150-200 г,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различные овощи -300 г,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фрукты и ягоды - 200 г.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572272"/>
          </a:xfrm>
        </p:spPr>
        <p:txBody>
          <a:bodyPr>
            <a:normAutofit fontScale="92500" lnSpcReduction="10000"/>
          </a:bodyPr>
          <a:lstStyle/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1800" b="1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Полдник и ужин</a:t>
            </a:r>
            <a:r>
              <a:rPr lang="ru-RU" sz="18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должны быть легкими. Это могут быть овощные, фруктовые, молочные, крупяные блюда. Но если у ребенка снижен аппетит, 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18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можно увеличить во время ужина не количество конкретного блюда, а его калорийность: пусть ужин будет более плотным, чем обед. 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18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Таким образом можно помочь развивающемуся организму справиться с возрастающими </a:t>
            </a:r>
            <a:r>
              <a:rPr lang="ru-RU" sz="1800" dirty="0" err="1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энергозатратами</a:t>
            </a:r>
            <a:r>
              <a:rPr lang="ru-RU" sz="18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ru-RU" sz="1800" b="1" dirty="0" smtClean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1800" b="1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завтрак</a:t>
            </a:r>
            <a:r>
              <a:rPr lang="ru-RU" sz="18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хорош горячий напиток (кипяченое молоко, чай), которому предшествует любое горячее блюдо (например, омлет), не очень 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18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объемное и не требующее длительного времени на приготовление.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ru-RU" sz="1800" b="1" dirty="0" smtClean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1800" b="1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 время обеда</a:t>
            </a:r>
            <a:r>
              <a:rPr lang="ru-RU" sz="18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обязательно накормить ребенка супом или борщом. Ведь первые блюда на основе овощных или мясных бульонов 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18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являются сильными стимуляторами работы рецепторов желудка. Это способствует повышению аппетита и улучшению процесса пищеварения.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18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Детям очень полезны свежие овощи, фрукты, ягоды. Дошкольник может потреблять их сырыми или в виде приготовленных на их основе блюд. 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18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Салаты лучше предложить перед первыми и вторыми блюдами, так как они способствуют интенсивной выработке пищеварительных соков и 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18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улучшают аппетит. Если вы дадите салат и на завтрак, и на обед, и на ужин (пусть даже понемногу), будет особенно хорошо. 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18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Свежие фрукты идеально подходят для </a:t>
            </a:r>
            <a:r>
              <a:rPr lang="ru-RU" sz="1800" b="1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полдника</a:t>
            </a:r>
            <a:r>
              <a:rPr lang="ru-RU" sz="18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А вот в промежутках между едой их лучше ребенку не предлагать, особенно сладкие.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18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Яйца полезны для дошколят. Ведь в них содержится много витаминов A и D, фосфора, кальция, железа. В сыром виде давать яйца не следует, поскольку существует вероятность заражения сальмонеллезом.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2860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52"/>
            <a:ext cx="8229600" cy="5983311"/>
          </a:xfrm>
        </p:spPr>
        <p:txBody>
          <a:bodyPr>
            <a:normAutofit/>
          </a:bodyPr>
          <a:lstStyle/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000" dirty="0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У </a:t>
            </a:r>
            <a:r>
              <a:rPr lang="ru-RU" sz="18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шестилетнего ребенка электролитный обмен еще неустойчив, поэтому излишнее поступление воды в его организм может создать дополнительную нагрузку на сердце и почки. Суточная потребность дошкольника в воде составляет в среднем 60 мл на 1 кг веса.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18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Некоторые дети в жаркие летние дни очень много пьют. Но чтобы утолить жажду, не обязательно употреблять много жидкости. 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18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Важно научить малыша пить понемногу и маленькими глоточками. Можно просто ограничиться полосканием рта холодной водой.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18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Пищу дошкольникам уже не нужно готовить на пару и сильно измельчать. Можно готовить жареные блюда, хотя особенно увлекаться этим не следует, так как есть  опасность возникновения при обжаривании продуктов окисления жиров, которые раздражают слизистые, вызывают изжогу и боль в животе. Поэтому лучше всего тушить и запекать блюда в духовом шкафу.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ru-RU" sz="4400" dirty="0" smtClean="0">
              <a:latin typeface="Arial" pitchFamily="34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3" name="Picture 3" descr="C:\Documents and Settings\ADMIN\Мои документы\Мои рисунки\11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388" y="3929066"/>
            <a:ext cx="2500330" cy="2500330"/>
          </a:xfrm>
          <a:prstGeom prst="rect">
            <a:avLst/>
          </a:prstGeom>
          <a:noFill/>
          <a:scene3d>
            <a:camera prst="orthographicFront">
              <a:rot lat="0" lon="10800000" rev="0"/>
            </a:camera>
            <a:lightRig rig="threePt" dir="t"/>
          </a:scene3d>
        </p:spPr>
      </p:pic>
      <p:pic>
        <p:nvPicPr>
          <p:cNvPr id="5125" name="Picture 5" descr="C:\Documents and Settings\ADMIN\Мои документы\Мои рисунки\iCA10EWF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7554" y="4071942"/>
            <a:ext cx="2500330" cy="2428892"/>
          </a:xfrm>
          <a:prstGeom prst="rect">
            <a:avLst/>
          </a:prstGeom>
          <a:noFill/>
        </p:spPr>
      </p:pic>
      <p:pic>
        <p:nvPicPr>
          <p:cNvPr id="5122" name="Picture 2" descr="C:\Documents and Settings\ADMIN\Мои документы\Мои рисунки\iCAN0O4XB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58" y="4000504"/>
            <a:ext cx="2428892" cy="2286016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42918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Примерное меню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-2" y="714356"/>
          <a:ext cx="9144000" cy="61436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/>
                <a:gridCol w="1828800"/>
                <a:gridCol w="1828800"/>
                <a:gridCol w="1828800"/>
                <a:gridCol w="1828800"/>
              </a:tblGrid>
              <a:tr h="65917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День недели</a:t>
                      </a:r>
                      <a:endParaRPr lang="ru-RU" sz="1800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Завтрак</a:t>
                      </a:r>
                      <a:endParaRPr lang="ru-RU" sz="1800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Обед</a:t>
                      </a:r>
                      <a:endParaRPr lang="ru-RU" sz="1800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Полдник</a:t>
                      </a:r>
                      <a:endParaRPr lang="ru-RU" sz="1800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Ужин</a:t>
                      </a:r>
                      <a:endParaRPr lang="ru-RU" sz="1800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8100" marR="38100" marT="38100" marB="38100" anchor="ctr"/>
                </a:tc>
              </a:tr>
              <a:tr h="162502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Понедельник</a:t>
                      </a:r>
                      <a:endParaRPr lang="ru-RU" sz="16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Каша гречневая с молоком</a:t>
                      </a:r>
                      <a:br>
                        <a:rPr lang="ru-RU" sz="12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</a:br>
                      <a:r>
                        <a:rPr lang="ru-RU" sz="12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Кофейный напиток с молоком</a:t>
                      </a:r>
                      <a:br>
                        <a:rPr lang="ru-RU" sz="12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</a:br>
                      <a:r>
                        <a:rPr lang="ru-RU" sz="12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Хлеб с маслом и сыром</a:t>
                      </a:r>
                      <a:endParaRPr lang="ru-RU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Салат</a:t>
                      </a:r>
                      <a:br>
                        <a:rPr lang="ru-RU" sz="12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</a:br>
                      <a:r>
                        <a:rPr lang="ru-RU" sz="12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Щи со сметаной</a:t>
                      </a:r>
                      <a:br>
                        <a:rPr lang="ru-RU" sz="12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</a:br>
                      <a:r>
                        <a:rPr lang="ru-RU" sz="12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Тефтели с макаронами</a:t>
                      </a:r>
                      <a:br>
                        <a:rPr lang="ru-RU" sz="12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</a:br>
                      <a:r>
                        <a:rPr lang="ru-RU" sz="12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Компот из сухофруктов</a:t>
                      </a:r>
                      <a:br>
                        <a:rPr lang="ru-RU" sz="12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</a:br>
                      <a:r>
                        <a:rPr lang="ru-RU" sz="12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Хлеб </a:t>
                      </a:r>
                      <a:endParaRPr lang="ru-RU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Кефир</a:t>
                      </a:r>
                      <a:br>
                        <a:rPr lang="ru-RU" sz="14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</a:br>
                      <a:r>
                        <a:rPr lang="ru-RU" sz="14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Печенье</a:t>
                      </a:r>
                      <a:br>
                        <a:rPr lang="ru-RU" sz="14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</a:br>
                      <a:r>
                        <a:rPr lang="ru-RU" sz="14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Яблоко</a:t>
                      </a: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Морковно-яблочная запеканка</a:t>
                      </a:r>
                      <a:br>
                        <a:rPr lang="ru-RU" sz="14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</a:br>
                      <a:r>
                        <a:rPr lang="ru-RU" sz="14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Чай с молоком</a:t>
                      </a:r>
                      <a:br>
                        <a:rPr lang="ru-RU" sz="14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</a:br>
                      <a:r>
                        <a:rPr lang="ru-RU" sz="14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Хлеб</a:t>
                      </a: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8100" marR="38100" marT="38100" marB="38100" anchor="ctr"/>
                </a:tc>
              </a:tr>
              <a:tr h="192972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Вторник</a:t>
                      </a:r>
                      <a:endParaRPr lang="ru-RU" sz="16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Сельдь с рубленым яйцом</a:t>
                      </a:r>
                      <a:br>
                        <a:rPr lang="ru-RU" sz="12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</a:br>
                      <a:r>
                        <a:rPr lang="ru-RU" sz="12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Пюре картофельное</a:t>
                      </a:r>
                      <a:br>
                        <a:rPr lang="ru-RU" sz="12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</a:br>
                      <a:r>
                        <a:rPr lang="ru-RU" sz="12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Кофейный напиток с молоком</a:t>
                      </a:r>
                      <a:br>
                        <a:rPr lang="ru-RU" sz="12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</a:br>
                      <a:r>
                        <a:rPr lang="ru-RU" sz="12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Хлеб с маслом </a:t>
                      </a:r>
                      <a:endParaRPr lang="ru-RU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Салат витаминный</a:t>
                      </a:r>
                      <a:br>
                        <a:rPr lang="ru-RU" sz="12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</a:br>
                      <a:r>
                        <a:rPr lang="ru-RU" sz="12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Суп овощной</a:t>
                      </a:r>
                      <a:br>
                        <a:rPr lang="ru-RU" sz="12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</a:br>
                      <a:r>
                        <a:rPr lang="ru-RU" sz="12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Жаркое по-домашнему</a:t>
                      </a:r>
                      <a:br>
                        <a:rPr lang="ru-RU" sz="12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</a:br>
                      <a:r>
                        <a:rPr lang="ru-RU" sz="12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Кисель из яблок</a:t>
                      </a:r>
                      <a:br>
                        <a:rPr lang="ru-RU" sz="12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</a:br>
                      <a:r>
                        <a:rPr lang="ru-RU" sz="12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Хлеб</a:t>
                      </a:r>
                      <a:endParaRPr lang="ru-RU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Молоко</a:t>
                      </a:r>
                      <a:br>
                        <a:rPr lang="ru-RU" sz="14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</a:br>
                      <a:r>
                        <a:rPr lang="ru-RU" sz="14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Сухарики</a:t>
                      </a:r>
                      <a:br>
                        <a:rPr lang="ru-RU" sz="14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</a:br>
                      <a:r>
                        <a:rPr lang="ru-RU" sz="14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Яблоко</a:t>
                      </a: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Творожная запеканка</a:t>
                      </a:r>
                      <a:br>
                        <a:rPr lang="ru-RU" sz="14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</a:br>
                      <a:r>
                        <a:rPr lang="ru-RU" sz="14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Чай с молоком</a:t>
                      </a:r>
                      <a:br>
                        <a:rPr lang="ru-RU" sz="14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</a:br>
                      <a:r>
                        <a:rPr lang="ru-RU" sz="14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Хлеб</a:t>
                      </a: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8100" marR="38100" marT="38100" marB="38100" anchor="ctr"/>
                </a:tc>
              </a:tr>
              <a:tr h="192972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Среда</a:t>
                      </a:r>
                      <a:endParaRPr lang="ru-RU" sz="16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Каша рисовая молочная</a:t>
                      </a:r>
                      <a:br>
                        <a:rPr lang="ru-RU" sz="12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</a:br>
                      <a:r>
                        <a:rPr lang="ru-RU" sz="12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Кофейный напиток с молоком</a:t>
                      </a:r>
                      <a:br>
                        <a:rPr lang="ru-RU" sz="12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</a:br>
                      <a:r>
                        <a:rPr lang="ru-RU" sz="12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Хлеб с маслом и сыром </a:t>
                      </a:r>
                      <a:endParaRPr lang="ru-RU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Салат свекольно-яблочный</a:t>
                      </a:r>
                      <a:br>
                        <a:rPr lang="ru-RU" sz="12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</a:br>
                      <a:r>
                        <a:rPr lang="ru-RU" sz="12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Суп крестьянский</a:t>
                      </a:r>
                      <a:br>
                        <a:rPr lang="ru-RU" sz="12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</a:br>
                      <a:r>
                        <a:rPr lang="ru-RU" sz="12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Котлета мясная</a:t>
                      </a:r>
                      <a:br>
                        <a:rPr lang="ru-RU" sz="12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</a:br>
                      <a:r>
                        <a:rPr lang="ru-RU" sz="12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Пюре картофельное</a:t>
                      </a:r>
                      <a:br>
                        <a:rPr lang="ru-RU" sz="12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</a:br>
                      <a:r>
                        <a:rPr lang="ru-RU" sz="12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Кисель молочный</a:t>
                      </a:r>
                      <a:endParaRPr lang="ru-RU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Йогурт</a:t>
                      </a:r>
                      <a:br>
                        <a:rPr lang="ru-RU" sz="14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</a:br>
                      <a:r>
                        <a:rPr lang="ru-RU" sz="14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Печенье</a:t>
                      </a:r>
                      <a:br>
                        <a:rPr lang="ru-RU" sz="14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</a:br>
                      <a:r>
                        <a:rPr lang="ru-RU" sz="14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Яблоко</a:t>
                      </a: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Омлет</a:t>
                      </a:r>
                      <a:br>
                        <a:rPr lang="ru-RU" sz="14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</a:br>
                      <a:r>
                        <a:rPr lang="ru-RU" sz="14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Капуста тушеная</a:t>
                      </a:r>
                      <a:br>
                        <a:rPr lang="ru-RU" sz="14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</a:br>
                      <a:r>
                        <a:rPr lang="ru-RU" sz="14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Чай</a:t>
                      </a:r>
                      <a:br>
                        <a:rPr lang="ru-RU" sz="14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</a:br>
                      <a:r>
                        <a:rPr lang="ru-RU" sz="14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Хлеб</a:t>
                      </a: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8100" marR="38100" marT="38100" marB="3810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-25"/>
          <a:ext cx="9144000" cy="70391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/>
                <a:gridCol w="1828800"/>
                <a:gridCol w="1828800"/>
                <a:gridCol w="1828800"/>
                <a:gridCol w="1828800"/>
              </a:tblGrid>
              <a:tr h="203285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Четверг</a:t>
                      </a:r>
                      <a:endParaRPr lang="ru-RU" sz="1600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Макароны с тертым сыром</a:t>
                      </a:r>
                      <a:br>
                        <a:rPr lang="ru-RU" sz="12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ru-RU" sz="12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Кофейный напиток с молоком</a:t>
                      </a:r>
                      <a:br>
                        <a:rPr lang="ru-RU" sz="12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ru-RU" sz="12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Хлеб с маслом</a:t>
                      </a:r>
                      <a:endParaRPr lang="ru-RU" sz="12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Салат из зеленого горошка</a:t>
                      </a:r>
                      <a:br>
                        <a:rPr lang="ru-RU" sz="1200" dirty="0">
                          <a:solidFill>
                            <a:schemeClr val="bg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</a:br>
                      <a:r>
                        <a:rPr lang="ru-RU" sz="1200" dirty="0">
                          <a:solidFill>
                            <a:schemeClr val="bg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Свекольник</a:t>
                      </a:r>
                      <a:br>
                        <a:rPr lang="ru-RU" sz="1200" dirty="0">
                          <a:solidFill>
                            <a:schemeClr val="bg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</a:br>
                      <a:r>
                        <a:rPr lang="ru-RU" sz="1200" dirty="0">
                          <a:solidFill>
                            <a:schemeClr val="bg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Гуляш с гречневой кашей</a:t>
                      </a:r>
                      <a:br>
                        <a:rPr lang="ru-RU" sz="1200" dirty="0">
                          <a:solidFill>
                            <a:schemeClr val="bg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</a:br>
                      <a:r>
                        <a:rPr lang="ru-RU" sz="1200" dirty="0">
                          <a:solidFill>
                            <a:schemeClr val="bg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Компот из сухофруктов</a:t>
                      </a:r>
                      <a:endParaRPr lang="ru-RU" sz="1200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Чай</a:t>
                      </a:r>
                      <a:br>
                        <a:rPr lang="ru-RU" sz="1200" dirty="0">
                          <a:solidFill>
                            <a:schemeClr val="bg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</a:br>
                      <a:r>
                        <a:rPr lang="ru-RU" sz="1200" dirty="0">
                          <a:solidFill>
                            <a:schemeClr val="bg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Ватрушка с творогом</a:t>
                      </a:r>
                      <a:br>
                        <a:rPr lang="ru-RU" sz="1200" dirty="0">
                          <a:solidFill>
                            <a:schemeClr val="bg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</a:br>
                      <a:r>
                        <a:rPr lang="ru-RU" sz="1200" dirty="0">
                          <a:solidFill>
                            <a:schemeClr val="bg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Яблоко</a:t>
                      </a:r>
                      <a:endParaRPr lang="ru-RU" sz="1200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Рагу овощное</a:t>
                      </a:r>
                      <a:br>
                        <a:rPr lang="ru-RU" sz="1200" dirty="0">
                          <a:solidFill>
                            <a:schemeClr val="bg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</a:br>
                      <a:r>
                        <a:rPr lang="ru-RU" sz="1200" dirty="0">
                          <a:solidFill>
                            <a:schemeClr val="bg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Яйцо вареное</a:t>
                      </a:r>
                      <a:br>
                        <a:rPr lang="ru-RU" sz="1200" dirty="0">
                          <a:solidFill>
                            <a:schemeClr val="bg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</a:br>
                      <a:r>
                        <a:rPr lang="ru-RU" sz="1200" dirty="0">
                          <a:solidFill>
                            <a:schemeClr val="bg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Молоко</a:t>
                      </a:r>
                      <a:br>
                        <a:rPr lang="ru-RU" sz="1200" dirty="0">
                          <a:solidFill>
                            <a:schemeClr val="bg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</a:br>
                      <a:r>
                        <a:rPr lang="ru-RU" sz="1200" dirty="0">
                          <a:solidFill>
                            <a:schemeClr val="bg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Хлеб</a:t>
                      </a:r>
                      <a:endParaRPr lang="ru-RU" sz="1200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8100" marR="38100" marT="38100" marB="38100" anchor="ctr"/>
                </a:tc>
              </a:tr>
              <a:tr h="169774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Пятница</a:t>
                      </a:r>
                      <a:endParaRPr lang="ru-RU" sz="16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Каша геркулесовая молочная</a:t>
                      </a:r>
                      <a:br>
                        <a:rPr lang="ru-RU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ru-RU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Яйцо вареное</a:t>
                      </a:r>
                      <a:br>
                        <a:rPr lang="ru-RU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ru-RU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Кофейный напиток с молоком</a:t>
                      </a:r>
                      <a:br>
                        <a:rPr lang="ru-RU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ru-RU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Хлеб с маслом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Салат морковно-яблочный</a:t>
                      </a:r>
                      <a:br>
                        <a:rPr lang="ru-RU" sz="1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ru-RU" sz="1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Борщ со сметаной</a:t>
                      </a:r>
                      <a:br>
                        <a:rPr lang="ru-RU" sz="1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ru-RU" sz="1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Биточки рыбные</a:t>
                      </a:r>
                      <a:br>
                        <a:rPr lang="ru-RU" sz="1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ru-RU" sz="1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Картофель отварной</a:t>
                      </a:r>
                      <a:br>
                        <a:rPr lang="ru-RU" sz="1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ru-RU" sz="1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Кисель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Ряженка</a:t>
                      </a:r>
                      <a:br>
                        <a:rPr lang="ru-RU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ru-RU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Печенье</a:t>
                      </a:r>
                      <a:br>
                        <a:rPr lang="ru-RU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ru-RU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Фрукты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Сырники творожные со сметаной</a:t>
                      </a:r>
                      <a:br>
                        <a:rPr lang="ru-RU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ru-RU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Чай с молоком</a:t>
                      </a:r>
                      <a:br>
                        <a:rPr lang="ru-RU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ru-RU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Хлеб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</a:tr>
              <a:tr h="142968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Суббота</a:t>
                      </a:r>
                      <a:endParaRPr lang="ru-RU" sz="16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Вареники ленивые со сметаной</a:t>
                      </a:r>
                      <a:br>
                        <a:rPr lang="ru-RU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ru-RU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Кофейный напиток с молоком</a:t>
                      </a:r>
                      <a:br>
                        <a:rPr lang="ru-RU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ru-RU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Хлеб с маслом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Салат капустно-яблочный</a:t>
                      </a:r>
                      <a:br>
                        <a:rPr lang="ru-RU" sz="1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ru-RU" sz="1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Рассольник</a:t>
                      </a:r>
                      <a:br>
                        <a:rPr lang="ru-RU" sz="1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ru-RU" sz="1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Плов</a:t>
                      </a:r>
                      <a:br>
                        <a:rPr lang="ru-RU" sz="1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ru-RU" sz="1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Кисель из фруктов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Кефир</a:t>
                      </a:r>
                      <a:br>
                        <a:rPr lang="ru-RU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ru-RU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Сухарики</a:t>
                      </a:r>
                      <a:br>
                        <a:rPr lang="ru-RU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ru-RU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Фрукты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Оладьи (блинчики) с вареньем</a:t>
                      </a:r>
                      <a:br>
                        <a:rPr lang="ru-RU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ru-RU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Молоко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</a:tr>
              <a:tr h="169774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Воскресенье</a:t>
                      </a:r>
                      <a:endParaRPr lang="ru-RU" sz="16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Рыба по-польски</a:t>
                      </a:r>
                      <a:br>
                        <a:rPr lang="ru-RU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ru-RU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Картофель отварной</a:t>
                      </a:r>
                      <a:br>
                        <a:rPr lang="ru-RU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ru-RU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Кофейный напиток с молоком</a:t>
                      </a:r>
                      <a:br>
                        <a:rPr lang="ru-RU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ru-RU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Хлеб с маслом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Салат из моркови</a:t>
                      </a:r>
                      <a:br>
                        <a:rPr lang="ru-RU" sz="1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ru-RU" sz="1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Куриный бульон с гренками</a:t>
                      </a:r>
                      <a:br>
                        <a:rPr lang="ru-RU" sz="1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ru-RU" sz="1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Курица отварная с рисом и тушеной свеклой</a:t>
                      </a:r>
                      <a:br>
                        <a:rPr lang="ru-RU" sz="1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ru-RU" sz="1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Отвар шиповника</a:t>
                      </a:r>
                      <a:br>
                        <a:rPr lang="ru-RU" sz="1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ru-RU" sz="1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Хлеб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Молоко</a:t>
                      </a:r>
                      <a:br>
                        <a:rPr lang="ru-RU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ru-RU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Булочка домашняя</a:t>
                      </a:r>
                      <a:br>
                        <a:rPr lang="ru-RU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ru-RU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Яблоко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Запеканка овощная</a:t>
                      </a:r>
                      <a:br>
                        <a:rPr lang="ru-RU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ru-RU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Чай с молоком</a:t>
                      </a:r>
                      <a:br>
                        <a:rPr lang="ru-RU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ru-RU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Хлеб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Выводы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txBody>
          <a:bodyPr/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На самом деле, довольно хлопотно постоянно уделять внимание питанию дошкольника, но ведь и взрослые должны питаться только здоровой пищей! Ведь это будет не только пользой для нас самих, но также будет и примером для ребенка. 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  <p:pic>
        <p:nvPicPr>
          <p:cNvPr id="4" name="Рисунок 3" descr="http://club-edu.tambov.ru/vjpusk/vjp142/rabot/34/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3174" y="2928934"/>
            <a:ext cx="3467100" cy="372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None/>
            </a:pP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118169" y="2214554"/>
            <a:ext cx="690766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за внимание!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64371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600" b="1" dirty="0" smtClean="0"/>
              <a:t>  </a:t>
            </a:r>
          </a:p>
          <a:p>
            <a:pPr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Здоровый образ жизни – это физическая активность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Здоровый образ жизни – это отказ от вредных привычек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Здоровый образ жизни – это соблюдение личной и общественной гигиены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Здоровый образ жизни – это закаливающие процедуры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Здоровый образ жизни – это позитивное мышление 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Здоровый образ жизни – это правильное питание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786454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Всем нам довелось слышать не раз поговорку: «Ты то, что ты ешь». Сегодня эта фраза как никогда актуальна. Активное развитие сетей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фаст-фуда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сложный график работы, при котором нет времени на полноценный обед и ужин, вредные перекусы - все это никоим образом не может положительно влиять на состояние нашего организма. Здоровый образ жизни – это в первую очередь правильное и здоровое питание. А это значит, что для того чтобы чувствовать себя хорошо, мы должны постараться отказаться от синтетической еды с добавлением огромного количества консервантов и усилителей вкуса. Следует также избегать употребления газированных сладких напитков, которые содержат огромное количество химии, вредной для желудочно-кишечного тракта. Потребление такой еды не только ухудшает состояние здоровья, но также способствует ожирению.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Здоровый образ жизни подразумевает под собой употребление в пищу натуральных продуктов. В рацион человека, ведущего ЗОЖ, обязательно должны быть включены овощи и фрукты, мясо, рыба, яйца и молочные продукты. Приемов пищи должно быть около 4-5 в день. Обязателен завтрак, ведь именно он снабдит вас энергией для обеспечения жизнедеятельности. Не пропускайте приемы пищи, правило «лучше съем больше за ужином» может сыграть с вами злую шутку. Не переедайте, лучше есть мало, но чаще.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  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Фастфуд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(англ.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fast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food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быстрое питание) — класс блюд быстрого приготовления, обычно предлагаемых специализированными заведениями. Термином «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фастфуд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» обозначают пищу, которую можно быстро приготовить и предоставить клиенту. Термин «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фастфуд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» был впервые введён в словаре </a:t>
            </a:r>
            <a:r>
              <a:rPr lang="ru-RU" sz="2600" i="1" dirty="0" err="1" smtClean="0">
                <a:latin typeface="Times New Roman" pitchFamily="18" charset="0"/>
                <a:cs typeface="Times New Roman" pitchFamily="18" charset="0"/>
              </a:rPr>
              <a:t>Marriam-Webster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в 1951 году.</a:t>
            </a:r>
          </a:p>
          <a:p>
            <a:pPr>
              <a:buNone/>
            </a:pP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  <p:pic>
        <p:nvPicPr>
          <p:cNvPr id="4" name="Рисунок 3" descr="http://rest-portal.ru/opics1/zozh/zozh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571876"/>
            <a:ext cx="3810000" cy="301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Documents and Settings\ADMIN\Мои документы\Мои рисунки\comida-chatarra-alimentos-1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3571876"/>
            <a:ext cx="3929090" cy="31201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340369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Переход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 здоровому образу жизни, в первую очередь, подразумевает переход к здоровым продуктам питания. Природа создала для нас огромное количество вкусных и полезных для нашего организма продуктов. Не надо их заменять всяческими суррогатами. Еще Гиппократ говорил, что «еда должна быть нашим лекарством, а лекарство едой».</a:t>
            </a:r>
          </a:p>
          <a:p>
            <a:endParaRPr lang="ru-RU" dirty="0"/>
          </a:p>
        </p:txBody>
      </p:sp>
      <p:pic>
        <p:nvPicPr>
          <p:cNvPr id="4098" name="Picture 2" descr="C:\Documents and Settings\ADMIN\Мои документы\Мои рисунки\kid-menu_big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4942" y="285728"/>
            <a:ext cx="3786214" cy="2714644"/>
          </a:xfrm>
          <a:prstGeom prst="rect">
            <a:avLst/>
          </a:prstGeom>
          <a:noFill/>
        </p:spPr>
      </p:pic>
      <p:pic>
        <p:nvPicPr>
          <p:cNvPr id="4099" name="Picture 3" descr="C:\Documents and Settings\ADMIN\Мои документы\Мои рисунки\i[6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14290"/>
            <a:ext cx="3214710" cy="27146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Documents and Settings\ADMIN\Мои документы\Мои рисунки\shogun-club.ru[1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85728"/>
            <a:ext cx="8643997" cy="62151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42918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Питание дошкольников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571480"/>
            <a:ext cx="8229600" cy="628652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sz="2000" dirty="0" smtClean="0"/>
              <a:t>      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Питание детей 3-7 лет должно быть организовано таким образом, чтобы обеспечить нормальный рост и развитие детского организма, подготовить мышцы, кости и мозг к резкому возрастанию умственных и физических нагрузок и изменению режима, связанному с началом учебы в школе.</a:t>
            </a:r>
          </a:p>
          <a:p>
            <a:pPr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        Для этого важно соблюдать несколько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основных принципов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питания:</a:t>
            </a:r>
          </a:p>
          <a:p>
            <a:pPr lvl="0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Питание должно снабжать организм ребенка необходимым количеством энергии для двигательной, психической и прочей активности.</a:t>
            </a:r>
          </a:p>
          <a:p>
            <a:pPr lvl="0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Питание должно быть сбалансированным, содержать пищевые вещества всех типов (так называемые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нутриенты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lvl="0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Важно, чтобы питание было разнообразным, только это является условием его сбалансированности. Необходимо учитывать индивидуальные особенности детей, возможную непереносимость каких-либо продуктов.</a:t>
            </a:r>
          </a:p>
          <a:p>
            <a:pPr lvl="0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Необходимо соблюдать технологию обработки продуктов и приготовления пищи, соблюдать санитарные требования к помещениям, где производится приготовление пищи, сроки и условия хранения и т.д.</a:t>
            </a:r>
          </a:p>
          <a:p>
            <a:pPr>
              <a:buNone/>
            </a:pPr>
            <a:endParaRPr lang="ru-RU" sz="26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Энергетическая "емкость"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пищи измеряется в калориях. Но ценность детской пищи заключается не только в количестве калорий, необходимо также, чтобы она содержала в себе все те вещества, из которых состоит человеческий организм. Белки, жиры, углеводы, витамины, минеральные вещества и вода - вот тот строительный материал, который нужен растущему организму ребенка каждый день.</a:t>
            </a:r>
          </a:p>
          <a:p>
            <a:pPr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873</TotalTime>
  <Words>3084</Words>
  <Application>Microsoft Office PowerPoint</Application>
  <PresentationFormat>Экран (4:3)</PresentationFormat>
  <Paragraphs>302</Paragraphs>
  <Slides>36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37" baseType="lpstr">
      <vt:lpstr>Тема Office</vt:lpstr>
      <vt:lpstr> «Роль здорового питания в формировании здорового образа жизни дошкольников»  ОО «Здоровье» </vt:lpstr>
      <vt:lpstr> Цель педсовета:  </vt:lpstr>
      <vt:lpstr>Презентация PowerPoint</vt:lpstr>
      <vt:lpstr>Презентация PowerPoint</vt:lpstr>
      <vt:lpstr>Здоровый образ жизни – это правильное питание</vt:lpstr>
      <vt:lpstr>Презентация PowerPoint</vt:lpstr>
      <vt:lpstr>Презентация PowerPoint</vt:lpstr>
      <vt:lpstr>Презентация PowerPoint</vt:lpstr>
      <vt:lpstr>Питание дошкольников</vt:lpstr>
      <vt:lpstr>Презентация PowerPoint</vt:lpstr>
      <vt:lpstr>Вещества необходимые растущему организму</vt:lpstr>
      <vt:lpstr>Презентация PowerPoint</vt:lpstr>
      <vt:lpstr>Таблица среднесуточной нормы физиологической потребности организма в основных микро- и макроэлементах </vt:lpstr>
      <vt:lpstr>Презентация PowerPoint</vt:lpstr>
      <vt:lpstr>Презентация PowerPoint</vt:lpstr>
      <vt:lpstr>Презентация PowerPoint</vt:lpstr>
      <vt:lpstr>                                                                        Агния Барто ПЕТЯ УТОМЛЕН</vt:lpstr>
      <vt:lpstr> Витамины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Таблица среднесуточной нормы физиологической потребности организма в основных витаминах  </vt:lpstr>
      <vt:lpstr>Презентация PowerPoint</vt:lpstr>
      <vt:lpstr>Рекомендации родителям по вопросу питания дошкольника </vt:lpstr>
      <vt:lpstr>Презентация PowerPoint</vt:lpstr>
      <vt:lpstr>Не рекомендуется! </vt:lpstr>
      <vt:lpstr>Организация питания </vt:lpstr>
      <vt:lpstr>Презентация PowerPoint</vt:lpstr>
      <vt:lpstr>Презентация PowerPoint</vt:lpstr>
      <vt:lpstr>Примерное меню</vt:lpstr>
      <vt:lpstr>Презентация PowerPoint</vt:lpstr>
      <vt:lpstr>Выводы 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Педагогический совет «Роль здорового питания в формировании здорового образа жизни дошкольников» ОО «Здоровье»</dc:title>
  <dc:creator>ADMIN</dc:creator>
  <cp:lastModifiedBy>зубащенко юлия викторона</cp:lastModifiedBy>
  <cp:revision>78</cp:revision>
  <dcterms:created xsi:type="dcterms:W3CDTF">2013-03-06T10:38:33Z</dcterms:created>
  <dcterms:modified xsi:type="dcterms:W3CDTF">2022-10-24T20:14:35Z</dcterms:modified>
</cp:coreProperties>
</file>