
<file path=[Content_Types].xml><?xml version="1.0" encoding="utf-8"?>
<Types xmlns="http://schemas.openxmlformats.org/package/2006/content-types">
  <Default Extension="jfif" ContentType="image/jpeg"/>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5" r:id="rId1"/>
  </p:sldMasterIdLst>
  <p:sldIdLst>
    <p:sldId id="256" r:id="rId2"/>
    <p:sldId id="257" r:id="rId3"/>
    <p:sldId id="258" r:id="rId4"/>
    <p:sldId id="262" r:id="rId5"/>
    <p:sldId id="259"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2077844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4071883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14945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1020655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83353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3297506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3362361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798853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1304255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42B1040-D203-43D6-829E-52ACA0712235}" type="datetimeFigureOut">
              <a:rPr lang="ru-RU" smtClean="0"/>
              <a:t>10.10.2022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802792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42B1040-D203-43D6-829E-52ACA0712235}" type="datetimeFigureOut">
              <a:rPr lang="ru-RU" smtClean="0"/>
              <a:t>10.10.2022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2549361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42B1040-D203-43D6-829E-52ACA0712235}" type="datetimeFigureOut">
              <a:rPr lang="ru-RU" smtClean="0"/>
              <a:t>10.10.2022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4185493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42B1040-D203-43D6-829E-52ACA0712235}" type="datetimeFigureOut">
              <a:rPr lang="ru-RU" smtClean="0"/>
              <a:t>10.10.2022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502792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2B1040-D203-43D6-829E-52ACA0712235}" type="datetimeFigureOut">
              <a:rPr lang="ru-RU" smtClean="0"/>
              <a:t>10.10.2022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1361863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42B1040-D203-43D6-829E-52ACA0712235}" type="datetimeFigureOut">
              <a:rPr lang="ru-RU" smtClean="0"/>
              <a:t>10.10.2022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C2E3C2-A51F-477A-A7E9-B1449AFB661C}" type="slidenum">
              <a:rPr lang="ru-RU" smtClean="0"/>
              <a:t>‹#›</a:t>
            </a:fld>
            <a:endParaRPr lang="ru-RU"/>
          </a:p>
        </p:txBody>
      </p:sp>
    </p:spTree>
    <p:extLst>
      <p:ext uri="{BB962C8B-B14F-4D97-AF65-F5344CB8AC3E}">
        <p14:creationId xmlns:p14="http://schemas.microsoft.com/office/powerpoint/2010/main" val="41662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C2E3C2-A51F-477A-A7E9-B1449AFB661C}" type="slidenum">
              <a:rPr lang="ru-RU" smtClean="0"/>
              <a:t>‹#›</a:t>
            </a:fld>
            <a:endParaRPr lang="ru-RU"/>
          </a:p>
        </p:txBody>
      </p:sp>
      <p:sp>
        <p:nvSpPr>
          <p:cNvPr id="5" name="Date Placeholder 4"/>
          <p:cNvSpPr>
            <a:spLocks noGrp="1"/>
          </p:cNvSpPr>
          <p:nvPr>
            <p:ph type="dt" sz="half" idx="10"/>
          </p:nvPr>
        </p:nvSpPr>
        <p:spPr/>
        <p:txBody>
          <a:bodyPr/>
          <a:lstStyle/>
          <a:p>
            <a:fld id="{442B1040-D203-43D6-829E-52ACA0712235}" type="datetimeFigureOut">
              <a:rPr lang="ru-RU" smtClean="0"/>
              <a:t>10.10.2022</a:t>
            </a:fld>
            <a:endParaRPr lang="ru-RU"/>
          </a:p>
        </p:txBody>
      </p:sp>
    </p:spTree>
    <p:extLst>
      <p:ext uri="{BB962C8B-B14F-4D97-AF65-F5344CB8AC3E}">
        <p14:creationId xmlns:p14="http://schemas.microsoft.com/office/powerpoint/2010/main" val="2334678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42B1040-D203-43D6-829E-52ACA0712235}" type="datetimeFigureOut">
              <a:rPr lang="ru-RU" smtClean="0"/>
              <a:t>10.10.2022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DC2E3C2-A51F-477A-A7E9-B1449AFB661C}" type="slidenum">
              <a:rPr lang="ru-RU" smtClean="0"/>
              <a:t>‹#›</a:t>
            </a:fld>
            <a:endParaRPr lang="ru-RU"/>
          </a:p>
        </p:txBody>
      </p:sp>
    </p:spTree>
    <p:extLst>
      <p:ext uri="{BB962C8B-B14F-4D97-AF65-F5344CB8AC3E}">
        <p14:creationId xmlns:p14="http://schemas.microsoft.com/office/powerpoint/2010/main" val="2135878136"/>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 id="2147483849" r:id="rId14"/>
    <p:sldLayoutId id="2147483850" r:id="rId15"/>
    <p:sldLayoutId id="214748385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list-org.com/company/411111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296872-F7E6-5F21-DC80-8D854FF3BBBA}"/>
              </a:ext>
            </a:extLst>
          </p:cNvPr>
          <p:cNvSpPr>
            <a:spLocks noGrp="1"/>
          </p:cNvSpPr>
          <p:nvPr>
            <p:ph type="ctrTitle"/>
          </p:nvPr>
        </p:nvSpPr>
        <p:spPr>
          <a:xfrm>
            <a:off x="1524000" y="2306971"/>
            <a:ext cx="9054517" cy="2667701"/>
          </a:xfrm>
        </p:spPr>
        <p:txBody>
          <a:bodyPr>
            <a:normAutofit/>
          </a:bodyPr>
          <a:lstStyle/>
          <a:p>
            <a:endParaRPr lang="ru-RU" sz="4000" dirty="0"/>
          </a:p>
        </p:txBody>
      </p:sp>
      <p:sp>
        <p:nvSpPr>
          <p:cNvPr id="3" name="Подзаголовок 2">
            <a:extLst>
              <a:ext uri="{FF2B5EF4-FFF2-40B4-BE49-F238E27FC236}">
                <a16:creationId xmlns:a16="http://schemas.microsoft.com/office/drawing/2014/main" id="{D191DB38-655D-7195-6F39-8D05ED7B518F}"/>
              </a:ext>
            </a:extLst>
          </p:cNvPr>
          <p:cNvSpPr>
            <a:spLocks noGrp="1"/>
          </p:cNvSpPr>
          <p:nvPr>
            <p:ph type="subTitle" idx="1"/>
          </p:nvPr>
        </p:nvSpPr>
        <p:spPr>
          <a:xfrm>
            <a:off x="7709482" y="5670424"/>
            <a:ext cx="4152551" cy="965267"/>
          </a:xfrm>
        </p:spPr>
        <p:txBody>
          <a:bodyPr>
            <a:normAutofit fontScale="85000" lnSpcReduction="10000"/>
          </a:bodyPr>
          <a:lstStyle/>
          <a:p>
            <a:r>
              <a:rPr lang="ru-RU" b="0" i="0" u="sng" dirty="0">
                <a:solidFill>
                  <a:schemeClr val="tx1"/>
                </a:solidFill>
                <a:effectLst/>
                <a:latin typeface="arial" panose="020B0604020202020204" pitchFamily="34" charset="0"/>
                <a:hlinkClick r:id="rId2">
                  <a:extLst>
                    <a:ext uri="{A12FA001-AC4F-418D-AE19-62706E023703}">
                      <ahyp:hlinkClr xmlns:ahyp="http://schemas.microsoft.com/office/drawing/2018/hyperlinkcolor" val="tx"/>
                    </a:ext>
                  </a:extLst>
                </a:hlinkClick>
              </a:rPr>
              <a:t>МАДОУ - ДЕТСКИЙ САД № 233</a:t>
            </a:r>
          </a:p>
          <a:p>
            <a:r>
              <a:rPr lang="ru-RU" b="0" i="0" u="sng" dirty="0">
                <a:solidFill>
                  <a:schemeClr val="tx1"/>
                </a:solidFill>
                <a:effectLst/>
                <a:latin typeface="arial" panose="020B0604020202020204" pitchFamily="34" charset="0"/>
                <a:hlinkClick r:id="rId2">
                  <a:extLst>
                    <a:ext uri="{A12FA001-AC4F-418D-AE19-62706E023703}">
                      <ahyp:hlinkClr xmlns:ahyp="http://schemas.microsoft.com/office/drawing/2018/hyperlinkcolor" val="tx"/>
                    </a:ext>
                  </a:extLst>
                </a:hlinkClick>
              </a:rPr>
              <a:t>Инструктор по физической культуре </a:t>
            </a:r>
          </a:p>
          <a:p>
            <a:r>
              <a:rPr lang="ru-RU" b="0" i="0" u="sng" dirty="0">
                <a:solidFill>
                  <a:schemeClr val="tx1"/>
                </a:solidFill>
                <a:effectLst/>
                <a:latin typeface="arial" panose="020B0604020202020204" pitchFamily="34" charset="0"/>
                <a:hlinkClick r:id="rId2">
                  <a:extLst>
                    <a:ext uri="{A12FA001-AC4F-418D-AE19-62706E023703}">
                      <ahyp:hlinkClr xmlns:ahyp="http://schemas.microsoft.com/office/drawing/2018/hyperlinkcolor" val="tx"/>
                    </a:ext>
                  </a:extLst>
                </a:hlinkClick>
              </a:rPr>
              <a:t>Дарья Максимовна </a:t>
            </a:r>
            <a:r>
              <a:rPr lang="ru-RU" b="0" i="0" u="sng" dirty="0" err="1">
                <a:solidFill>
                  <a:schemeClr val="tx1"/>
                </a:solidFill>
                <a:effectLst/>
                <a:latin typeface="arial" panose="020B0604020202020204" pitchFamily="34" charset="0"/>
                <a:hlinkClick r:id="rId2">
                  <a:extLst>
                    <a:ext uri="{A12FA001-AC4F-418D-AE19-62706E023703}">
                      <ahyp:hlinkClr xmlns:ahyp="http://schemas.microsoft.com/office/drawing/2018/hyperlinkcolor" val="tx"/>
                    </a:ext>
                  </a:extLst>
                </a:hlinkClick>
              </a:rPr>
              <a:t>Славнова</a:t>
            </a:r>
            <a:endParaRPr lang="ru-RU" b="0" i="0" u="sng" dirty="0">
              <a:solidFill>
                <a:schemeClr val="tx1"/>
              </a:solidFill>
              <a:effectLst/>
              <a:latin typeface="arial" panose="020B0604020202020204" pitchFamily="34" charset="0"/>
              <a:hlinkClick r:id="rId2">
                <a:extLst>
                  <a:ext uri="{A12FA001-AC4F-418D-AE19-62706E023703}">
                    <ahyp:hlinkClr xmlns:ahyp="http://schemas.microsoft.com/office/drawing/2018/hyperlinkcolor" val="tx"/>
                  </a:ext>
                </a:extLst>
              </a:hlinkClick>
            </a:endParaRPr>
          </a:p>
          <a:p>
            <a:endParaRPr lang="ru-RU" dirty="0"/>
          </a:p>
        </p:txBody>
      </p:sp>
      <p:pic>
        <p:nvPicPr>
          <p:cNvPr id="5" name="Рисунок 4">
            <a:extLst>
              <a:ext uri="{FF2B5EF4-FFF2-40B4-BE49-F238E27FC236}">
                <a16:creationId xmlns:a16="http://schemas.microsoft.com/office/drawing/2014/main" id="{75190CA3-FE11-2A81-6A91-9CB8A97D07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9684" y="2148114"/>
            <a:ext cx="8408632" cy="33634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6">
            <a:extLst>
              <a:ext uri="{FF2B5EF4-FFF2-40B4-BE49-F238E27FC236}">
                <a16:creationId xmlns:a16="http://schemas.microsoft.com/office/drawing/2014/main" id="{F9C97864-FC3B-A5D3-A709-0DDA0C3BBB77}"/>
              </a:ext>
            </a:extLst>
          </p:cNvPr>
          <p:cNvSpPr txBox="1"/>
          <p:nvPr/>
        </p:nvSpPr>
        <p:spPr>
          <a:xfrm>
            <a:off x="2030136" y="293615"/>
            <a:ext cx="10586906" cy="2308324"/>
          </a:xfrm>
          <a:prstGeom prst="rect">
            <a:avLst/>
          </a:prstGeom>
          <a:noFill/>
        </p:spPr>
        <p:txBody>
          <a:bodyPr wrap="square">
            <a:spAutoFit/>
          </a:bodyPr>
          <a:lstStyle/>
          <a:p>
            <a:r>
              <a:rPr lang="ru-RU" sz="3600" b="1" dirty="0">
                <a:solidFill>
                  <a:srgbClr val="4A4A4A"/>
                </a:solidFill>
                <a:effectLst/>
                <a:latin typeface="Times New Roman" panose="02020603050405020304" pitchFamily="18" charset="0"/>
                <a:ea typeface="Times New Roman" panose="02020603050405020304" pitchFamily="18" charset="0"/>
              </a:rPr>
              <a:t>Консультация для родителей</a:t>
            </a:r>
            <a:br>
              <a:rPr lang="ru-RU" sz="3600" dirty="0">
                <a:effectLst/>
                <a:latin typeface="Times New Roman" panose="02020603050405020304" pitchFamily="18" charset="0"/>
                <a:ea typeface="Times New Roman" panose="02020603050405020304" pitchFamily="18" charset="0"/>
              </a:rPr>
            </a:br>
            <a:r>
              <a:rPr lang="ru-RU" sz="3600" b="1" dirty="0">
                <a:solidFill>
                  <a:srgbClr val="C00000"/>
                </a:solidFill>
                <a:effectLst/>
                <a:latin typeface="Times New Roman" panose="02020603050405020304" pitchFamily="18" charset="0"/>
                <a:ea typeface="Times New Roman" panose="02020603050405020304" pitchFamily="18" charset="0"/>
              </a:rPr>
              <a:t>«</a:t>
            </a:r>
            <a:r>
              <a:rPr lang="ru-RU" sz="3600" b="1" u="sng" dirty="0">
                <a:solidFill>
                  <a:srgbClr val="C00000"/>
                </a:solidFill>
                <a:effectLst/>
                <a:latin typeface="Times New Roman" panose="02020603050405020304" pitchFamily="18" charset="0"/>
                <a:ea typeface="Times New Roman" panose="02020603050405020304" pitchFamily="18" charset="0"/>
              </a:rPr>
              <a:t>Эффективные средства и методы</a:t>
            </a:r>
            <a:br>
              <a:rPr lang="ru-RU" sz="3600" dirty="0">
                <a:effectLst/>
                <a:latin typeface="Times New Roman" panose="02020603050405020304" pitchFamily="18" charset="0"/>
                <a:ea typeface="Times New Roman" panose="02020603050405020304" pitchFamily="18" charset="0"/>
              </a:rPr>
            </a:br>
            <a:r>
              <a:rPr lang="ru-RU" sz="3600" b="1" u="sng" dirty="0">
                <a:solidFill>
                  <a:srgbClr val="C00000"/>
                </a:solidFill>
                <a:effectLst/>
                <a:latin typeface="Times New Roman" panose="02020603050405020304" pitchFamily="18" charset="0"/>
                <a:ea typeface="Times New Roman" panose="02020603050405020304" pitchFamily="18" charset="0"/>
              </a:rPr>
              <a:t>закаливания детей»</a:t>
            </a:r>
            <a:br>
              <a:rPr lang="ru-RU" sz="3600" dirty="0">
                <a:effectLst/>
                <a:latin typeface="Times New Roman" panose="02020603050405020304" pitchFamily="18" charset="0"/>
                <a:ea typeface="Times New Roman" panose="02020603050405020304" pitchFamily="18" charset="0"/>
              </a:rPr>
            </a:br>
            <a:endParaRPr lang="ru-RU" sz="3600" dirty="0"/>
          </a:p>
        </p:txBody>
      </p:sp>
    </p:spTree>
    <p:extLst>
      <p:ext uri="{BB962C8B-B14F-4D97-AF65-F5344CB8AC3E}">
        <p14:creationId xmlns:p14="http://schemas.microsoft.com/office/powerpoint/2010/main" val="2533416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579C28-9EBF-8C61-B7BB-CA24E6974CE3}"/>
              </a:ext>
            </a:extLst>
          </p:cNvPr>
          <p:cNvSpPr>
            <a:spLocks noGrp="1"/>
          </p:cNvSpPr>
          <p:nvPr>
            <p:ph type="title"/>
          </p:nvPr>
        </p:nvSpPr>
        <p:spPr>
          <a:xfrm>
            <a:off x="435529" y="188672"/>
            <a:ext cx="5034094" cy="4123270"/>
          </a:xfrm>
        </p:spPr>
        <p:txBody>
          <a:bodyPr>
            <a:noAutofit/>
          </a:bodyPr>
          <a:lstStyle/>
          <a:p>
            <a:r>
              <a:rPr lang="ru-RU" sz="1600" b="1" u="sng" dirty="0">
                <a:solidFill>
                  <a:srgbClr val="4A4A4A"/>
                </a:solidFill>
                <a:effectLst/>
                <a:latin typeface="Sitka Subheading" panose="02000505000000020004" pitchFamily="2" charset="0"/>
                <a:ea typeface="Times New Roman" panose="02020603050405020304" pitchFamily="18" charset="0"/>
              </a:rPr>
              <a:t>Закаливание</a:t>
            </a:r>
            <a:r>
              <a:rPr lang="ru-RU" sz="1600" b="1" dirty="0">
                <a:solidFill>
                  <a:srgbClr val="4A4A4A"/>
                </a:solidFill>
                <a:effectLst/>
                <a:latin typeface="Sitka Subheading" panose="02000505000000020004" pitchFamily="2" charset="0"/>
                <a:ea typeface="Times New Roman" panose="02020603050405020304" pitchFamily="18" charset="0"/>
              </a:rPr>
              <a:t> - прекрасное и доступное средство для укрепления здоровья детей. Это одно из эффективных средств укрепления здоровья и профилактики заболеваний. Оно положительно действует</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на механизмы приспособления к холоду, жаре, ослабляет негативные реакции нашего организма на изменения погоды, повышает устойчивость к вирусным и бактериальным заражениям, создает прочный щит от простудных заболеваний и тем самым значительно</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продлевает срок активной творческой жизни человека.</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Как сделать процесс закаливания простым для родителей и приятным, увлекательным и, главное, полезным для ребенка?</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Важно сразу заметить, что закаливание</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окажется уместным лишь в том случае, если в целом</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образ жизни ребенка будет откорректирован с построением</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правильного режима дня, системы полноценного питания, оптимальных физических и интеллектуальных нагрузок.</a:t>
            </a:r>
            <a:br>
              <a:rPr lang="ru-RU" sz="1600" b="1" dirty="0">
                <a:effectLst/>
                <a:latin typeface="Sitka Subheading" panose="02000505000000020004" pitchFamily="2" charset="0"/>
                <a:ea typeface="Times New Roman" panose="02020603050405020304" pitchFamily="18" charset="0"/>
              </a:rPr>
            </a:br>
            <a:r>
              <a:rPr lang="ru-RU" sz="1600" b="1" dirty="0">
                <a:solidFill>
                  <a:srgbClr val="4A4A4A"/>
                </a:solidFill>
                <a:effectLst/>
                <a:latin typeface="Sitka Subheading" panose="02000505000000020004" pitchFamily="2" charset="0"/>
                <a:ea typeface="Times New Roman" panose="02020603050405020304" pitchFamily="18" charset="0"/>
              </a:rPr>
              <a:t>Закаливать свой организм необходимо каждому!</a:t>
            </a:r>
            <a:br>
              <a:rPr lang="ru-RU" sz="1600" dirty="0">
                <a:effectLst/>
                <a:latin typeface="Sitka Subheading" panose="02000505000000020004" pitchFamily="2" charset="0"/>
                <a:ea typeface="Times New Roman" panose="02020603050405020304" pitchFamily="18" charset="0"/>
              </a:rPr>
            </a:br>
            <a:endParaRPr lang="ru-RU" sz="1600" dirty="0">
              <a:latin typeface="Sitka Subheading" panose="02000505000000020004" pitchFamily="2" charset="0"/>
            </a:endParaRPr>
          </a:p>
        </p:txBody>
      </p:sp>
      <p:pic>
        <p:nvPicPr>
          <p:cNvPr id="4" name="Объект 3">
            <a:extLst>
              <a:ext uri="{FF2B5EF4-FFF2-40B4-BE49-F238E27FC236}">
                <a16:creationId xmlns:a16="http://schemas.microsoft.com/office/drawing/2014/main" id="{C1A208CF-9AC9-7555-781C-63657C17F9F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942859" y="570444"/>
            <a:ext cx="5461277" cy="364085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87642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9AC089-C5F5-BAFB-69EE-04DDA0EDE144}"/>
              </a:ext>
            </a:extLst>
          </p:cNvPr>
          <p:cNvSpPr>
            <a:spLocks noGrp="1"/>
          </p:cNvSpPr>
          <p:nvPr>
            <p:ph type="title"/>
          </p:nvPr>
        </p:nvSpPr>
        <p:spPr>
          <a:xfrm>
            <a:off x="794780" y="190151"/>
            <a:ext cx="8596668" cy="1320800"/>
          </a:xfrm>
        </p:spPr>
        <p:txBody>
          <a:bodyPr/>
          <a:lstStyle/>
          <a:p>
            <a:r>
              <a:rPr lang="ru-RU" sz="3600" b="1" u="sng" dirty="0">
                <a:solidFill>
                  <a:srgbClr val="C00000"/>
                </a:solidFill>
                <a:effectLst/>
                <a:latin typeface="Times New Roman" panose="02020603050405020304" pitchFamily="18" charset="0"/>
                <a:ea typeface="Times New Roman" panose="02020603050405020304" pitchFamily="18" charset="0"/>
              </a:rPr>
              <a:t>ПРАВИЛА ЗАКАЛИВАНИЯ ДЕТЕЙ:</a:t>
            </a:r>
            <a:br>
              <a:rPr lang="ru-RU" sz="3200" dirty="0">
                <a:effectLst/>
                <a:latin typeface="Times New Roman" panose="02020603050405020304" pitchFamily="18" charset="0"/>
                <a:ea typeface="Times New Roman" panose="02020603050405020304" pitchFamily="18" charset="0"/>
              </a:rPr>
            </a:br>
            <a:endParaRPr lang="ru-RU" dirty="0"/>
          </a:p>
        </p:txBody>
      </p:sp>
      <p:pic>
        <p:nvPicPr>
          <p:cNvPr id="4" name="Рисунок 3">
            <a:extLst>
              <a:ext uri="{FF2B5EF4-FFF2-40B4-BE49-F238E27FC236}">
                <a16:creationId xmlns:a16="http://schemas.microsoft.com/office/drawing/2014/main" id="{D8D3AADC-C7B3-91D7-B169-3399E13A72A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03008" y="1646132"/>
            <a:ext cx="5753332" cy="30600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Объект 7">
            <a:extLst>
              <a:ext uri="{FF2B5EF4-FFF2-40B4-BE49-F238E27FC236}">
                <a16:creationId xmlns:a16="http://schemas.microsoft.com/office/drawing/2014/main" id="{99DB9828-33E2-5098-1DB1-34FC59113AAA}"/>
              </a:ext>
            </a:extLst>
          </p:cNvPr>
          <p:cNvSpPr>
            <a:spLocks noGrp="1"/>
          </p:cNvSpPr>
          <p:nvPr>
            <p:ph idx="1"/>
          </p:nvPr>
        </p:nvSpPr>
        <p:spPr>
          <a:xfrm>
            <a:off x="794780" y="1488613"/>
            <a:ext cx="4439950" cy="4434015"/>
          </a:xfrm>
        </p:spPr>
        <p:txBody>
          <a:bodyPr>
            <a:normAutofit lnSpcReduction="10000"/>
          </a:bodyPr>
          <a:lstStyle/>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r>
              <a:rPr kumimoji="0" lang="ru-RU" sz="1700" b="0" i="0" u="none" strike="noStrike" kern="1200" cap="none" spc="0" normalizeH="0" baseline="0" noProof="0" dirty="0">
                <a:ln>
                  <a:noFill/>
                </a:ln>
                <a:solidFill>
                  <a:srgbClr val="4A4A4A"/>
                </a:solidFill>
                <a:effectLst/>
                <a:uLnTx/>
                <a:uFillTx/>
                <a:latin typeface="Times New Roman" panose="02020603050405020304" pitchFamily="18" charset="0"/>
                <a:ea typeface="Times New Roman" panose="02020603050405020304" pitchFamily="18" charset="0"/>
                <a:cs typeface="+mn-cs"/>
              </a:rPr>
              <a:t>1. Состояние абсолютного здоровья ребенка.   Больного ребенка подвергать закаливающим процедурам не рекомендуется из-за      возможности переохлаждения организма.</a:t>
            </a:r>
            <a:endParaRPr kumimoji="0" lang="ru-RU" sz="17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Times New Roman" panose="02020603050405020304" pitchFamily="18" charset="0"/>
              <a:cs typeface="+mn-cs"/>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r>
              <a:rPr kumimoji="0" lang="ru-RU" sz="1700" b="0" i="0" u="none" strike="noStrike" kern="1200" cap="none" spc="0" normalizeH="0" baseline="0" noProof="0" dirty="0">
                <a:ln>
                  <a:noFill/>
                </a:ln>
                <a:solidFill>
                  <a:srgbClr val="4A4A4A"/>
                </a:solidFill>
                <a:effectLst/>
                <a:uLnTx/>
                <a:uFillTx/>
                <a:latin typeface="Times New Roman" panose="02020603050405020304" pitchFamily="18" charset="0"/>
                <a:ea typeface="Times New Roman" panose="02020603050405020304" pitchFamily="18" charset="0"/>
                <a:cs typeface="+mn-cs"/>
              </a:rPr>
              <a:t>2. Учет индивидуальных особенностей и возраста ребенка.</a:t>
            </a:r>
            <a:endParaRPr kumimoji="0" lang="ru-RU" sz="17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Times New Roman" panose="02020603050405020304" pitchFamily="18" charset="0"/>
              <a:cs typeface="+mn-cs"/>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r>
              <a:rPr kumimoji="0" lang="ru-RU" sz="1700" b="0" i="0" u="none" strike="noStrike" kern="1200" cap="none" spc="0" normalizeH="0" baseline="0" noProof="0" dirty="0">
                <a:ln>
                  <a:noFill/>
                </a:ln>
                <a:solidFill>
                  <a:srgbClr val="4A4A4A"/>
                </a:solidFill>
                <a:effectLst/>
                <a:uLnTx/>
                <a:uFillTx/>
                <a:latin typeface="Times New Roman" panose="02020603050405020304" pitchFamily="18" charset="0"/>
                <a:ea typeface="Times New Roman" panose="02020603050405020304" pitchFamily="18" charset="0"/>
                <a:cs typeface="+mn-cs"/>
              </a:rPr>
              <a:t>3. Предварительная подготовка организма к процедурам закаливания.</a:t>
            </a:r>
            <a:endParaRPr kumimoji="0" lang="ru-RU" sz="17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Times New Roman" panose="02020603050405020304" pitchFamily="18" charset="0"/>
              <a:cs typeface="+mn-cs"/>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r>
              <a:rPr kumimoji="0" lang="ru-RU" sz="1700" b="0" i="0" u="none" strike="noStrike" kern="1200" cap="none" spc="0" normalizeH="0" baseline="0" noProof="0" dirty="0">
                <a:ln>
                  <a:noFill/>
                </a:ln>
                <a:solidFill>
                  <a:srgbClr val="4A4A4A"/>
                </a:solidFill>
                <a:effectLst/>
                <a:uLnTx/>
                <a:uFillTx/>
                <a:latin typeface="Times New Roman" panose="02020603050405020304" pitchFamily="18" charset="0"/>
                <a:ea typeface="Times New Roman" panose="02020603050405020304" pitchFamily="18" charset="0"/>
                <a:cs typeface="+mn-cs"/>
              </a:rPr>
              <a:t>4.Систематичность. Вырабатываются ежедневные обязательные ритуалы, которые естественно вливаются в обычный образ жизни ребенка.</a:t>
            </a:r>
            <a:endParaRPr kumimoji="0" lang="ru-RU" sz="17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Times New Roman" panose="02020603050405020304" pitchFamily="18" charset="0"/>
              <a:cs typeface="+mn-cs"/>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r>
              <a:rPr kumimoji="0" lang="ru-RU" sz="1700" b="0" i="0" u="none" strike="noStrike" kern="1200" cap="none" spc="0" normalizeH="0" baseline="0" noProof="0" dirty="0">
                <a:ln>
                  <a:noFill/>
                </a:ln>
                <a:solidFill>
                  <a:srgbClr val="4A4A4A"/>
                </a:solidFill>
                <a:effectLst/>
                <a:uLnTx/>
                <a:uFillTx/>
                <a:latin typeface="Times New Roman" panose="02020603050405020304" pitchFamily="18" charset="0"/>
                <a:ea typeface="Times New Roman" panose="02020603050405020304" pitchFamily="18" charset="0"/>
                <a:cs typeface="+mn-cs"/>
              </a:rPr>
              <a:t>5.Постепенность. Плавное увеличение интенсивности и времени воздействия закаливающего фактора.</a:t>
            </a:r>
            <a:endParaRPr kumimoji="0" lang="ru-RU" sz="17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Times New Roman" panose="02020603050405020304" pitchFamily="18" charset="0"/>
              <a:cs typeface="+mn-cs"/>
            </a:endParaRPr>
          </a:p>
          <a:p>
            <a:endParaRPr lang="ru-RU" dirty="0"/>
          </a:p>
        </p:txBody>
      </p:sp>
    </p:spTree>
    <p:extLst>
      <p:ext uri="{BB962C8B-B14F-4D97-AF65-F5344CB8AC3E}">
        <p14:creationId xmlns:p14="http://schemas.microsoft.com/office/powerpoint/2010/main" val="151458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7231A3-E586-EFBA-A528-814AD3A60FA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A850B8D8-19EC-1BBC-D243-B6F77AAB8A65}"/>
              </a:ext>
            </a:extLst>
          </p:cNvPr>
          <p:cNvSpPr>
            <a:spLocks noGrp="1"/>
          </p:cNvSpPr>
          <p:nvPr>
            <p:ph idx="1"/>
          </p:nvPr>
        </p:nvSpPr>
        <p:spPr>
          <a:xfrm>
            <a:off x="559889" y="507957"/>
            <a:ext cx="5673131" cy="3880773"/>
          </a:xfrm>
        </p:spPr>
        <p:txBody>
          <a:bodyPr>
            <a:normAutofit fontScale="92500"/>
          </a:bodyPr>
          <a:lstStyle/>
          <a:p>
            <a:pPr marL="0" indent="0">
              <a:buNone/>
            </a:pPr>
            <a:r>
              <a:rPr lang="ru-RU" sz="1800" dirty="0">
                <a:solidFill>
                  <a:srgbClr val="4A4A4A"/>
                </a:solidFill>
                <a:effectLst/>
                <a:latin typeface="Times New Roman" panose="02020603050405020304" pitchFamily="18" charset="0"/>
                <a:ea typeface="Times New Roman" panose="02020603050405020304" pitchFamily="18" charset="0"/>
              </a:rPr>
              <a:t>6.Позитивный настрой ребенка. Процедуры закаливания лучше проводить в виде игры. Они не должны вызывать дискомфорт и состояние стресса у ребенка.</a:t>
            </a:r>
            <a:endParaRPr lang="ru-RU" sz="1800" dirty="0">
              <a:effectLst/>
              <a:latin typeface="Times New Roman" panose="02020603050405020304" pitchFamily="18" charset="0"/>
              <a:ea typeface="Times New Roman" panose="02020603050405020304" pitchFamily="18" charset="0"/>
            </a:endParaRPr>
          </a:p>
          <a:p>
            <a:pPr marL="0" indent="0">
              <a:buNone/>
            </a:pPr>
            <a:r>
              <a:rPr lang="ru-RU" sz="1800" dirty="0">
                <a:solidFill>
                  <a:srgbClr val="4A4A4A"/>
                </a:solidFill>
                <a:effectLst/>
                <a:latin typeface="Times New Roman" panose="02020603050405020304" pitchFamily="18" charset="0"/>
                <a:ea typeface="Times New Roman" panose="02020603050405020304" pitchFamily="18" charset="0"/>
              </a:rPr>
              <a:t>7.Безопасность</a:t>
            </a:r>
            <a:r>
              <a:rPr lang="ru-RU" sz="1800" dirty="0">
                <a:latin typeface="Times New Roman" panose="02020603050405020304" pitchFamily="18" charset="0"/>
                <a:ea typeface="Times New Roman" panose="02020603050405020304" pitchFamily="18" charset="0"/>
              </a:rPr>
              <a:t>. </a:t>
            </a:r>
            <a:r>
              <a:rPr lang="ru-RU" sz="1800" dirty="0">
                <a:solidFill>
                  <a:srgbClr val="4A4A4A"/>
                </a:solidFill>
                <a:effectLst/>
                <a:latin typeface="Times New Roman" panose="02020603050405020304" pitchFamily="18" charset="0"/>
                <a:ea typeface="Times New Roman" panose="02020603050405020304" pitchFamily="18" charset="0"/>
              </a:rPr>
              <a:t>Нельзя допускать переохлаждения ребенка, чрезмерно длительного воздействия низких или высоких температур.</a:t>
            </a:r>
            <a:endParaRPr lang="ru-RU" sz="1800" dirty="0">
              <a:effectLst/>
              <a:latin typeface="Times New Roman" panose="02020603050405020304" pitchFamily="18" charset="0"/>
              <a:ea typeface="Times New Roman" panose="02020603050405020304" pitchFamily="18" charset="0"/>
            </a:endParaRPr>
          </a:p>
          <a:p>
            <a:pPr marL="0" indent="0">
              <a:buNone/>
            </a:pPr>
            <a:r>
              <a:rPr lang="ru-RU" sz="1800" dirty="0">
                <a:solidFill>
                  <a:srgbClr val="4A4A4A"/>
                </a:solidFill>
                <a:effectLst/>
                <a:latin typeface="Times New Roman" panose="02020603050405020304" pitchFamily="18" charset="0"/>
                <a:ea typeface="Times New Roman" panose="02020603050405020304" pitchFamily="18" charset="0"/>
              </a:rPr>
              <a:t>8.Комплексность.</a:t>
            </a:r>
            <a:r>
              <a:rPr lang="ru-RU" sz="1800" dirty="0">
                <a:latin typeface="Times New Roman" panose="02020603050405020304" pitchFamily="18" charset="0"/>
                <a:ea typeface="Times New Roman" panose="02020603050405020304" pitchFamily="18" charset="0"/>
              </a:rPr>
              <a:t> </a:t>
            </a:r>
            <a:r>
              <a:rPr lang="ru-RU" sz="1800" dirty="0">
                <a:solidFill>
                  <a:srgbClr val="4A4A4A"/>
                </a:solidFill>
                <a:effectLst/>
                <a:latin typeface="Times New Roman" panose="02020603050405020304" pitchFamily="18" charset="0"/>
                <a:ea typeface="Times New Roman" panose="02020603050405020304" pitchFamily="18" charset="0"/>
              </a:rPr>
              <a:t>Мероприятия по закаливанию наиболее эффективны в сочетании с физическими упражнениями и массажем. </a:t>
            </a:r>
            <a:endParaRPr lang="ru-RU" sz="1800" dirty="0">
              <a:effectLst/>
              <a:latin typeface="Times New Roman" panose="02020603050405020304" pitchFamily="18" charset="0"/>
              <a:ea typeface="Times New Roman" panose="02020603050405020304" pitchFamily="18" charset="0"/>
            </a:endParaRPr>
          </a:p>
          <a:p>
            <a:pPr marL="0" indent="0">
              <a:buNone/>
            </a:pPr>
            <a:r>
              <a:rPr lang="ru-RU" sz="1800" dirty="0">
                <a:solidFill>
                  <a:srgbClr val="4A4A4A"/>
                </a:solidFill>
                <a:effectLst/>
                <a:latin typeface="Times New Roman" panose="02020603050405020304" pitchFamily="18" charset="0"/>
                <a:ea typeface="Times New Roman" panose="02020603050405020304" pitchFamily="18" charset="0"/>
              </a:rPr>
              <a:t>9.Сочетание общего и местного закаливания.</a:t>
            </a:r>
            <a:r>
              <a:rPr lang="ru-RU" sz="1800" dirty="0">
                <a:latin typeface="Times New Roman" panose="02020603050405020304" pitchFamily="18" charset="0"/>
                <a:ea typeface="Times New Roman" panose="02020603050405020304" pitchFamily="18" charset="0"/>
              </a:rPr>
              <a:t> </a:t>
            </a:r>
            <a:r>
              <a:rPr lang="ru-RU" sz="1800" dirty="0">
                <a:solidFill>
                  <a:srgbClr val="4A4A4A"/>
                </a:solidFill>
                <a:effectLst/>
                <a:latin typeface="Times New Roman" panose="02020603050405020304" pitchFamily="18" charset="0"/>
                <a:ea typeface="Times New Roman" panose="02020603050405020304" pitchFamily="18" charset="0"/>
              </a:rPr>
              <a:t>Разумно подвергать закаливанию как уязвимые для воздействия внешних факторов части тела (шея, стопы, поясница), так и все тело.</a:t>
            </a:r>
            <a:endParaRPr lang="ru-RU" sz="1800" dirty="0">
              <a:effectLst/>
              <a:latin typeface="Times New Roman" panose="02020603050405020304" pitchFamily="18" charset="0"/>
              <a:ea typeface="Times New Roman" panose="02020603050405020304" pitchFamily="18" charset="0"/>
            </a:endParaRPr>
          </a:p>
          <a:p>
            <a:endParaRPr lang="ru-RU" dirty="0"/>
          </a:p>
        </p:txBody>
      </p:sp>
      <p:pic>
        <p:nvPicPr>
          <p:cNvPr id="5" name="Рисунок 4">
            <a:extLst>
              <a:ext uri="{FF2B5EF4-FFF2-40B4-BE49-F238E27FC236}">
                <a16:creationId xmlns:a16="http://schemas.microsoft.com/office/drawing/2014/main" id="{6AAC10CB-53E1-9431-1EDF-0D569B222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3020" y="290196"/>
            <a:ext cx="4554446" cy="4554446"/>
          </a:xfrm>
          <a:prstGeom prst="rect">
            <a:avLst/>
          </a:prstGeom>
          <a:ln>
            <a:noFill/>
          </a:ln>
          <a:effectLst>
            <a:softEdge rad="112500"/>
          </a:effectLst>
        </p:spPr>
      </p:pic>
    </p:spTree>
    <p:extLst>
      <p:ext uri="{BB962C8B-B14F-4D97-AF65-F5344CB8AC3E}">
        <p14:creationId xmlns:p14="http://schemas.microsoft.com/office/powerpoint/2010/main" val="2423098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82D069-83C2-79A7-D18C-12AF80E450DA}"/>
              </a:ext>
            </a:extLst>
          </p:cNvPr>
          <p:cNvSpPr>
            <a:spLocks noGrp="1"/>
          </p:cNvSpPr>
          <p:nvPr>
            <p:ph type="title"/>
          </p:nvPr>
        </p:nvSpPr>
        <p:spPr>
          <a:xfrm>
            <a:off x="1692402" y="156238"/>
            <a:ext cx="8596668" cy="1320800"/>
          </a:xfrm>
        </p:spPr>
        <p:txBody>
          <a:bodyPr/>
          <a:lstStyle/>
          <a:p>
            <a:r>
              <a:rPr lang="ru-RU" sz="3600" u="sng" dirty="0">
                <a:solidFill>
                  <a:srgbClr val="C00000"/>
                </a:solidFill>
                <a:effectLst/>
                <a:latin typeface="Times New Roman" panose="02020603050405020304" pitchFamily="18" charset="0"/>
                <a:ea typeface="Times New Roman" panose="02020603050405020304" pitchFamily="18" charset="0"/>
              </a:rPr>
              <a:t>МЕТОДЫ ЗАКАЛИВАНИЯ ДЕТЕЙ:</a:t>
            </a:r>
            <a:br>
              <a:rPr lang="ru-RU" sz="3200" dirty="0">
                <a:effectLst/>
                <a:latin typeface="Times New Roman" panose="02020603050405020304" pitchFamily="18" charset="0"/>
                <a:ea typeface="Times New Roman" panose="02020603050405020304" pitchFamily="18" charset="0"/>
              </a:rPr>
            </a:br>
            <a:endParaRPr lang="ru-RU" dirty="0"/>
          </a:p>
        </p:txBody>
      </p:sp>
      <p:sp>
        <p:nvSpPr>
          <p:cNvPr id="8" name="TextBox 7">
            <a:extLst>
              <a:ext uri="{FF2B5EF4-FFF2-40B4-BE49-F238E27FC236}">
                <a16:creationId xmlns:a16="http://schemas.microsoft.com/office/drawing/2014/main" id="{5538AFD9-9886-5A0A-9EBF-29A4DC7B1519}"/>
              </a:ext>
            </a:extLst>
          </p:cNvPr>
          <p:cNvSpPr txBox="1"/>
          <p:nvPr/>
        </p:nvSpPr>
        <p:spPr>
          <a:xfrm>
            <a:off x="296633" y="816638"/>
            <a:ext cx="4976122" cy="5816977"/>
          </a:xfrm>
          <a:prstGeom prst="rect">
            <a:avLst/>
          </a:prstGeom>
          <a:noFill/>
        </p:spPr>
        <p:txBody>
          <a:bodyPr wrap="square">
            <a:spAutoFit/>
          </a:bodyPr>
          <a:lstStyle/>
          <a:p>
            <a:r>
              <a:rPr lang="ru-RU" sz="1200" dirty="0">
                <a:solidFill>
                  <a:srgbClr val="4A4A4A"/>
                </a:solidFill>
                <a:effectLst/>
                <a:latin typeface="Times New Roman" panose="02020603050405020304" pitchFamily="18" charset="0"/>
                <a:ea typeface="Times New Roman" panose="02020603050405020304" pitchFamily="18" charset="0"/>
              </a:rPr>
              <a:t>1. </a:t>
            </a:r>
            <a:r>
              <a:rPr lang="ru-RU" sz="1200" b="1" dirty="0">
                <a:solidFill>
                  <a:srgbClr val="4A4A4A"/>
                </a:solidFill>
                <a:effectLst/>
                <a:latin typeface="Times New Roman" panose="02020603050405020304" pitchFamily="18" charset="0"/>
                <a:ea typeface="Times New Roman" panose="02020603050405020304" pitchFamily="18" charset="0"/>
              </a:rPr>
              <a:t>ЗАКАЛИВАНИЕ ВОЗДУХОМ</a:t>
            </a:r>
            <a:endParaRPr lang="ru-RU" sz="1200" dirty="0">
              <a:effectLst/>
              <a:latin typeface="Times New Roman" panose="02020603050405020304" pitchFamily="18" charset="0"/>
              <a:ea typeface="Times New Roman" panose="02020603050405020304" pitchFamily="18" charset="0"/>
            </a:endParaRPr>
          </a:p>
          <a:p>
            <a:r>
              <a:rPr lang="ru-RU" sz="1200" b="1" dirty="0">
                <a:solidFill>
                  <a:srgbClr val="4A4A4A"/>
                </a:solidFill>
                <a:effectLst/>
                <a:latin typeface="Times New Roman" panose="02020603050405020304" pitchFamily="18" charset="0"/>
                <a:ea typeface="Times New Roman" panose="02020603050405020304" pitchFamily="18" charset="0"/>
              </a:rPr>
              <a:t>Одежда</a:t>
            </a:r>
            <a:r>
              <a:rPr lang="ru-RU" sz="1200" dirty="0">
                <a:solidFill>
                  <a:srgbClr val="4A4A4A"/>
                </a:solidFill>
                <a:effectLst/>
                <a:latin typeface="Times New Roman" panose="02020603050405020304" pitchFamily="18" charset="0"/>
                <a:ea typeface="Times New Roman" panose="02020603050405020304" pitchFamily="18" charset="0"/>
              </a:rPr>
              <a:t> – одевать ребенка нужно по принципу ЛЕГКО, УДОБНО и СУХО. Не допускать перегревания организма, повышенного потоотделения, намокания ног. Одежда должна быть из натуральных материалов.</a:t>
            </a:r>
            <a:endParaRPr lang="ru-RU" sz="1200" dirty="0">
              <a:effectLst/>
              <a:latin typeface="Times New Roman" panose="02020603050405020304" pitchFamily="18" charset="0"/>
              <a:ea typeface="Times New Roman" panose="02020603050405020304" pitchFamily="18" charset="0"/>
            </a:endParaRPr>
          </a:p>
          <a:p>
            <a:r>
              <a:rPr lang="ru-RU" sz="1200" b="1" dirty="0">
                <a:solidFill>
                  <a:srgbClr val="4A4A4A"/>
                </a:solidFill>
                <a:effectLst/>
                <a:latin typeface="Times New Roman" panose="02020603050405020304" pitchFamily="18" charset="0"/>
                <a:ea typeface="Times New Roman" panose="02020603050405020304" pitchFamily="18" charset="0"/>
              </a:rPr>
              <a:t>Прогулки </a:t>
            </a:r>
            <a:r>
              <a:rPr lang="ru-RU" sz="1200" dirty="0">
                <a:solidFill>
                  <a:srgbClr val="4A4A4A"/>
                </a:solidFill>
                <a:effectLst/>
                <a:latin typeface="Times New Roman" panose="02020603050405020304" pitchFamily="18" charset="0"/>
                <a:ea typeface="Times New Roman" panose="02020603050405020304" pitchFamily="18" charset="0"/>
              </a:rPr>
              <a:t>–обязательны ежедневные прогулки в любое время года! Время</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–от 1,5 до 5 и более часов в день.</a:t>
            </a:r>
            <a:endParaRPr lang="ru-RU" sz="1200" dirty="0">
              <a:effectLst/>
              <a:latin typeface="Times New Roman" panose="02020603050405020304" pitchFamily="18" charset="0"/>
              <a:ea typeface="Times New Roman" panose="02020603050405020304" pitchFamily="18" charset="0"/>
            </a:endParaRPr>
          </a:p>
          <a:p>
            <a:r>
              <a:rPr lang="ru-RU" sz="1200" b="1" dirty="0">
                <a:solidFill>
                  <a:srgbClr val="4A4A4A"/>
                </a:solidFill>
                <a:effectLst/>
                <a:latin typeface="Times New Roman" panose="02020603050405020304" pitchFamily="18" charset="0"/>
                <a:ea typeface="Times New Roman" panose="02020603050405020304" pitchFamily="18" charset="0"/>
              </a:rPr>
              <a:t>Воздух в помещении</a:t>
            </a:r>
            <a:r>
              <a:rPr lang="ru-RU" sz="1200" dirty="0">
                <a:solidFill>
                  <a:srgbClr val="4A4A4A"/>
                </a:solidFill>
                <a:effectLst/>
                <a:latin typeface="Times New Roman" panose="02020603050405020304" pitchFamily="18" charset="0"/>
                <a:ea typeface="Times New Roman" panose="02020603050405020304" pitchFamily="18" charset="0"/>
              </a:rPr>
              <a:t> – проветривать помещения 4-5 раз в сутки.</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Оптимальная температура в комнате —22°С.</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Полезен дневной сон при открытых окнах летом и форточках зимой.</a:t>
            </a:r>
            <a:endParaRPr lang="ru-RU" sz="1200" dirty="0">
              <a:effectLst/>
              <a:latin typeface="Times New Roman" panose="02020603050405020304" pitchFamily="18" charset="0"/>
              <a:ea typeface="Times New Roman" panose="02020603050405020304" pitchFamily="18" charset="0"/>
            </a:endParaRPr>
          </a:p>
          <a:p>
            <a:r>
              <a:rPr lang="ru-RU" sz="1200" b="1" dirty="0">
                <a:solidFill>
                  <a:srgbClr val="4A4A4A"/>
                </a:solidFill>
                <a:effectLst/>
                <a:latin typeface="Times New Roman" panose="02020603050405020304" pitchFamily="18" charset="0"/>
                <a:ea typeface="Times New Roman" panose="02020603050405020304" pitchFamily="18" charset="0"/>
              </a:rPr>
              <a:t>Воздушные ванны</a:t>
            </a:r>
            <a:r>
              <a:rPr lang="ru-RU" sz="1200" dirty="0">
                <a:solidFill>
                  <a:srgbClr val="4A4A4A"/>
                </a:solidFill>
                <a:effectLst/>
                <a:latin typeface="Times New Roman" panose="02020603050405020304" pitchFamily="18" charset="0"/>
                <a:ea typeface="Times New Roman" panose="02020603050405020304" pitchFamily="18" charset="0"/>
              </a:rPr>
              <a:t>–эффективная закаливающая процедура, применяемая с самого раннего возраста.</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Воздушные ванны перед сном и после пробуждения–дать ребенку полежать без одежды в течение 1-2 минут. Постепенно (в течение нескольких месяцев) снижать температуру в комнате до 15-20°С.</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Воздушные ванны в течение дня – оставлять минимум одежды на ребенке во время утренней гимнастики, подвижных игр.</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Воздушные ванны контрастные – можно играть с детьми в подвижные игры с передвижением из теплой комнаты в холодную.</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►Периодичность воздушных ванн–2-3 раза в день.</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►Продолжительность воздушных ванн  – начинать от 2-4мин,увеличивая время через 4-5 месяцев –до 15 минут.</a:t>
            </a:r>
            <a:endParaRPr lang="ru-RU" sz="1200" dirty="0">
              <a:effectLst/>
              <a:latin typeface="Times New Roman" panose="02020603050405020304" pitchFamily="18" charset="0"/>
              <a:ea typeface="Times New Roman" panose="02020603050405020304" pitchFamily="18" charset="0"/>
            </a:endParaRPr>
          </a:p>
          <a:p>
            <a:r>
              <a:rPr lang="ru-RU" sz="1200" b="1" dirty="0">
                <a:solidFill>
                  <a:srgbClr val="4A4A4A"/>
                </a:solidFill>
                <a:effectLst/>
                <a:latin typeface="Times New Roman" panose="02020603050405020304" pitchFamily="18" charset="0"/>
                <a:ea typeface="Times New Roman" panose="02020603050405020304" pitchFamily="18" charset="0"/>
              </a:rPr>
              <a:t>Хождение босиком</a:t>
            </a:r>
            <a:r>
              <a:rPr lang="ru-RU" sz="1200" dirty="0">
                <a:solidFill>
                  <a:srgbClr val="4A4A4A"/>
                </a:solidFill>
                <a:effectLst/>
                <a:latin typeface="Times New Roman" panose="02020603050405020304" pitchFamily="18" charset="0"/>
                <a:ea typeface="Times New Roman" panose="02020603050405020304" pitchFamily="18" charset="0"/>
              </a:rPr>
              <a:t> – в помещении и на улице.</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Хождение босиком в помещении–стимуляция рефлексогенных зон.</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Рекомендуется ходить босиком постоянно (но только по полу из натуральных материалов).</a:t>
            </a:r>
            <a:endParaRPr lang="ru-RU" sz="1200" dirty="0">
              <a:effectLst/>
              <a:latin typeface="Times New Roman" panose="02020603050405020304" pitchFamily="18" charset="0"/>
              <a:ea typeface="Times New Roman" panose="02020603050405020304" pitchFamily="18" charset="0"/>
            </a:endParaRPr>
          </a:p>
          <a:p>
            <a:r>
              <a:rPr lang="ru-RU" sz="1200" dirty="0">
                <a:solidFill>
                  <a:srgbClr val="4A4A4A"/>
                </a:solidFill>
                <a:effectLst/>
                <a:latin typeface="Times New Roman" panose="02020603050405020304" pitchFamily="18" charset="0"/>
                <a:ea typeface="Times New Roman" panose="02020603050405020304" pitchFamily="18" charset="0"/>
              </a:rPr>
              <a:t>Хождение босиком на открытом воздухе–более сильное иммуностимулирующее средство. Лучше начинать ходить по траве и песку, затем гулять по гальке, гравию и др. Периодичность -2-3 раза в день по 15-40 минут</a:t>
            </a:r>
            <a:endParaRPr lang="ru-RU" sz="1200" dirty="0">
              <a:effectLst/>
              <a:latin typeface="Times New Roman" panose="02020603050405020304" pitchFamily="18" charset="0"/>
              <a:ea typeface="Times New Roman" panose="02020603050405020304" pitchFamily="18" charset="0"/>
            </a:endParaRPr>
          </a:p>
        </p:txBody>
      </p:sp>
      <p:sp>
        <p:nvSpPr>
          <p:cNvPr id="14" name="TextBox 13">
            <a:extLst>
              <a:ext uri="{FF2B5EF4-FFF2-40B4-BE49-F238E27FC236}">
                <a16:creationId xmlns:a16="http://schemas.microsoft.com/office/drawing/2014/main" id="{1CED65A0-EADE-F00E-F31E-90FF0024B254}"/>
              </a:ext>
            </a:extLst>
          </p:cNvPr>
          <p:cNvSpPr txBox="1"/>
          <p:nvPr/>
        </p:nvSpPr>
        <p:spPr>
          <a:xfrm>
            <a:off x="7334776" y="916174"/>
            <a:ext cx="4487601" cy="307777"/>
          </a:xfrm>
          <a:prstGeom prst="rect">
            <a:avLst/>
          </a:prstGeom>
          <a:noFill/>
        </p:spPr>
        <p:txBody>
          <a:bodyPr wrap="square">
            <a:spAutoFit/>
          </a:bodyPr>
          <a:lstStyle/>
          <a:p>
            <a:r>
              <a:rPr lang="ru-RU" sz="1400" b="1" dirty="0">
                <a:solidFill>
                  <a:srgbClr val="4A4A4A"/>
                </a:solidFill>
                <a:effectLst/>
                <a:latin typeface="Times New Roman" panose="02020603050405020304" pitchFamily="18" charset="0"/>
                <a:ea typeface="Times New Roman" panose="02020603050405020304" pitchFamily="18" charset="0"/>
              </a:rPr>
              <a:t>2. ЗАКАЛИВАНИЕ ВОДОЙ.</a:t>
            </a:r>
            <a:endParaRPr lang="ru-RU" sz="1400" dirty="0">
              <a:effectLst/>
              <a:latin typeface="Times New Roman" panose="02020603050405020304" pitchFamily="18" charset="0"/>
              <a:ea typeface="Times New Roman" panose="02020603050405020304" pitchFamily="18" charset="0"/>
            </a:endParaRPr>
          </a:p>
        </p:txBody>
      </p:sp>
      <p:sp>
        <p:nvSpPr>
          <p:cNvPr id="16" name="TextBox 15">
            <a:extLst>
              <a:ext uri="{FF2B5EF4-FFF2-40B4-BE49-F238E27FC236}">
                <a16:creationId xmlns:a16="http://schemas.microsoft.com/office/drawing/2014/main" id="{839428F2-6966-A222-36B2-83D8C6AB2083}"/>
              </a:ext>
            </a:extLst>
          </p:cNvPr>
          <p:cNvSpPr txBox="1"/>
          <p:nvPr/>
        </p:nvSpPr>
        <p:spPr>
          <a:xfrm>
            <a:off x="7075918" y="1223951"/>
            <a:ext cx="5121778" cy="4247317"/>
          </a:xfrm>
          <a:prstGeom prst="rect">
            <a:avLst/>
          </a:prstGeom>
          <a:noFill/>
        </p:spPr>
        <p:txBody>
          <a:bodyPr wrap="square">
            <a:spAutoFit/>
          </a:bodyPr>
          <a:lstStyle/>
          <a:p>
            <a:r>
              <a:rPr lang="ru-RU" sz="1800" dirty="0">
                <a:solidFill>
                  <a:srgbClr val="4A4A4A"/>
                </a:solidFill>
                <a:effectLst/>
                <a:latin typeface="Times New Roman" panose="02020603050405020304" pitchFamily="18" charset="0"/>
                <a:ea typeface="Times New Roman" panose="02020603050405020304" pitchFamily="18" charset="0"/>
              </a:rPr>
              <a:t>Закаливание в течение дня:</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Утро –умывание рук и лица холодной водой, умывание шеи и груди холодной водой, обтирание влажным полотенцем.</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День–умывание холодной водой в течение дня (руки перед умыванием не должны быть холодными), игры с водой (можно разрешить </a:t>
            </a:r>
            <a:r>
              <a:rPr lang="ru-RU" sz="1800" dirty="0" err="1">
                <a:solidFill>
                  <a:srgbClr val="4A4A4A"/>
                </a:solidFill>
                <a:effectLst/>
                <a:latin typeface="Times New Roman" panose="02020603050405020304" pitchFamily="18" charset="0"/>
                <a:ea typeface="Times New Roman" panose="02020603050405020304" pitchFamily="18" charset="0"/>
              </a:rPr>
              <a:t>по-булькаться</a:t>
            </a:r>
            <a:r>
              <a:rPr lang="ru-RU" sz="1800" dirty="0">
                <a:solidFill>
                  <a:srgbClr val="4A4A4A"/>
                </a:solidFill>
                <a:effectLst/>
                <a:latin typeface="Times New Roman" panose="02020603050405020304" pitchFamily="18" charset="0"/>
                <a:ea typeface="Times New Roman" panose="02020603050405020304" pitchFamily="18" charset="0"/>
              </a:rPr>
              <a:t> в тазике с холодной водой, поиграть с кораблик</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ом или игрушками), обливание ног после прогулки прохладной водой.</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Вечер: мытье ног перед сном, прохладный душ, контрастный душ, обливание</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стоп холодной водой из-под крана.</a:t>
            </a:r>
            <a:endParaRPr lang="ru-RU" sz="1600" dirty="0">
              <a:effectLst/>
              <a:latin typeface="Times New Roman" panose="02020603050405020304" pitchFamily="18" charset="0"/>
              <a:ea typeface="Times New Roman" panose="02020603050405020304" pitchFamily="18" charset="0"/>
            </a:endParaRPr>
          </a:p>
          <a:p>
            <a:r>
              <a:rPr lang="ru-RU" sz="1800" dirty="0">
                <a:solidFill>
                  <a:srgbClr val="4A4A4A"/>
                </a:solidFill>
                <a:effectLst/>
                <a:latin typeface="Times New Roman" panose="02020603050405020304" pitchFamily="18" charset="0"/>
                <a:ea typeface="Times New Roman" panose="02020603050405020304" pitchFamily="18" charset="0"/>
              </a:rPr>
              <a:t>Рассмотрим каждую процедуру подробнее.</a:t>
            </a:r>
            <a:endParaRPr lang="ru-RU" sz="1600" dirty="0">
              <a:effectLst/>
              <a:latin typeface="Times New Roman" panose="02020603050405020304" pitchFamily="18" charset="0"/>
              <a:ea typeface="Times New Roman" panose="02020603050405020304" pitchFamily="18" charset="0"/>
            </a:endParaRPr>
          </a:p>
        </p:txBody>
      </p:sp>
      <p:pic>
        <p:nvPicPr>
          <p:cNvPr id="18" name="Рисунок 17">
            <a:extLst>
              <a:ext uri="{FF2B5EF4-FFF2-40B4-BE49-F238E27FC236}">
                <a16:creationId xmlns:a16="http://schemas.microsoft.com/office/drawing/2014/main" id="{3EC1E55A-A03F-7611-C5E3-43DA859AB3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2211" y="1477039"/>
            <a:ext cx="1937049" cy="26762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575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2DF25B-4B1D-5959-5349-98F05F5933C9}"/>
              </a:ext>
            </a:extLst>
          </p:cNvPr>
          <p:cNvSpPr>
            <a:spLocks noGrp="1"/>
          </p:cNvSpPr>
          <p:nvPr>
            <p:ph type="title"/>
          </p:nvPr>
        </p:nvSpPr>
        <p:spPr>
          <a:xfrm>
            <a:off x="70582" y="250676"/>
            <a:ext cx="8596668" cy="1320800"/>
          </a:xfrm>
        </p:spPr>
        <p:txBody>
          <a:bodyPr>
            <a:noAutofit/>
          </a:bodyPr>
          <a:lstStyle/>
          <a:p>
            <a:r>
              <a:rPr lang="ru-RU" sz="1400" b="1" dirty="0">
                <a:solidFill>
                  <a:srgbClr val="4A4A4A"/>
                </a:solidFill>
                <a:effectLst/>
                <a:latin typeface="Times New Roman" panose="02020603050405020304" pitchFamily="18" charset="0"/>
                <a:ea typeface="Times New Roman" panose="02020603050405020304" pitchFamily="18" charset="0"/>
              </a:rPr>
              <a:t>Мытье рук и лица холодной водой из крана:</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Простая, элементарная процедура, которую нужно обязательно выполнять каждый день. Умывание шеи, груди, рук холодной водой:</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Более сильная по воздействию процедура, т.к. на шее и на груди</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расположено множество рецепторов, реагирующих на низкую температуру. Эта процедура требует предварительной подготовки ребенка. Начинать процедуру следует через 2 месяца после начала закаливающих мероприятий.</a:t>
            </a:r>
            <a:br>
              <a:rPr lang="ru-RU" sz="1400" dirty="0">
                <a:effectLst/>
                <a:latin typeface="Times New Roman" panose="02020603050405020304" pitchFamily="18" charset="0"/>
                <a:ea typeface="Times New Roman" panose="02020603050405020304" pitchFamily="18" charset="0"/>
              </a:rPr>
            </a:br>
            <a:r>
              <a:rPr lang="ru-RU" sz="1400" b="1" dirty="0">
                <a:solidFill>
                  <a:srgbClr val="4A4A4A"/>
                </a:solidFill>
                <a:effectLst/>
                <a:latin typeface="Times New Roman" panose="02020603050405020304" pitchFamily="18" charset="0"/>
                <a:ea typeface="Times New Roman" panose="02020603050405020304" pitchFamily="18" charset="0"/>
              </a:rPr>
              <a:t>Мытье ног перед ночным сном:</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Эффективная процедура, дающая стойкий закаливающий эффект. Мыть ноги нужно струей воды, стоя в тазике или в ванне. После мытья ноги следует вытереть насухо. Периодичность: ежедневно.</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Время проведения: начинать с 1 минуты, через 2-3 месяца доводить до 2 минут. Температура воды:25-30°С, через 2 месяца –21-23°С, через –3-4 месяца –18-20°С.</a:t>
            </a:r>
            <a:br>
              <a:rPr lang="ru-RU" sz="1400" dirty="0">
                <a:effectLst/>
                <a:latin typeface="Times New Roman" panose="02020603050405020304" pitchFamily="18" charset="0"/>
                <a:ea typeface="Times New Roman" panose="02020603050405020304" pitchFamily="18" charset="0"/>
              </a:rPr>
            </a:br>
            <a:r>
              <a:rPr lang="ru-RU" sz="1400" b="1" dirty="0">
                <a:solidFill>
                  <a:srgbClr val="4A4A4A"/>
                </a:solidFill>
                <a:effectLst/>
                <a:latin typeface="Times New Roman" panose="02020603050405020304" pitchFamily="18" charset="0"/>
                <a:ea typeface="Times New Roman" panose="02020603050405020304" pitchFamily="18" charset="0"/>
              </a:rPr>
              <a:t>Обтирание влажным полотенцем:</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Очень мягкая процедура закаливания. Намоченным полотенцем</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медленными массажными движениями необходимо обтирать сначала руки и ноги (от пальцев вверх), затем грудь и спину (от середины к бокам), живот –по часовой стрелке. Если в помещении тепло, то вытираться насухо необязательно, в прохладном помещении лучше промокнуть влагу сухим полотенцем.</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Обтирания используют с двухмесячного возраста. Начинать обтирания лучше с температуры воды 30-33°С. Следует натирать ребенка до легкого покраснения кожи. Температуру воды необходимо постепенно снижать, доведя ее к 2-3 годам до комнатной. У новорожденных детей вода должна доходить минимум до +28°С.</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Периодичность обтираний: каждое утро.</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Продолжительность процедуры:1-3 минуты.</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Температура: от 28°С и выше, через 2 месяца –до 22-25 °С.</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Через 1,5 месяца после начала обтираний можно перейти к обливаниям</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(детям после 3-х лет).</a:t>
            </a:r>
            <a:br>
              <a:rPr lang="ru-RU" sz="1400" dirty="0">
                <a:effectLst/>
                <a:latin typeface="Times New Roman" panose="02020603050405020304" pitchFamily="18" charset="0"/>
                <a:ea typeface="Times New Roman" panose="02020603050405020304" pitchFamily="18" charset="0"/>
              </a:rPr>
            </a:br>
            <a:endParaRPr lang="ru-RU" sz="1400" dirty="0"/>
          </a:p>
        </p:txBody>
      </p:sp>
      <p:pic>
        <p:nvPicPr>
          <p:cNvPr id="9" name="Объект 8">
            <a:extLst>
              <a:ext uri="{FF2B5EF4-FFF2-40B4-BE49-F238E27FC236}">
                <a16:creationId xmlns:a16="http://schemas.microsoft.com/office/drawing/2014/main" id="{BF72B15F-3962-BF22-E802-8756CB4F2C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16896" y="1"/>
            <a:ext cx="3375104" cy="6857999"/>
          </a:xfrm>
        </p:spPr>
      </p:pic>
    </p:spTree>
    <p:extLst>
      <p:ext uri="{BB962C8B-B14F-4D97-AF65-F5344CB8AC3E}">
        <p14:creationId xmlns:p14="http://schemas.microsoft.com/office/powerpoint/2010/main" val="2629691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243C40-8982-8F3B-C57A-CCD362523320}"/>
              </a:ext>
            </a:extLst>
          </p:cNvPr>
          <p:cNvSpPr>
            <a:spLocks noGrp="1"/>
          </p:cNvSpPr>
          <p:nvPr>
            <p:ph type="title"/>
          </p:nvPr>
        </p:nvSpPr>
        <p:spPr>
          <a:xfrm>
            <a:off x="688209" y="156238"/>
            <a:ext cx="6274654" cy="1320800"/>
          </a:xfrm>
        </p:spPr>
        <p:txBody>
          <a:bodyPr>
            <a:noAutofit/>
          </a:bodyPr>
          <a:lstStyle/>
          <a:p>
            <a:r>
              <a:rPr lang="ru-RU" sz="1400" b="1" dirty="0">
                <a:solidFill>
                  <a:srgbClr val="4A4A4A"/>
                </a:solidFill>
                <a:effectLst/>
                <a:latin typeface="Times New Roman" panose="02020603050405020304" pitchFamily="18" charset="0"/>
                <a:ea typeface="Times New Roman" panose="02020603050405020304" pitchFamily="18" charset="0"/>
              </a:rPr>
              <a:t>Душ: </a:t>
            </a:r>
            <a:r>
              <a:rPr lang="ru-RU" sz="1400" dirty="0">
                <a:solidFill>
                  <a:srgbClr val="4A4A4A"/>
                </a:solidFill>
                <a:effectLst/>
                <a:latin typeface="Times New Roman" panose="02020603050405020304" pitchFamily="18" charset="0"/>
                <a:ea typeface="Times New Roman" panose="02020603050405020304" pitchFamily="18" charset="0"/>
              </a:rPr>
              <a:t>Отличное гигиеническое средство, которое можно применять</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ежедневно.</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Теплый душ не имеет закаливающего эффекта, обладая лишь тонизирующим действием. Умеренно прохладный душ стимулирует терморегуляцию, холодный душ(комнатной температуры) оказывает выраженное закаливающее действие.</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Периодичность: каждый вечер перед сном. Продолжительность процедуры: начинать с 1 мин, через 2 месяца доводить до 3 минут.</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Температура: сначала 28°С и выше, через 3 месяца –22-25°С, через 4-5месяцев –20-21°С</a:t>
            </a:r>
            <a:br>
              <a:rPr lang="ru-RU" sz="1400" dirty="0">
                <a:effectLst/>
                <a:latin typeface="Times New Roman" panose="02020603050405020304" pitchFamily="18" charset="0"/>
                <a:ea typeface="Times New Roman" panose="02020603050405020304" pitchFamily="18" charset="0"/>
              </a:rPr>
            </a:br>
            <a:r>
              <a:rPr lang="ru-RU" sz="1400" b="1" dirty="0">
                <a:solidFill>
                  <a:srgbClr val="4A4A4A"/>
                </a:solidFill>
                <a:effectLst/>
                <a:latin typeface="Times New Roman" panose="02020603050405020304" pitchFamily="18" charset="0"/>
                <a:ea typeface="Times New Roman" panose="02020603050405020304" pitchFamily="18" charset="0"/>
              </a:rPr>
              <a:t>Обливание стоп холодной водой из крана:</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Периодичность: каждый день после душа. Продолжительность процедуры: от 30 секунд до 1,5 мин через 2 месяца от начала процедуры.</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 </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Выбирая комплекс закаливающих процедур для вашего ребенка,</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руководствуйтесь индивидуальными особенностями детского организма, его возможностями и внутренним желанием заниматься определенным видом закаливания. Возможно чередование различных способов закаливания, всевозможные их сочетания, но в разумных пределах.</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Во время проведения процедур закаливания важно следить за правильным, полноценным питанием ребенка, обеспечивая его организм необходимыми витаминами и минеральными веществами.</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Если ребенок, несмотря на закаливание, заболел, то это может свидетельствовать о еще несовершенной системе иммунитета. И, конечно, после полного выздоровления ребенка, необходимо будет начинать курс закаливающих</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процедур заново.</a:t>
            </a:r>
            <a:br>
              <a:rPr lang="ru-RU" sz="1400" dirty="0">
                <a:effectLst/>
                <a:latin typeface="Times New Roman" panose="02020603050405020304" pitchFamily="18" charset="0"/>
                <a:ea typeface="Times New Roman" panose="02020603050405020304" pitchFamily="18" charset="0"/>
              </a:rPr>
            </a:br>
            <a:r>
              <a:rPr lang="ru-RU" sz="1400" dirty="0">
                <a:solidFill>
                  <a:srgbClr val="4A4A4A"/>
                </a:solidFill>
                <a:effectLst/>
                <a:latin typeface="Times New Roman" panose="02020603050405020304" pitchFamily="18" charset="0"/>
                <a:ea typeface="Times New Roman" panose="02020603050405020304" pitchFamily="18" charset="0"/>
              </a:rPr>
              <a:t>Не забывайте пропагандировать здоровый образ жизни своему ребенку на собственном примере. Больше двигайтесь, гуляйте, дышите свежим воздухом и радуйтесь жизни. Это идеальный способ приучить ребенка заботиться о своем здоровье, в том числе заниматься закаливанием с удовольствием.</a:t>
            </a:r>
            <a:br>
              <a:rPr lang="ru-RU" sz="1400" dirty="0">
                <a:effectLst/>
                <a:latin typeface="Times New Roman" panose="02020603050405020304" pitchFamily="18" charset="0"/>
                <a:ea typeface="Times New Roman" panose="02020603050405020304" pitchFamily="18" charset="0"/>
              </a:rPr>
            </a:br>
            <a:endParaRPr lang="ru-RU" sz="1400" dirty="0"/>
          </a:p>
        </p:txBody>
      </p:sp>
      <p:pic>
        <p:nvPicPr>
          <p:cNvPr id="8" name="Объект 7">
            <a:extLst>
              <a:ext uri="{FF2B5EF4-FFF2-40B4-BE49-F238E27FC236}">
                <a16:creationId xmlns:a16="http://schemas.microsoft.com/office/drawing/2014/main" id="{8BFEF222-DC09-F6B7-A268-082BAB1C4E8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15175" y="352337"/>
            <a:ext cx="5076825" cy="60736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15856277"/>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43</TotalTime>
  <Words>1296</Words>
  <Application>Microsoft Office PowerPoint</Application>
  <PresentationFormat>Широкоэкранный</PresentationFormat>
  <Paragraphs>43</Paragraphs>
  <Slides>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7</vt:i4>
      </vt:variant>
    </vt:vector>
  </HeadingPairs>
  <TitlesOfParts>
    <vt:vector size="14" baseType="lpstr">
      <vt:lpstr>Arial</vt:lpstr>
      <vt:lpstr>Arial</vt:lpstr>
      <vt:lpstr>Sitka Subheading</vt:lpstr>
      <vt:lpstr>Times New Roman</vt:lpstr>
      <vt:lpstr>Trebuchet MS</vt:lpstr>
      <vt:lpstr>Wingdings 3</vt:lpstr>
      <vt:lpstr>Аспект</vt:lpstr>
      <vt:lpstr>Презентация PowerPoint</vt:lpstr>
      <vt:lpstr>Закаливание - прекрасное и доступное средство для укрепления здоровья детей. Это одно из эффективных средств укрепления здоровья и профилактики заболеваний. Оно положительно действует на механизмы приспособления к холоду, жаре, ослабляет негативные реакции нашего организма на изменения погоды, повышает устойчивость к вирусным и бактериальным заражениям, создает прочный щит от простудных заболеваний и тем самым значительно продлевает срок активной творческой жизни человека. Как сделать процесс закаливания простым для родителей и приятным, увлекательным и, главное, полезным для ребенка? Важно сразу заметить, что закаливание окажется уместным лишь в том случае, если в целом образ жизни ребенка будет откорректирован с построением правильного режима дня, системы полноценного питания, оптимальных физических и интеллектуальных нагрузок. Закаливать свой организм необходимо каждому! </vt:lpstr>
      <vt:lpstr>ПРАВИЛА ЗАКАЛИВАНИЯ ДЕТЕЙ: </vt:lpstr>
      <vt:lpstr>Презентация PowerPoint</vt:lpstr>
      <vt:lpstr>МЕТОДЫ ЗАКАЛИВАНИЯ ДЕТЕЙ: </vt:lpstr>
      <vt:lpstr>Мытье рук и лица холодной водой из крана: Простая, элементарная процедура, которую нужно обязательно выполнять каждый день. Умывание шеи, груди, рук холодной водой: Более сильная по воздействию процедура, т.к. на шее и на груди расположено множество рецепторов, реагирующих на низкую температуру. Эта процедура требует предварительной подготовки ребенка. Начинать процедуру следует через 2 месяца после начала закаливающих мероприятий. Мытье ног перед ночным сном: Эффективная процедура, дающая стойкий закаливающий эффект. Мыть ноги нужно струей воды, стоя в тазике или в ванне. После мытья ноги следует вытереть насухо. Периодичность: ежедневно. Время проведения: начинать с 1 минуты, через 2-3 месяца доводить до 2 минут. Температура воды:25-30°С, через 2 месяца –21-23°С, через –3-4 месяца –18-20°С. Обтирание влажным полотенцем: Очень мягкая процедура закаливания. Намоченным полотенцем медленными массажными движениями необходимо обтирать сначала руки и ноги (от пальцев вверх), затем грудь и спину (от середины к бокам), живот –по часовой стрелке. Если в помещении тепло, то вытираться насухо необязательно, в прохладном помещении лучше промокнуть влагу сухим полотенцем. Обтирания используют с двухмесячного возраста. Начинать обтирания лучше с температуры воды 30-33°С. Следует натирать ребенка до легкого покраснения кожи. Температуру воды необходимо постепенно снижать, доведя ее к 2-3 годам до комнатной. У новорожденных детей вода должна доходить минимум до +28°С. Периодичность обтираний: каждое утро. Продолжительность процедуры:1-3 минуты. Температура: от 28°С и выше, через 2 месяца –до 22-25 °С. Через 1,5 месяца после начала обтираний можно перейти к обливаниям (детям после 3-х лет). </vt:lpstr>
      <vt:lpstr>Душ: Отличное гигиеническое средство, которое можно применять ежедневно. Теплый душ не имеет закаливающего эффекта, обладая лишь тонизирующим действием. Умеренно прохладный душ стимулирует терморегуляцию, холодный душ(комнатной температуры) оказывает выраженное закаливающее действие. Периодичность: каждый вечер перед сном. Продолжительность процедуры: начинать с 1 мин, через 2 месяца доводить до 3 минут. Температура: сначала 28°С и выше, через 3 месяца –22-25°С, через 4-5месяцев –20-21°С Обливание стоп холодной водой из крана: Периодичность: каждый день после душа. Продолжительность процедуры: от 30 секунд до 1,5 мин через 2 месяца от начала процедуры.   Выбирая комплекс закаливающих процедур для вашего ребенка, руководствуйтесь индивидуальными особенностями детского организма, его возможностями и внутренним желанием заниматься определенным видом закаливания. Возможно чередование различных способов закаливания, всевозможные их сочетания, но в разумных пределах. Во время проведения процедур закаливания важно следить за правильным, полноценным питанием ребенка, обеспечивая его организм необходимыми витаминами и минеральными веществами. Если ребенок, несмотря на закаливание, заболел, то это может свидетельствовать о еще несовершенной системе иммунитета. И, конечно, после полного выздоровления ребенка, необходимо будет начинать курс закаливающих процедур заново. Не забывайте пропагандировать здоровый образ жизни своему ребенку на собственном примере. Больше двигайтесь, гуляйте, дышите свежим воздухом и радуйтесь жизни. Это идеальный способ приучить ребенка заботиться о своем здоровье, в том числе заниматься закаливанием с удовольствием.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ОВ Кудрявцева</dc:creator>
  <cp:lastModifiedBy>ОВ Кудрявцева</cp:lastModifiedBy>
  <cp:revision>9</cp:revision>
  <dcterms:created xsi:type="dcterms:W3CDTF">2022-10-05T11:12:04Z</dcterms:created>
  <dcterms:modified xsi:type="dcterms:W3CDTF">2022-10-10T03:17:53Z</dcterms:modified>
</cp:coreProperties>
</file>